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5" r:id="rId4"/>
  </p:sldMasterIdLst>
  <p:notesMasterIdLst>
    <p:notesMasterId r:id="rId28"/>
  </p:notesMasterIdLst>
  <p:handoutMasterIdLst>
    <p:handoutMasterId r:id="rId29"/>
  </p:handoutMasterIdLst>
  <p:sldIdLst>
    <p:sldId id="2145705358" r:id="rId5"/>
    <p:sldId id="2145705366" r:id="rId6"/>
    <p:sldId id="2145705365" r:id="rId7"/>
    <p:sldId id="2145705390" r:id="rId8"/>
    <p:sldId id="2145705394" r:id="rId9"/>
    <p:sldId id="933" r:id="rId10"/>
    <p:sldId id="802" r:id="rId11"/>
    <p:sldId id="887" r:id="rId12"/>
    <p:sldId id="2145705367" r:id="rId13"/>
    <p:sldId id="838" r:id="rId14"/>
    <p:sldId id="888" r:id="rId15"/>
    <p:sldId id="2145705374" r:id="rId16"/>
    <p:sldId id="2145705428" r:id="rId17"/>
    <p:sldId id="2145705391" r:id="rId18"/>
    <p:sldId id="2145705396" r:id="rId19"/>
    <p:sldId id="2145705392" r:id="rId20"/>
    <p:sldId id="2145705425" r:id="rId21"/>
    <p:sldId id="2145705427" r:id="rId22"/>
    <p:sldId id="2145705380" r:id="rId23"/>
    <p:sldId id="2145705384" r:id="rId24"/>
    <p:sldId id="2145705385" r:id="rId25"/>
    <p:sldId id="2145705422" r:id="rId26"/>
    <p:sldId id="2145705426" r:id="rId2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FC3722-4EB1-9DAF-D717-DCF5490DE899}" name="肥爪 智紀/社会政策コンサルティング部/RT" initials="智肥" userId="S::tomoki.hizume@mizuho-rt.co.jp::d9d4d70c-f461-419b-975d-7ef8081558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DCE9"/>
    <a:srgbClr val="5ED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2D0ED-5F79-4674-8C14-2C4D7F07836A}" v="1" dt="2025-08-19T11:34:25.580"/>
    <p1510:client id="{DB90E8B6-BE75-446B-B638-53B15E2294AC}" v="2" dt="2025-08-19T05:38:46.42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660"/>
  </p:normalViewPr>
  <p:slideViewPr>
    <p:cSldViewPr snapToGrid="0">
      <p:cViewPr varScale="1">
        <p:scale>
          <a:sx n="90" d="100"/>
          <a:sy n="90" d="100"/>
        </p:scale>
        <p:origin x="114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ahashi, Chihiro" userId="6aed6ea6-3048-48e3-9ca3-ee6e9891f5de" providerId="ADAL" clId="{A592D0ED-5F79-4674-8C14-2C4D7F07836A}"/>
    <pc:docChg chg="custSel modSld modMainMaster">
      <pc:chgData name="Tanahashi, Chihiro" userId="6aed6ea6-3048-48e3-9ca3-ee6e9891f5de" providerId="ADAL" clId="{A592D0ED-5F79-4674-8C14-2C4D7F07836A}" dt="2025-08-19T11:36:16.263" v="12" actId="404"/>
      <pc:docMkLst>
        <pc:docMk/>
      </pc:docMkLst>
      <pc:sldChg chg="addSp delSp modSp mod">
        <pc:chgData name="Tanahashi, Chihiro" userId="6aed6ea6-3048-48e3-9ca3-ee6e9891f5de" providerId="ADAL" clId="{A592D0ED-5F79-4674-8C14-2C4D7F07836A}" dt="2025-08-19T11:34:25.580" v="3"/>
        <pc:sldMkLst>
          <pc:docMk/>
          <pc:sldMk cId="3210051007" sldId="2145705366"/>
        </pc:sldMkLst>
        <pc:graphicFrameChg chg="del">
          <ac:chgData name="Tanahashi, Chihiro" userId="6aed6ea6-3048-48e3-9ca3-ee6e9891f5de" providerId="ADAL" clId="{A592D0ED-5F79-4674-8C14-2C4D7F07836A}" dt="2025-08-19T11:34:25.210" v="2" actId="478"/>
          <ac:graphicFrameMkLst>
            <pc:docMk/>
            <pc:sldMk cId="3210051007" sldId="2145705366"/>
            <ac:graphicFrameMk id="5" creationId="{73E1811A-1032-706C-30A3-E6CD479727B4}"/>
          </ac:graphicFrameMkLst>
        </pc:graphicFrameChg>
        <pc:graphicFrameChg chg="add mod">
          <ac:chgData name="Tanahashi, Chihiro" userId="6aed6ea6-3048-48e3-9ca3-ee6e9891f5de" providerId="ADAL" clId="{A592D0ED-5F79-4674-8C14-2C4D7F07836A}" dt="2025-08-19T11:34:25.580" v="3"/>
          <ac:graphicFrameMkLst>
            <pc:docMk/>
            <pc:sldMk cId="3210051007" sldId="2145705366"/>
            <ac:graphicFrameMk id="6" creationId="{5CF42D65-6F8C-B49E-DC0A-B31717C62AA9}"/>
          </ac:graphicFrameMkLst>
        </pc:graphicFrameChg>
      </pc:sldChg>
      <pc:sldChg chg="modSp mod">
        <pc:chgData name="Tanahashi, Chihiro" userId="6aed6ea6-3048-48e3-9ca3-ee6e9891f5de" providerId="ADAL" clId="{A592D0ED-5F79-4674-8C14-2C4D7F07836A}" dt="2025-08-19T11:36:16.263" v="12" actId="404"/>
        <pc:sldMkLst>
          <pc:docMk/>
          <pc:sldMk cId="1525600990" sldId="2145705367"/>
        </pc:sldMkLst>
        <pc:spChg chg="mod">
          <ac:chgData name="Tanahashi, Chihiro" userId="6aed6ea6-3048-48e3-9ca3-ee6e9891f5de" providerId="ADAL" clId="{A592D0ED-5F79-4674-8C14-2C4D7F07836A}" dt="2025-08-19T11:36:16.263" v="12" actId="404"/>
          <ac:spMkLst>
            <pc:docMk/>
            <pc:sldMk cId="1525600990" sldId="2145705367"/>
            <ac:spMk id="2" creationId="{77A6206D-E68F-4828-50E6-52B9FA24E8B8}"/>
          </ac:spMkLst>
        </pc:spChg>
        <pc:spChg chg="mod">
          <ac:chgData name="Tanahashi, Chihiro" userId="6aed6ea6-3048-48e3-9ca3-ee6e9891f5de" providerId="ADAL" clId="{A592D0ED-5F79-4674-8C14-2C4D7F07836A}" dt="2025-08-19T11:32:04.875" v="0" actId="20577"/>
          <ac:spMkLst>
            <pc:docMk/>
            <pc:sldMk cId="1525600990" sldId="2145705367"/>
            <ac:spMk id="26" creationId="{8A2ED13B-1B76-3442-51FA-10B021F11D68}"/>
          </ac:spMkLst>
        </pc:spChg>
        <pc:spChg chg="mod">
          <ac:chgData name="Tanahashi, Chihiro" userId="6aed6ea6-3048-48e3-9ca3-ee6e9891f5de" providerId="ADAL" clId="{A592D0ED-5F79-4674-8C14-2C4D7F07836A}" dt="2025-08-19T11:32:07.173" v="1" actId="20577"/>
          <ac:spMkLst>
            <pc:docMk/>
            <pc:sldMk cId="1525600990" sldId="2145705367"/>
            <ac:spMk id="27" creationId="{2E42F6A9-BB3A-F398-AF94-C8EF0A8B8E44}"/>
          </ac:spMkLst>
        </pc:spChg>
      </pc:sldChg>
      <pc:sldChg chg="modSp mod">
        <pc:chgData name="Tanahashi, Chihiro" userId="6aed6ea6-3048-48e3-9ca3-ee6e9891f5de" providerId="ADAL" clId="{A592D0ED-5F79-4674-8C14-2C4D7F07836A}" dt="2025-08-19T11:35:22.423" v="7" actId="14100"/>
        <pc:sldMkLst>
          <pc:docMk/>
          <pc:sldMk cId="853220014" sldId="2145705374"/>
        </pc:sldMkLst>
        <pc:spChg chg="mod">
          <ac:chgData name="Tanahashi, Chihiro" userId="6aed6ea6-3048-48e3-9ca3-ee6e9891f5de" providerId="ADAL" clId="{A592D0ED-5F79-4674-8C14-2C4D7F07836A}" dt="2025-08-19T11:35:22.423" v="7" actId="14100"/>
          <ac:spMkLst>
            <pc:docMk/>
            <pc:sldMk cId="853220014" sldId="2145705374"/>
            <ac:spMk id="11" creationId="{67488630-4429-4598-E2D2-132203B13331}"/>
          </ac:spMkLst>
        </pc:spChg>
      </pc:sldChg>
      <pc:sldChg chg="modSp mod">
        <pc:chgData name="Tanahashi, Chihiro" userId="6aed6ea6-3048-48e3-9ca3-ee6e9891f5de" providerId="ADAL" clId="{A592D0ED-5F79-4674-8C14-2C4D7F07836A}" dt="2025-08-19T11:35:30.284" v="10" actId="14100"/>
        <pc:sldMkLst>
          <pc:docMk/>
          <pc:sldMk cId="1104026080" sldId="2145705428"/>
        </pc:sldMkLst>
        <pc:spChg chg="mod">
          <ac:chgData name="Tanahashi, Chihiro" userId="6aed6ea6-3048-48e3-9ca3-ee6e9891f5de" providerId="ADAL" clId="{A592D0ED-5F79-4674-8C14-2C4D7F07836A}" dt="2025-08-19T11:35:30.284" v="10" actId="14100"/>
          <ac:spMkLst>
            <pc:docMk/>
            <pc:sldMk cId="1104026080" sldId="2145705428"/>
            <ac:spMk id="11" creationId="{290FCCFF-4EAA-A07A-11D1-9B32343FBA71}"/>
          </ac:spMkLst>
        </pc:spChg>
      </pc:sldChg>
      <pc:sldChg chg="modSp mod">
        <pc:chgData name="Tanahashi, Chihiro" userId="6aed6ea6-3048-48e3-9ca3-ee6e9891f5de" providerId="ADAL" clId="{A592D0ED-5F79-4674-8C14-2C4D7F07836A}" dt="2025-08-19T11:35:48.947" v="11" actId="404"/>
        <pc:sldMkLst>
          <pc:docMk/>
          <pc:sldMk cId="2877464080" sldId="2145705429"/>
        </pc:sldMkLst>
        <pc:spChg chg="mod">
          <ac:chgData name="Tanahashi, Chihiro" userId="6aed6ea6-3048-48e3-9ca3-ee6e9891f5de" providerId="ADAL" clId="{A592D0ED-5F79-4674-8C14-2C4D7F07836A}" dt="2025-08-19T11:35:48.947" v="11" actId="404"/>
          <ac:spMkLst>
            <pc:docMk/>
            <pc:sldMk cId="2877464080" sldId="2145705429"/>
            <ac:spMk id="2" creationId="{77A6206D-E68F-4828-50E6-52B9FA24E8B8}"/>
          </ac:spMkLst>
        </pc:spChg>
      </pc:sldChg>
      <pc:sldMasterChg chg="modSldLayout">
        <pc:chgData name="Tanahashi, Chihiro" userId="6aed6ea6-3048-48e3-9ca3-ee6e9891f5de" providerId="ADAL" clId="{A592D0ED-5F79-4674-8C14-2C4D7F07836A}" dt="2025-08-19T11:34:33.542" v="4" actId="478"/>
        <pc:sldMasterMkLst>
          <pc:docMk/>
          <pc:sldMasterMk cId="129620609" sldId="2147483675"/>
        </pc:sldMasterMkLst>
        <pc:sldLayoutChg chg="delSp mod">
          <pc:chgData name="Tanahashi, Chihiro" userId="6aed6ea6-3048-48e3-9ca3-ee6e9891f5de" providerId="ADAL" clId="{A592D0ED-5F79-4674-8C14-2C4D7F07836A}" dt="2025-08-19T11:34:33.542" v="4" actId="478"/>
          <pc:sldLayoutMkLst>
            <pc:docMk/>
            <pc:sldMasterMk cId="129620609" sldId="2147483675"/>
            <pc:sldLayoutMk cId="3810730105" sldId="2147483687"/>
          </pc:sldLayoutMkLst>
          <pc:cxnChg chg="del">
            <ac:chgData name="Tanahashi, Chihiro" userId="6aed6ea6-3048-48e3-9ca3-ee6e9891f5de" providerId="ADAL" clId="{A592D0ED-5F79-4674-8C14-2C4D7F07836A}" dt="2025-08-19T11:34:33.542" v="4" actId="478"/>
            <ac:cxnSpMkLst>
              <pc:docMk/>
              <pc:sldMasterMk cId="129620609" sldId="2147483675"/>
              <pc:sldLayoutMk cId="3810730105" sldId="2147483687"/>
              <ac:cxnSpMk id="8" creationId="{7E587182-D11F-8D24-000E-85EB26C0D19B}"/>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9575527-4B86-C942-3074-08E3249764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D077691-A02B-AAFB-0A9B-3752DB8FEF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C40431-50DF-429D-8482-37A2682721C1}" type="datetimeFigureOut">
              <a:rPr kumimoji="1" lang="ja-JP" altLang="en-US" smtClean="0"/>
              <a:t>2025/8/20</a:t>
            </a:fld>
            <a:endParaRPr kumimoji="1" lang="ja-JP" altLang="en-US"/>
          </a:p>
        </p:txBody>
      </p:sp>
      <p:sp>
        <p:nvSpPr>
          <p:cNvPr id="4" name="フッター プレースホルダー 3">
            <a:extLst>
              <a:ext uri="{FF2B5EF4-FFF2-40B4-BE49-F238E27FC236}">
                <a16:creationId xmlns:a16="http://schemas.microsoft.com/office/drawing/2014/main" id="{DE79093F-D65D-3615-8FED-27B3E59726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4875CF3-CFA2-D789-8886-99F8C94A4C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9451BA-8288-43C5-B198-3568E9794DCD}" type="slidenum">
              <a:rPr kumimoji="1" lang="ja-JP" altLang="en-US" smtClean="0"/>
              <a:t>‹#›</a:t>
            </a:fld>
            <a:endParaRPr kumimoji="1" lang="ja-JP" altLang="en-US"/>
          </a:p>
        </p:txBody>
      </p:sp>
    </p:spTree>
    <p:extLst>
      <p:ext uri="{BB962C8B-B14F-4D97-AF65-F5344CB8AC3E}">
        <p14:creationId xmlns:p14="http://schemas.microsoft.com/office/powerpoint/2010/main" val="1050281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F22936-4E02-4DC2-AFAE-0242D14DD297}" type="datetimeFigureOut">
              <a:rPr kumimoji="1" lang="ja-JP" altLang="en-US" smtClean="0"/>
              <a:t>2025/8/20</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F4D09-5219-4E1F-AFEB-1F3ED8B11B0A}" type="slidenum">
              <a:rPr kumimoji="1" lang="ja-JP" altLang="en-US" smtClean="0"/>
              <a:t>‹#›</a:t>
            </a:fld>
            <a:endParaRPr kumimoji="1" lang="ja-JP" altLang="en-US"/>
          </a:p>
        </p:txBody>
      </p:sp>
    </p:spTree>
    <p:extLst>
      <p:ext uri="{BB962C8B-B14F-4D97-AF65-F5344CB8AC3E}">
        <p14:creationId xmlns:p14="http://schemas.microsoft.com/office/powerpoint/2010/main" val="1745788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0</a:t>
            </a:fld>
            <a:endParaRPr kumimoji="1" lang="ja-JP" altLang="en-US"/>
          </a:p>
        </p:txBody>
      </p:sp>
    </p:spTree>
    <p:extLst>
      <p:ext uri="{BB962C8B-B14F-4D97-AF65-F5344CB8AC3E}">
        <p14:creationId xmlns:p14="http://schemas.microsoft.com/office/powerpoint/2010/main" val="128695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5</a:t>
            </a:fld>
            <a:endParaRPr kumimoji="1" lang="ja-JP" altLang="en-US"/>
          </a:p>
        </p:txBody>
      </p:sp>
    </p:spTree>
    <p:extLst>
      <p:ext uri="{BB962C8B-B14F-4D97-AF65-F5344CB8AC3E}">
        <p14:creationId xmlns:p14="http://schemas.microsoft.com/office/powerpoint/2010/main" val="47534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6</a:t>
            </a:fld>
            <a:endParaRPr kumimoji="1" lang="ja-JP" altLang="en-US"/>
          </a:p>
        </p:txBody>
      </p:sp>
    </p:spTree>
    <p:extLst>
      <p:ext uri="{BB962C8B-B14F-4D97-AF65-F5344CB8AC3E}">
        <p14:creationId xmlns:p14="http://schemas.microsoft.com/office/powerpoint/2010/main" val="408004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7</a:t>
            </a:fld>
            <a:endParaRPr kumimoji="1" lang="ja-JP" altLang="en-US" dirty="0"/>
          </a:p>
        </p:txBody>
      </p:sp>
    </p:spTree>
    <p:extLst>
      <p:ext uri="{BB962C8B-B14F-4D97-AF65-F5344CB8AC3E}">
        <p14:creationId xmlns:p14="http://schemas.microsoft.com/office/powerpoint/2010/main" val="62920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9</a:t>
            </a:fld>
            <a:endParaRPr kumimoji="1" lang="ja-JP" altLang="en-US"/>
          </a:p>
        </p:txBody>
      </p:sp>
    </p:spTree>
    <p:extLst>
      <p:ext uri="{BB962C8B-B14F-4D97-AF65-F5344CB8AC3E}">
        <p14:creationId xmlns:p14="http://schemas.microsoft.com/office/powerpoint/2010/main" val="2752526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24DE13BB-FCB6-4491-A87D-1E9BA7500F8E}" type="slidenum">
              <a:rPr kumimoji="1" lang="ja-JP" altLang="en-US" smtClean="0"/>
              <a:t>10</a:t>
            </a:fld>
            <a:endParaRPr kumimoji="1" lang="ja-JP" altLang="en-US"/>
          </a:p>
        </p:txBody>
      </p:sp>
    </p:spTree>
    <p:extLst>
      <p:ext uri="{BB962C8B-B14F-4D97-AF65-F5344CB8AC3E}">
        <p14:creationId xmlns:p14="http://schemas.microsoft.com/office/powerpoint/2010/main" val="422113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16</a:t>
            </a:fld>
            <a:endParaRPr kumimoji="1" lang="ja-JP" altLang="en-US"/>
          </a:p>
        </p:txBody>
      </p:sp>
    </p:spTree>
    <p:extLst>
      <p:ext uri="{BB962C8B-B14F-4D97-AF65-F5344CB8AC3E}">
        <p14:creationId xmlns:p14="http://schemas.microsoft.com/office/powerpoint/2010/main" val="205097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17</a:t>
            </a:fld>
            <a:endParaRPr kumimoji="1" lang="ja-JP" altLang="en-US"/>
          </a:p>
        </p:txBody>
      </p:sp>
    </p:spTree>
    <p:extLst>
      <p:ext uri="{BB962C8B-B14F-4D97-AF65-F5344CB8AC3E}">
        <p14:creationId xmlns:p14="http://schemas.microsoft.com/office/powerpoint/2010/main" val="4025873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endParaRPr kumimoji="1" lang="ja-JP" altLang="en-US"/>
          </a:p>
        </p:txBody>
      </p:sp>
      <p:sp>
        <p:nvSpPr>
          <p:cNvPr id="5" name="スライド番号プレースホルダー 4"/>
          <p:cNvSpPr>
            <a:spLocks noGrp="1"/>
          </p:cNvSpPr>
          <p:nvPr>
            <p:ph type="sldNum" sz="quarter" idx="5"/>
          </p:nvPr>
        </p:nvSpPr>
        <p:spPr/>
        <p:txBody>
          <a:bodyPr/>
          <a:lstStyle/>
          <a:p>
            <a:fld id="{606F4D09-5219-4E1F-AFEB-1F3ED8B11B0A}" type="slidenum">
              <a:rPr kumimoji="1" lang="ja-JP" altLang="en-US" smtClean="0"/>
              <a:t>19</a:t>
            </a:fld>
            <a:endParaRPr kumimoji="1" lang="ja-JP" altLang="en-US"/>
          </a:p>
        </p:txBody>
      </p:sp>
    </p:spTree>
    <p:extLst>
      <p:ext uri="{BB962C8B-B14F-4D97-AF65-F5344CB8AC3E}">
        <p14:creationId xmlns:p14="http://schemas.microsoft.com/office/powerpoint/2010/main" val="340437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129595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9037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4172889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bg>
      <p:bgPr>
        <a:solidFill>
          <a:srgbClr val="92D050"/>
        </a:solidFill>
        <a:effectLst/>
      </p:bgPr>
    </p:bg>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37643B-B68D-7676-B33F-8BFEAEEC0379}"/>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23EC895A-9545-A600-A516-F0B94E884D3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4BE0E17-1372-7B69-35F6-E6C54336C8E1}"/>
              </a:ext>
            </a:extLst>
          </p:cNvPr>
          <p:cNvSpPr>
            <a:spLocks noGrp="1"/>
          </p:cNvSpPr>
          <p:nvPr>
            <p:ph type="sldNum" sz="quarter" idx="12"/>
          </p:nvPr>
        </p:nvSpPr>
        <p:spPr>
          <a:xfrm>
            <a:off x="7677150" y="6492876"/>
            <a:ext cx="2228850" cy="365125"/>
          </a:xfrm>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8107301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cxnSp>
        <p:nvCxnSpPr>
          <p:cNvPr id="8" name="直線コネクタ 7">
            <a:extLst>
              <a:ext uri="{FF2B5EF4-FFF2-40B4-BE49-F238E27FC236}">
                <a16:creationId xmlns:a16="http://schemas.microsoft.com/office/drawing/2014/main" id="{2B7427F9-5221-9EE7-972D-A65FDC8A114D}"/>
              </a:ext>
            </a:extLst>
          </p:cNvPr>
          <p:cNvCxnSpPr/>
          <p:nvPr userDrawn="1"/>
        </p:nvCxnSpPr>
        <p:spPr>
          <a:xfrm>
            <a:off x="0" y="1181100"/>
            <a:ext cx="9906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日付プレースホルダー 1">
            <a:extLst>
              <a:ext uri="{FF2B5EF4-FFF2-40B4-BE49-F238E27FC236}">
                <a16:creationId xmlns:a16="http://schemas.microsoft.com/office/drawing/2014/main" id="{76477F18-DE6C-41C1-FF93-F26A32AAE978}"/>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689350FC-2D2D-2715-5E50-03CCD5F2C22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BF596BB-50D7-60B9-6922-AA7682BC36E6}"/>
              </a:ext>
            </a:extLst>
          </p:cNvPr>
          <p:cNvSpPr>
            <a:spLocks noGrp="1"/>
          </p:cNvSpPr>
          <p:nvPr>
            <p:ph type="sldNum" sz="quarter" idx="12"/>
          </p:nvPr>
        </p:nvSpPr>
        <p:spPr>
          <a:xfrm>
            <a:off x="7677150" y="6492876"/>
            <a:ext cx="2228850" cy="365125"/>
          </a:xfrm>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10871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99BB1B2C-525D-A9FE-E78C-BE16F0DAFD3B}"/>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F694704-A209-EB8B-E87D-E67A96DC23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A7E30C-541D-7413-17CC-8AE79377428D}"/>
              </a:ext>
            </a:extLst>
          </p:cNvPr>
          <p:cNvSpPr>
            <a:spLocks noGrp="1"/>
          </p:cNvSpPr>
          <p:nvPr>
            <p:ph type="sldNum" sz="quarter" idx="12"/>
          </p:nvPr>
        </p:nvSpPr>
        <p:spPr>
          <a:xfrm>
            <a:off x="7677150" y="6501181"/>
            <a:ext cx="2228850" cy="365125"/>
          </a:xfrm>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41615405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基本版） コンテンツ全面_レベル_Proposal">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6999" y="1476000"/>
            <a:ext cx="9072000" cy="4824000"/>
          </a:xfrm>
          <a:prstGeom prst="rect">
            <a:avLst/>
          </a:prstGeom>
        </p:spPr>
        <p:txBody>
          <a:bodyPr/>
          <a:lstStyle>
            <a:lvl1pPr>
              <a:buFont typeface="Arial" pitchFamily="34" charset="0"/>
              <a:buNone/>
              <a:defRPr sz="1200" baseline="0">
                <a:latin typeface="Arial" pitchFamily="34" charset="0"/>
                <a:ea typeface="+mn-ea"/>
                <a:cs typeface="Arial" pitchFamily="34" charset="0"/>
              </a:defRPr>
            </a:lvl1pPr>
            <a:lvl2pPr marL="172800" indent="-172800">
              <a:lnSpc>
                <a:spcPct val="106000"/>
              </a:lnSpc>
              <a:spcBef>
                <a:spcPts val="1056"/>
              </a:spcBef>
              <a:buFont typeface="Wingdings" pitchFamily="2" charset="2"/>
              <a:buChar char="n"/>
              <a:defRPr sz="1200" baseline="0">
                <a:latin typeface="Arial" pitchFamily="34" charset="0"/>
                <a:ea typeface="+mn-ea"/>
                <a:cs typeface="Arial" pitchFamily="34" charset="0"/>
              </a:defRPr>
            </a:lvl2pPr>
            <a:lvl3pPr marL="345600" indent="-172800">
              <a:lnSpc>
                <a:spcPct val="106000"/>
              </a:lnSpc>
              <a:spcBef>
                <a:spcPts val="480"/>
              </a:spcBef>
              <a:buFont typeface="Wingdings" pitchFamily="2" charset="2"/>
              <a:buChar char="Ø"/>
              <a:defRPr sz="1200" baseline="0">
                <a:latin typeface="Arial" pitchFamily="34" charset="0"/>
                <a:ea typeface="+mn-ea"/>
                <a:cs typeface="Arial" pitchFamily="34" charset="0"/>
              </a:defRPr>
            </a:lvl3pPr>
            <a:lvl4pPr marL="518400" indent="-172800">
              <a:lnSpc>
                <a:spcPct val="106000"/>
              </a:lnSpc>
              <a:spcBef>
                <a:spcPts val="240"/>
              </a:spcBef>
              <a:buFont typeface="Arial" pitchFamily="34" charset="0"/>
              <a:buChar char="•"/>
              <a:defRPr sz="12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a:p>
        </p:txBody>
      </p:sp>
      <p:sp>
        <p:nvSpPr>
          <p:cNvPr id="8" name="テキスト プレースホルダー 2"/>
          <p:cNvSpPr>
            <a:spLocks noGrp="1"/>
          </p:cNvSpPr>
          <p:nvPr>
            <p:ph type="body" sz="quarter" idx="15" hasCustomPrompt="1"/>
          </p:nvPr>
        </p:nvSpPr>
        <p:spPr bwMode="gray">
          <a:xfrm>
            <a:off x="416496" y="1016000"/>
            <a:ext cx="4356000" cy="432000"/>
          </a:xfrm>
          <a:prstGeom prst="rect">
            <a:avLst/>
          </a:prstGeom>
        </p:spPr>
        <p:txBody>
          <a:bodyPr wrap="none" anchor="ctr">
            <a:noAutofit/>
          </a:bodyPr>
          <a:lstStyle>
            <a:lvl1pPr>
              <a:lnSpc>
                <a:spcPct val="100000"/>
              </a:lnSpc>
              <a:spcBef>
                <a:spcPts val="0"/>
              </a:spcBef>
              <a:defRPr sz="1800" b="1">
                <a:solidFill>
                  <a:schemeClr val="accent1"/>
                </a:solidFill>
              </a:defRPr>
            </a:lvl1pPr>
          </a:lstStyle>
          <a:p>
            <a:pPr lvl="0"/>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72818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基本版） コンテンツ全面_レベル_Seminar">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bwMode="gray">
          <a:xfrm>
            <a:off x="417000" y="1476000"/>
            <a:ext cx="9072000" cy="4824000"/>
          </a:xfrm>
          <a:prstGeom prst="rect">
            <a:avLst/>
          </a:prstGeom>
        </p:spPr>
        <p:txBody>
          <a:bodyPr/>
          <a:lstStyle>
            <a:lvl1pPr>
              <a:lnSpc>
                <a:spcPct val="100000"/>
              </a:lnSpc>
              <a:spcBef>
                <a:spcPts val="600"/>
              </a:spcBef>
              <a:buFont typeface="Arial" pitchFamily="34" charset="0"/>
              <a:buNone/>
              <a:defRPr sz="1600" baseline="0">
                <a:latin typeface="Arial" pitchFamily="34" charset="0"/>
                <a:ea typeface="+mn-ea"/>
                <a:cs typeface="Arial" pitchFamily="34" charset="0"/>
              </a:defRPr>
            </a:lvl1pPr>
            <a:lvl2pPr marL="230400" indent="-230400">
              <a:lnSpc>
                <a:spcPct val="100000"/>
              </a:lnSpc>
              <a:spcBef>
                <a:spcPts val="600"/>
              </a:spcBef>
              <a:buFont typeface="Wingdings" pitchFamily="2" charset="2"/>
              <a:buChar char="n"/>
              <a:defRPr sz="1600" baseline="0">
                <a:latin typeface="Arial" pitchFamily="34" charset="0"/>
                <a:ea typeface="+mn-ea"/>
                <a:cs typeface="Arial" pitchFamily="34" charset="0"/>
              </a:defRPr>
            </a:lvl2pPr>
            <a:lvl3pPr marL="460800" indent="-230400">
              <a:lnSpc>
                <a:spcPct val="100000"/>
              </a:lnSpc>
              <a:spcBef>
                <a:spcPts val="300"/>
              </a:spcBef>
              <a:buFont typeface="Wingdings" pitchFamily="2" charset="2"/>
              <a:buChar char="Ø"/>
              <a:defRPr sz="1600" baseline="0">
                <a:latin typeface="Arial" pitchFamily="34" charset="0"/>
                <a:ea typeface="+mn-ea"/>
                <a:cs typeface="Arial" pitchFamily="34" charset="0"/>
              </a:defRPr>
            </a:lvl3pPr>
            <a:lvl4pPr marL="691200" indent="-230400">
              <a:lnSpc>
                <a:spcPct val="100000"/>
              </a:lnSpc>
              <a:spcBef>
                <a:spcPts val="200"/>
              </a:spcBef>
              <a:buFont typeface="Arial" pitchFamily="34" charset="0"/>
              <a:buChar char="•"/>
              <a:defRPr sz="1600" baseline="0">
                <a:latin typeface="Arial" pitchFamily="34" charset="0"/>
                <a:ea typeface="+mn-ea"/>
                <a:cs typeface="Arial" pitchFamily="34" charset="0"/>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9" name="スライド番号プレースホルダ 8"/>
          <p:cNvSpPr>
            <a:spLocks noGrp="1"/>
          </p:cNvSpPr>
          <p:nvPr>
            <p:ph type="sldNum" sz="quarter" idx="10"/>
          </p:nvPr>
        </p:nvSpPr>
        <p:spPr bwMode="gray"/>
        <p:txBody>
          <a:bodyPr/>
          <a:lstStyle>
            <a:lvl1pPr>
              <a:defRPr>
                <a:solidFill>
                  <a:schemeClr val="tx1"/>
                </a:solidFill>
              </a:defRPr>
            </a:lvl1pPr>
          </a:lstStyle>
          <a:p>
            <a:fld id="{543A0986-838B-4D2A-A95C-8CB1738263FE}" type="slidenum">
              <a:rPr lang="ja-JP" altLang="en-US" smtClean="0"/>
              <a:pPr/>
              <a:t>‹#›</a:t>
            </a:fld>
            <a:endParaRPr lang="ja-JP" altLang="en-US"/>
          </a:p>
        </p:txBody>
      </p:sp>
      <p:sp>
        <p:nvSpPr>
          <p:cNvPr id="10" name="フッター プレースホルダ 9"/>
          <p:cNvSpPr>
            <a:spLocks noGrp="1"/>
          </p:cNvSpPr>
          <p:nvPr>
            <p:ph type="ftr" sz="quarter" idx="11"/>
          </p:nvPr>
        </p:nvSpPr>
        <p:spPr bwMode="gray"/>
        <p:txBody>
          <a:bodyPr/>
          <a:lstStyle>
            <a:lvl1pPr>
              <a:defRPr>
                <a:solidFill>
                  <a:schemeClr val="tx1"/>
                </a:solidFill>
              </a:defRPr>
            </a:lvl1pPr>
          </a:lstStyle>
          <a:p>
            <a:endParaRPr lang="en-GB" altLang="en-GB"/>
          </a:p>
        </p:txBody>
      </p:sp>
      <p:sp>
        <p:nvSpPr>
          <p:cNvPr id="8" name="テキスト プレースホルダー 2"/>
          <p:cNvSpPr>
            <a:spLocks noGrp="1"/>
          </p:cNvSpPr>
          <p:nvPr>
            <p:ph type="body" sz="quarter" idx="15" hasCustomPrompt="1"/>
          </p:nvPr>
        </p:nvSpPr>
        <p:spPr bwMode="gray">
          <a:xfrm>
            <a:off x="417000" y="1016000"/>
            <a:ext cx="4356000" cy="432000"/>
          </a:xfrm>
          <a:prstGeom prst="rect">
            <a:avLst/>
          </a:prstGeom>
        </p:spPr>
        <p:txBody>
          <a:bodyPr vert="horz" wrap="none" lIns="72000" tIns="0" rIns="0" bIns="0" rtlCol="0" anchor="ctr">
            <a:noAutofit/>
          </a:bodyPr>
          <a:lstStyle>
            <a:lvl1pPr>
              <a:defRPr lang="ja-JP" altLang="en-US" sz="1800" b="1" dirty="0">
                <a:solidFill>
                  <a:schemeClr val="accent1"/>
                </a:solidFill>
              </a:defRPr>
            </a:lvl1pPr>
          </a:lstStyle>
          <a:p>
            <a:pPr lvl="0">
              <a:lnSpc>
                <a:spcPct val="100000"/>
              </a:lnSpc>
              <a:spcBef>
                <a:spcPts val="0"/>
              </a:spcBef>
            </a:pPr>
            <a:r>
              <a:rPr kumimoji="1" lang="en-US" altLang="ja-JP"/>
              <a:t>Header</a:t>
            </a:r>
            <a:r>
              <a:rPr kumimoji="1" lang="ja-JP" altLang="en-US"/>
              <a:t>を入力（スライドタイトル）</a:t>
            </a:r>
          </a:p>
        </p:txBody>
      </p:sp>
      <p:sp>
        <p:nvSpPr>
          <p:cNvPr id="3" name="タイトル 2"/>
          <p:cNvSpPr>
            <a:spLocks noGrp="1"/>
          </p:cNvSpPr>
          <p:nvPr>
            <p:ph type="title" hasCustomPrompt="1"/>
          </p:nvPr>
        </p:nvSpPr>
        <p:spPr bwMode="gray">
          <a:xfrm>
            <a:off x="417000" y="136800"/>
            <a:ext cx="9072000" cy="651600"/>
          </a:xfrm>
        </p:spPr>
        <p:txBody>
          <a:bodyPr/>
          <a:lstStyle/>
          <a:p>
            <a:r>
              <a:rPr lang="ja-JP" altLang="en-US"/>
              <a:t>キーメッセージを入力（本スライドで一番伝えたいこと＜名詞止め・体言止め不可＞）</a:t>
            </a:r>
            <a:endParaRPr kumimoji="1" lang="ja-JP" altLang="en-US"/>
          </a:p>
        </p:txBody>
      </p:sp>
    </p:spTree>
    <p:extLst>
      <p:ext uri="{BB962C8B-B14F-4D97-AF65-F5344CB8AC3E}">
        <p14:creationId xmlns:p14="http://schemas.microsoft.com/office/powerpoint/2010/main" val="17460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255667322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3474638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9452017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2175971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353439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404448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192255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69771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D163A-2AD1-4CCD-B429-51A5FDE21725}" type="slidenum">
              <a:rPr kumimoji="1" lang="ja-JP" altLang="en-US" smtClean="0"/>
              <a:t>‹#›</a:t>
            </a:fld>
            <a:endParaRPr kumimoji="1" lang="ja-JP" altLang="en-US"/>
          </a:p>
        </p:txBody>
      </p:sp>
    </p:spTree>
    <p:extLst>
      <p:ext uri="{BB962C8B-B14F-4D97-AF65-F5344CB8AC3E}">
        <p14:creationId xmlns:p14="http://schemas.microsoft.com/office/powerpoint/2010/main" val="1296206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62" r:id="rId14"/>
    <p:sldLayoutId id="2147483689" r:id="rId15"/>
    <p:sldLayoutId id="2147483690"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Yu Gothic UI" panose="020B0500000000000000" pitchFamily="50" charset="-128"/>
          <a:ea typeface="Yu Gothic UI" panose="020B05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Yu Gothic UI" panose="020B0500000000000000" pitchFamily="50" charset="-128"/>
          <a:ea typeface="Yu Gothic UI" panose="020B05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Yu Gothic UI" panose="020B0500000000000000" pitchFamily="50" charset="-128"/>
          <a:ea typeface="Yu Gothic UI" panose="020B05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Yu Gothic UI" panose="020B0500000000000000" pitchFamily="50" charset="-128"/>
          <a:ea typeface="Yu Gothic UI" panose="020B05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3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53E8E94-AEAB-BAC1-60A6-10D91D2618CA}"/>
              </a:ext>
            </a:extLst>
          </p:cNvPr>
          <p:cNvSpPr/>
          <p:nvPr/>
        </p:nvSpPr>
        <p:spPr>
          <a:xfrm>
            <a:off x="0" y="-281397"/>
            <a:ext cx="9906000" cy="627681"/>
          </a:xfrm>
          <a:prstGeom prst="rect">
            <a:avLst/>
          </a:prstGeom>
          <a:solidFill>
            <a:srgbClr val="5ED4E4"/>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kumimoji="1" lang="ja-JP" altLang="en-US" b="1">
                <a:solidFill>
                  <a:schemeClr val="tx1"/>
                </a:solidFill>
                <a:latin typeface="Meiryo UI" panose="020B0604030504040204" pitchFamily="50" charset="-128"/>
                <a:ea typeface="Meiryo UI" panose="020B0604030504040204" pitchFamily="50" charset="-128"/>
              </a:rPr>
              <a:t>事業計画書作成における留意事項　</a:t>
            </a:r>
            <a:r>
              <a:rPr kumimoji="1" lang="en-US" altLang="ja-JP" b="1">
                <a:solidFill>
                  <a:schemeClr val="tx1"/>
                </a:solidFill>
                <a:latin typeface="Meiryo UI" panose="020B0604030504040204" pitchFamily="50" charset="-128"/>
                <a:ea typeface="Meiryo UI" panose="020B0604030504040204" pitchFamily="50" charset="-128"/>
              </a:rPr>
              <a:t>【</a:t>
            </a:r>
            <a:r>
              <a:rPr kumimoji="1" lang="ja-JP" altLang="en-US" b="1">
                <a:solidFill>
                  <a:srgbClr val="C00000"/>
                </a:solidFill>
                <a:latin typeface="Meiryo UI" panose="020B0604030504040204" pitchFamily="50" charset="-128"/>
                <a:ea typeface="Meiryo UI" panose="020B0604030504040204" pitchFamily="50" charset="-128"/>
              </a:rPr>
              <a:t>本スライドは提出前に削除してください</a:t>
            </a:r>
            <a:r>
              <a:rPr kumimoji="1" lang="en-US" altLang="ja-JP" b="1">
                <a:solidFill>
                  <a:schemeClr val="tx1"/>
                </a:solidFill>
                <a:latin typeface="Meiryo UI" panose="020B0604030504040204" pitchFamily="50" charset="-128"/>
                <a:ea typeface="Meiryo UI" panose="020B0604030504040204" pitchFamily="50" charset="-128"/>
              </a:rPr>
              <a:t>】</a:t>
            </a:r>
          </a:p>
        </p:txBody>
      </p:sp>
      <p:sp>
        <p:nvSpPr>
          <p:cNvPr id="6" name="テキスト プレースホルダー 7">
            <a:extLst>
              <a:ext uri="{FF2B5EF4-FFF2-40B4-BE49-F238E27FC236}">
                <a16:creationId xmlns:a16="http://schemas.microsoft.com/office/drawing/2014/main" id="{FB209A85-D99B-EE9C-8FCB-8444DC6BFC47}"/>
              </a:ext>
            </a:extLst>
          </p:cNvPr>
          <p:cNvSpPr txBox="1">
            <a:spLocks/>
          </p:cNvSpPr>
          <p:nvPr/>
        </p:nvSpPr>
        <p:spPr>
          <a:xfrm>
            <a:off x="94663" y="530195"/>
            <a:ext cx="9522813" cy="6120550"/>
          </a:xfrm>
          <a:prstGeom prst="rect">
            <a:avLst/>
          </a:prstGeom>
        </p:spPr>
        <p:txBody>
          <a:bodyPr/>
          <a:lstStyle>
            <a:lvl1pPr marL="0" indent="0" algn="l" defTabSz="742950" rtl="0" eaLnBrk="1" latinLnBrk="0" hangingPunct="1">
              <a:lnSpc>
                <a:spcPct val="110000"/>
              </a:lnSpc>
              <a:spcBef>
                <a:spcPts val="488"/>
              </a:spcBef>
              <a:spcAft>
                <a:spcPts val="244"/>
              </a:spcAft>
              <a:buFont typeface="Arial" panose="020B0604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2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200" b="1"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a:lstStyle>
          <a:p>
            <a:pPr marL="301814" indent="-301814">
              <a:lnSpc>
                <a:spcPct val="100000"/>
              </a:lnSpc>
              <a:spcBef>
                <a:spcPts val="0"/>
              </a:spcBef>
              <a:spcAft>
                <a:spcPts val="650"/>
              </a:spcAft>
              <a:buFont typeface="Arial" panose="020B0604020202020204" pitchFamily="34" charset="0"/>
              <a:buChar char="•"/>
            </a:pPr>
            <a:r>
              <a:rPr kumimoji="1" lang="ja-JP" altLang="en-US" sz="1517" dirty="0"/>
              <a:t>本資料に記載している項目に必要情報を入力し、「事業計画書」を作成してください。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b="1" dirty="0">
                <a:solidFill>
                  <a:srgbClr val="FF0000"/>
                </a:solidFill>
              </a:rPr>
              <a:t>申請にあたっては、</a:t>
            </a:r>
            <a:r>
              <a:rPr kumimoji="1" lang="en-US" altLang="ja-JP" sz="1517" b="1" dirty="0">
                <a:solidFill>
                  <a:srgbClr val="FF0000"/>
                </a:solidFill>
              </a:rPr>
              <a:t>PDF</a:t>
            </a:r>
            <a:r>
              <a:rPr kumimoji="1" lang="ja-JP" altLang="en-US" sz="1517" b="1" dirty="0">
                <a:solidFill>
                  <a:srgbClr val="FF0000"/>
                </a:solidFill>
              </a:rPr>
              <a:t>形式に変換した上で提出してください</a:t>
            </a:r>
            <a:r>
              <a:rPr kumimoji="1" lang="ja-JP" altLang="en-US" sz="1517" dirty="0"/>
              <a:t>。</a:t>
            </a:r>
          </a:p>
          <a:p>
            <a:pPr marL="301814" indent="-301814">
              <a:lnSpc>
                <a:spcPct val="100000"/>
              </a:lnSpc>
              <a:spcBef>
                <a:spcPts val="0"/>
              </a:spcBef>
              <a:spcAft>
                <a:spcPts val="650"/>
              </a:spcAft>
              <a:buFont typeface="Arial" panose="020B0604020202020204" pitchFamily="34" charset="0"/>
              <a:buChar char="•"/>
            </a:pPr>
            <a:r>
              <a:rPr kumimoji="1" lang="ja-JP" altLang="en-US" sz="1517" dirty="0"/>
              <a:t>適宜、必要な項目についてはスライドを複製の上、ご記載いただくことは可能ですが、表紙含め、</a:t>
            </a:r>
            <a:r>
              <a:rPr kumimoji="1" lang="en-US" altLang="ja-JP" sz="1517" b="1" dirty="0">
                <a:solidFill>
                  <a:srgbClr val="FF0000"/>
                </a:solidFill>
              </a:rPr>
              <a:t>25</a:t>
            </a:r>
            <a:r>
              <a:rPr kumimoji="1" lang="ja-JP" altLang="en-US" sz="1517" b="1" dirty="0">
                <a:solidFill>
                  <a:srgbClr val="FF0000"/>
                </a:solidFill>
              </a:rPr>
              <a:t>ページ以内で作成</a:t>
            </a:r>
            <a:r>
              <a:rPr kumimoji="1" lang="ja-JP" altLang="en-US" sz="1517" dirty="0"/>
              <a:t>してください。</a:t>
            </a:r>
            <a:r>
              <a:rPr kumimoji="1" lang="en-US" altLang="ja-JP" sz="1517" dirty="0"/>
              <a:t>25</a:t>
            </a:r>
            <a:r>
              <a:rPr kumimoji="1" lang="ja-JP" altLang="en-US" sz="1517" dirty="0"/>
              <a:t>ページを超えている場合、審査を行わない場合があります。</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b="1" dirty="0">
                <a:solidFill>
                  <a:srgbClr val="FF0000"/>
                </a:solidFill>
              </a:rPr>
              <a:t>目次に示した各ページのタイトル・順番の変更はできません。</a:t>
            </a:r>
          </a:p>
          <a:p>
            <a:pPr marL="301814" indent="-301814">
              <a:lnSpc>
                <a:spcPct val="100000"/>
              </a:lnSpc>
              <a:spcBef>
                <a:spcPts val="0"/>
              </a:spcBef>
              <a:spcAft>
                <a:spcPts val="650"/>
              </a:spcAft>
              <a:buFont typeface="Arial" panose="020B0604020202020204" pitchFamily="34" charset="0"/>
              <a:buChar char="•"/>
            </a:pPr>
            <a:r>
              <a:rPr kumimoji="1" lang="ja-JP" altLang="en-US" sz="1517" dirty="0"/>
              <a:t>各ページのフォーマットはあくまで例示であり、資料の体裁（文字サイズ、図の大きさ）・分量を変えること（既存の中期経営計画・経営ビジョン等の引用・挿入等を含む）は可能です。ただし、</a:t>
            </a:r>
            <a:r>
              <a:rPr kumimoji="1" lang="ja-JP" altLang="en-US" sz="1517" b="1" dirty="0">
                <a:solidFill>
                  <a:srgbClr val="FF0000"/>
                </a:solidFill>
              </a:rPr>
              <a:t>各ページの記載ガイドについて十分な言及がない場合は、審査において十分に評価されない可能性があります</a:t>
            </a:r>
            <a:r>
              <a:rPr kumimoji="1" lang="ja-JP" altLang="en-US" sz="1517" dirty="0"/>
              <a:t>。なお、事実・データ等の記載は、その出典を明記してください。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記載する数字は、事業計画書別紙（</a:t>
            </a:r>
            <a:r>
              <a:rPr kumimoji="1" lang="en-US" altLang="ja-JP" sz="1517" dirty="0"/>
              <a:t>Excel</a:t>
            </a:r>
            <a:r>
              <a:rPr kumimoji="1" lang="ja-JP" altLang="en-US" sz="1517" dirty="0"/>
              <a:t>）と整合させてください。</a:t>
            </a:r>
          </a:p>
          <a:p>
            <a:pPr marL="301814" indent="-301814">
              <a:lnSpc>
                <a:spcPct val="100000"/>
              </a:lnSpc>
              <a:spcBef>
                <a:spcPts val="0"/>
              </a:spcBef>
              <a:spcAft>
                <a:spcPts val="650"/>
              </a:spcAft>
              <a:buFont typeface="Arial" panose="020B0604020202020204" pitchFamily="34" charset="0"/>
              <a:buChar char="•"/>
            </a:pPr>
            <a:r>
              <a:rPr kumimoji="1" lang="ja-JP" altLang="en-US" sz="1517" dirty="0"/>
              <a:t>各ページの記載ガイド・吹き出し（オレンジ色の図形）は提出時に削除してください。</a:t>
            </a:r>
          </a:p>
          <a:p>
            <a:pPr marL="301814" indent="-301814">
              <a:lnSpc>
                <a:spcPct val="100000"/>
              </a:lnSpc>
              <a:spcBef>
                <a:spcPts val="0"/>
              </a:spcBef>
              <a:spcAft>
                <a:spcPts val="650"/>
              </a:spcAft>
              <a:buFont typeface="Arial" panose="020B0604020202020204" pitchFamily="34" charset="0"/>
              <a:buChar char="•"/>
            </a:pPr>
            <a:r>
              <a:rPr kumimoji="1" lang="ja-JP" altLang="en-US" sz="1517" dirty="0"/>
              <a:t>必要に応じて、参考資料（自由様式）を挿入してください。（補助事業に関する事業計画（</a:t>
            </a:r>
            <a:r>
              <a:rPr kumimoji="1" lang="en-US" altLang="ja-JP" sz="1517" dirty="0"/>
              <a:t>PL</a:t>
            </a:r>
            <a:r>
              <a:rPr kumimoji="1" lang="ja-JP" altLang="en-US" sz="1517" dirty="0"/>
              <a:t>・</a:t>
            </a:r>
            <a:r>
              <a:rPr kumimoji="1" lang="en-US" altLang="ja-JP" sz="1517" dirty="0"/>
              <a:t>CF</a:t>
            </a:r>
            <a:r>
              <a:rPr kumimoji="1" lang="ja-JP" altLang="en-US" sz="1517" dirty="0"/>
              <a:t>など）</a:t>
            </a:r>
          </a:p>
          <a:p>
            <a:pPr marL="301814" indent="-301814">
              <a:lnSpc>
                <a:spcPct val="100000"/>
              </a:lnSpc>
              <a:spcBef>
                <a:spcPts val="0"/>
              </a:spcBef>
              <a:spcAft>
                <a:spcPts val="650"/>
              </a:spcAft>
              <a:buFont typeface="Arial" panose="020B0604020202020204" pitchFamily="34" charset="0"/>
              <a:buChar char="•"/>
            </a:pPr>
            <a:r>
              <a:rPr kumimoji="1" lang="ja-JP" altLang="en-US" sz="1517" dirty="0"/>
              <a:t>事業計画書の内容については、採択された場合に事業の成果の発表や事例集の作成等に活用させていただく場合があります。その際は、</a:t>
            </a:r>
            <a:r>
              <a:rPr kumimoji="1" lang="ja-JP" altLang="en-US" sz="1517" b="1" dirty="0">
                <a:solidFill>
                  <a:srgbClr val="FF0000"/>
                </a:solidFill>
              </a:rPr>
              <a:t>差し支えない範囲での公表にご協力をお願いする場合があります</a:t>
            </a:r>
            <a:r>
              <a:rPr kumimoji="1" lang="ja-JP" altLang="en-US" sz="1517" dirty="0"/>
              <a:t>ので、あらかじめご了承ください。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応募にあたっては、公募要領及び交付規程をご覧下さい。</a:t>
            </a:r>
            <a:r>
              <a:rPr kumimoji="1" lang="ja-JP" altLang="en-US" sz="1517" b="1" dirty="0">
                <a:solidFill>
                  <a:srgbClr val="FF0000"/>
                </a:solidFill>
              </a:rPr>
              <a:t>審査の結果、採択され、事業を実施するには、公募要領及び交付規程の内容に従って</a:t>
            </a:r>
            <a:r>
              <a:rPr kumimoji="1" lang="ja-JP" altLang="en-US" sz="1517" dirty="0"/>
              <a:t>いただくことが必要です。</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本補助金の交付条件として、売上高</a:t>
            </a:r>
            <a:r>
              <a:rPr kumimoji="1" lang="en-US" altLang="ja-JP" sz="1517" dirty="0"/>
              <a:t>100</a:t>
            </a:r>
            <a:r>
              <a:rPr kumimoji="1" lang="ja-JP" altLang="en-US" sz="1517" dirty="0"/>
              <a:t>億円への到達が必須とされるものではありません。</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r>
              <a:rPr kumimoji="1" lang="ja-JP" altLang="en-US" sz="1517" dirty="0"/>
              <a:t>事業計画書に記載された計画値（例：売上高や付加価値額等）と実績値に乖離が生じた場合には、状況を確認させていただくため、事業中にモニタリングを実施させていただく可能性がございます。あらかじめご了承ください。</a:t>
            </a:r>
            <a:endParaRPr kumimoji="1" lang="en-US" altLang="ja-JP" sz="1517" dirty="0"/>
          </a:p>
          <a:p>
            <a:pPr marL="301814" indent="-301814">
              <a:lnSpc>
                <a:spcPct val="100000"/>
              </a:lnSpc>
              <a:spcBef>
                <a:spcPts val="0"/>
              </a:spcBef>
              <a:spcAft>
                <a:spcPts val="650"/>
              </a:spcAft>
              <a:buFont typeface="Arial" panose="020B0604020202020204" pitchFamily="34" charset="0"/>
              <a:buChar char="•"/>
            </a:pPr>
            <a:endParaRPr kumimoji="1" lang="ja-JP" altLang="en-US" sz="1517" dirty="0"/>
          </a:p>
          <a:p>
            <a:pPr>
              <a:spcBef>
                <a:spcPts val="0"/>
              </a:spcBef>
              <a:spcAft>
                <a:spcPts val="650"/>
              </a:spcAft>
            </a:pPr>
            <a:endParaRPr lang="ja-JP" altLang="en-US" sz="1517" dirty="0"/>
          </a:p>
        </p:txBody>
      </p:sp>
      <p:sp>
        <p:nvSpPr>
          <p:cNvPr id="3" name="スライド番号プレースホルダー 2">
            <a:extLst>
              <a:ext uri="{FF2B5EF4-FFF2-40B4-BE49-F238E27FC236}">
                <a16:creationId xmlns:a16="http://schemas.microsoft.com/office/drawing/2014/main" id="{A1330A3F-37FB-FC94-1A67-A0D9A538E341}"/>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0</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344540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18" progId="TCLayout.ActiveDocument.1">
                  <p:embed/>
                </p:oleObj>
              </mc:Choice>
              <mc:Fallback>
                <p:oleObj name="think-cell スライド" r:id="rId4" imgW="353" imgH="318" progId="TCLayout.ActiveDocument.1">
                  <p:embed/>
                  <p:pic>
                    <p:nvPicPr>
                      <p:cNvPr id="4" name="オブジェクト 3" hidden="1"/>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794859907"/>
              </p:ext>
            </p:extLst>
          </p:nvPr>
        </p:nvGraphicFramePr>
        <p:xfrm>
          <a:off x="416497" y="1968245"/>
          <a:ext cx="6832028" cy="2989193"/>
        </p:xfrm>
        <a:graphic>
          <a:graphicData uri="http://schemas.openxmlformats.org/drawingml/2006/table">
            <a:tbl>
              <a:tblPr>
                <a:tableStyleId>{5C22544A-7EE6-4342-B048-85BDC9FD1C3A}</a:tableStyleId>
              </a:tblPr>
              <a:tblGrid>
                <a:gridCol w="359376">
                  <a:extLst>
                    <a:ext uri="{9D8B030D-6E8A-4147-A177-3AD203B41FA5}">
                      <a16:colId xmlns:a16="http://schemas.microsoft.com/office/drawing/2014/main" val="2598237998"/>
                    </a:ext>
                  </a:extLst>
                </a:gridCol>
                <a:gridCol w="359376">
                  <a:extLst>
                    <a:ext uri="{9D8B030D-6E8A-4147-A177-3AD203B41FA5}">
                      <a16:colId xmlns:a16="http://schemas.microsoft.com/office/drawing/2014/main" val="792757825"/>
                    </a:ext>
                  </a:extLst>
                </a:gridCol>
                <a:gridCol w="3056638">
                  <a:extLst>
                    <a:ext uri="{9D8B030D-6E8A-4147-A177-3AD203B41FA5}">
                      <a16:colId xmlns:a16="http://schemas.microsoft.com/office/drawing/2014/main" val="3171552551"/>
                    </a:ext>
                  </a:extLst>
                </a:gridCol>
                <a:gridCol w="3056638">
                  <a:extLst>
                    <a:ext uri="{9D8B030D-6E8A-4147-A177-3AD203B41FA5}">
                      <a16:colId xmlns:a16="http://schemas.microsoft.com/office/drawing/2014/main" val="469801512"/>
                    </a:ext>
                  </a:extLst>
                </a:gridCol>
              </a:tblGrid>
              <a:tr h="305914">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gridSpan="2">
                  <a:txBody>
                    <a:bodyPr/>
                    <a:lstStyle/>
                    <a:p>
                      <a:pPr marL="0" lvl="1" indent="0" algn="ctr" eaLnBrk="1" hangingPunct="1">
                        <a:buFont typeface="Arial" panose="020B0604020202020204" pitchFamily="34" charset="0"/>
                        <a:buNone/>
                      </a:pPr>
                      <a:r>
                        <a:rPr lang="ja-JP" altLang="en-US" sz="1200" b="1">
                          <a:solidFill>
                            <a:schemeClr val="tx1"/>
                          </a:solidFill>
                          <a:latin typeface="Yu Gothic UI" panose="020B0500000000000000" pitchFamily="50" charset="-128"/>
                          <a:ea typeface="Yu Gothic UI" panose="020B0500000000000000" pitchFamily="50" charset="-128"/>
                        </a:rPr>
                        <a:t>製品・サービス</a:t>
                      </a:r>
                      <a:endParaRPr lang="en-US" altLang="ja-JP" sz="1200" b="1">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hMerge="1">
                  <a:txBody>
                    <a:bodyPr/>
                    <a:lstStyle/>
                    <a:p>
                      <a:endParaRPr kumimoji="1" lang="ja-JP" altLang="en-US"/>
                    </a:p>
                  </a:txBody>
                  <a:tcPr>
                    <a:lnL w="762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471497"/>
                  </a:ext>
                </a:extLst>
              </a:tr>
              <a:tr h="305914">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r>
                        <a:rPr lang="ja-JP" altLang="en-US" sz="1200" b="1">
                          <a:solidFill>
                            <a:schemeClr val="tx1"/>
                          </a:solidFill>
                          <a:latin typeface="Yu Gothic UI" panose="020B0500000000000000" pitchFamily="50" charset="-128"/>
                          <a:ea typeface="Yu Gothic UI" panose="020B0500000000000000" pitchFamily="50" charset="-128"/>
                        </a:rPr>
                        <a:t>既存製品・サービス</a:t>
                      </a:r>
                      <a:endParaRPr lang="en-US" altLang="ja-JP" sz="1200" b="1">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a:txBody>
                    <a:bodyPr/>
                    <a:lstStyle/>
                    <a:p>
                      <a:pPr algn="ctr"/>
                      <a:r>
                        <a:rPr kumimoji="1" lang="ja-JP" altLang="en-US" sz="1200" b="1">
                          <a:solidFill>
                            <a:schemeClr val="tx1"/>
                          </a:solidFill>
                          <a:latin typeface="Yu Gothic UI" panose="020B0500000000000000" pitchFamily="50" charset="-128"/>
                          <a:ea typeface="Yu Gothic UI" panose="020B0500000000000000" pitchFamily="50" charset="-128"/>
                        </a:rPr>
                        <a:t>新規製品・サービス</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317193380"/>
                  </a:ext>
                </a:extLst>
              </a:tr>
              <a:tr h="1188318">
                <a:tc rowSpan="2">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市場・顧客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既存顧客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① </a:t>
                      </a:r>
                      <a:r>
                        <a:rPr lang="ja-JP" altLang="en-US" sz="1200" b="1" u="sng">
                          <a:solidFill>
                            <a:schemeClr val="tx1"/>
                          </a:solidFill>
                          <a:latin typeface="Yu Gothic UI" panose="020B0500000000000000" pitchFamily="50" charset="-128"/>
                          <a:ea typeface="Yu Gothic UI" panose="020B0500000000000000" pitchFamily="50" charset="-128"/>
                        </a:rPr>
                        <a:t>市場浸透</a:t>
                      </a:r>
                      <a:endParaRPr lang="en-US" altLang="ja-JP" sz="1200" b="1" u="sng">
                        <a:solidFill>
                          <a:schemeClr val="tx1"/>
                        </a:solidFill>
                        <a:latin typeface="Yu Gothic UI" panose="020B0500000000000000" pitchFamily="50" charset="-128"/>
                        <a:ea typeface="Yu Gothic UI" panose="020B0500000000000000" pitchFamily="50" charset="-128"/>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既存の顧客に既存の製品を販売</a:t>
                      </a:r>
                      <a:endParaRPr lang="en-US" altLang="ja-JP" sz="1200">
                        <a:solidFill>
                          <a:schemeClr val="tx1"/>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購入頻度、リピート率を上げる</a:t>
                      </a:r>
                      <a:endParaRPr lang="en-US" altLang="ja-JP" sz="1200">
                        <a:solidFill>
                          <a:schemeClr val="tx1"/>
                        </a:solidFill>
                        <a:latin typeface="Yu Gothic UI" panose="020B0500000000000000" pitchFamily="50" charset="-128"/>
                        <a:ea typeface="Yu Gothic UI" panose="020B0500000000000000" pitchFamily="50" charset="-128"/>
                      </a:endParaRPr>
                    </a:p>
                  </a:txBody>
                  <a:tcPr marT="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② </a:t>
                      </a:r>
                      <a:r>
                        <a:rPr lang="ja-JP" altLang="en-US" sz="1200" b="1" u="sng">
                          <a:solidFill>
                            <a:schemeClr val="tx1"/>
                          </a:solidFill>
                          <a:latin typeface="Yu Gothic UI" panose="020B0500000000000000" pitchFamily="50" charset="-128"/>
                          <a:ea typeface="Yu Gothic UI" panose="020B0500000000000000" pitchFamily="50" charset="-128"/>
                        </a:rPr>
                        <a:t>新事業展開・開発</a:t>
                      </a:r>
                      <a:endParaRPr lang="en-US" altLang="ja-JP" sz="1200" b="1" u="sng">
                        <a:solidFill>
                          <a:schemeClr val="tx1"/>
                        </a:solidFill>
                        <a:latin typeface="Yu Gothic UI" panose="020B0500000000000000" pitchFamily="50" charset="-128"/>
                        <a:ea typeface="Yu Gothic UI" panose="020B0500000000000000" pitchFamily="50" charset="-128"/>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algn="l" defTabSz="990564" rtl="0" eaLnBrk="1" latinLnBrk="0" hangingPunct="1">
                        <a:buFont typeface="Arial" panose="020B0604020202020204" pitchFamily="34" charset="0"/>
                        <a:buChar char="•"/>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技術の他分野への応用</a:t>
                      </a:r>
                      <a:endParaRPr lang="en-US" altLang="ja-JP" sz="1200">
                        <a:solidFill>
                          <a:schemeClr val="tx1"/>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solidFill>
                            <a:schemeClr val="tx1"/>
                          </a:solidFill>
                          <a:latin typeface="Yu Gothic UI" panose="020B0500000000000000" pitchFamily="50" charset="-128"/>
                          <a:ea typeface="Yu Gothic UI" panose="020B0500000000000000" pitchFamily="50" charset="-128"/>
                        </a:rPr>
                        <a:t>新サービスの展開</a:t>
                      </a:r>
                      <a:endParaRPr kumimoji="1" lang="en-US" altLang="ja-JP" sz="1200">
                        <a:solidFill>
                          <a:schemeClr val="tx1"/>
                        </a:solidFill>
                        <a:latin typeface="Yu Gothic UI" panose="020B0500000000000000" pitchFamily="50" charset="-128"/>
                        <a:ea typeface="Yu Gothic UI" panose="020B0500000000000000" pitchFamily="50" charset="-128"/>
                      </a:endParaRPr>
                    </a:p>
                  </a:txBody>
                  <a:tcPr marT="10800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7803792"/>
                  </a:ext>
                </a:extLst>
              </a:tr>
              <a:tr h="1189047">
                <a:tc vMerge="1">
                  <a:txBody>
                    <a:bodyPr/>
                    <a:lstStyle/>
                    <a:p>
                      <a:pPr marL="627063" marR="0" indent="-171450" eaLnBrk="1" fontAlgn="base" hangingPunct="1">
                        <a:lnSpc>
                          <a:spcPct val="100000"/>
                        </a:lnSpc>
                        <a:spcBef>
                          <a:spcPct val="0"/>
                        </a:spcBef>
                        <a:spcAft>
                          <a:spcPct val="0"/>
                        </a:spcAft>
                        <a:buClrTx/>
                        <a:buSzTx/>
                        <a:buFont typeface="Arial" panose="020B0604020202020204" pitchFamily="34" charset="0"/>
                        <a:buChar char="•"/>
                        <a:tabLst/>
                      </a:pPr>
                      <a:endParaRPr lang="ja-JP" altLang="en-US" sz="1400">
                        <a:solidFill>
                          <a:schemeClr val="tx1"/>
                        </a:solidFill>
                        <a:latin typeface="+mn-ea"/>
                      </a:endParaRPr>
                    </a:p>
                  </a:txBody>
                  <a:tcPr vert="eaVert">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eaLnBrk="1" fontAlgn="base" hangingPunct="1">
                        <a:lnSpc>
                          <a:spcPct val="100000"/>
                        </a:lnSpc>
                        <a:spcBef>
                          <a:spcPct val="0"/>
                        </a:spcBef>
                        <a:spcAft>
                          <a:spcPct val="0"/>
                        </a:spcAft>
                        <a:buClrTx/>
                        <a:buSzTx/>
                        <a:buFont typeface="Arial" panose="020B0604020202020204" pitchFamily="34" charset="0"/>
                        <a:buNone/>
                        <a:tabLst/>
                      </a:pPr>
                      <a:r>
                        <a:rPr lang="ja-JP" altLang="en-US" sz="1200" b="1">
                          <a:solidFill>
                            <a:schemeClr val="bg1"/>
                          </a:solidFill>
                          <a:latin typeface="Yu Gothic UI" panose="020B0500000000000000" pitchFamily="50" charset="-128"/>
                          <a:ea typeface="Yu Gothic UI" panose="020B0500000000000000" pitchFamily="50" charset="-128"/>
                        </a:rPr>
                        <a:t>新規顧客</a:t>
                      </a: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③ </a:t>
                      </a:r>
                      <a:r>
                        <a:rPr lang="ja-JP" altLang="en-US" sz="1200" b="1" u="sng">
                          <a:solidFill>
                            <a:schemeClr val="tx1"/>
                          </a:solidFill>
                          <a:latin typeface="Yu Gothic UI" panose="020B0500000000000000" pitchFamily="50" charset="-128"/>
                          <a:ea typeface="Yu Gothic UI" panose="020B0500000000000000" pitchFamily="50" charset="-128"/>
                        </a:rPr>
                        <a:t>新市場開拓</a:t>
                      </a:r>
                      <a:endParaRPr lang="en-US" altLang="ja-JP" sz="1200">
                        <a:solidFill>
                          <a:schemeClr val="tx1"/>
                        </a:solidFill>
                        <a:latin typeface="Yu Gothic UI" panose="020B0500000000000000" pitchFamily="50" charset="-128"/>
                        <a:ea typeface="Yu Gothic UI" panose="020B0500000000000000" pitchFamily="50" charset="-128"/>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marR="0" lvl="1" indent="-180975"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000" kern="1200">
                        <a:solidFill>
                          <a:srgbClr val="C00000"/>
                        </a:solidFill>
                        <a:latin typeface="Yu Gothic UI" panose="020B0500000000000000" pitchFamily="50" charset="-128"/>
                        <a:ea typeface="Yu Gothic UI" panose="020B0500000000000000" pitchFamily="50" charset="-128"/>
                        <a:cs typeface="+mn-cs"/>
                      </a:endParaRPr>
                    </a:p>
                    <a:p>
                      <a:pPr marL="266700" marR="0" indent="-180975" eaLnBrk="1" fontAlgn="base" hangingPunct="1">
                        <a:lnSpc>
                          <a:spcPct val="100000"/>
                        </a:lnSpc>
                        <a:spcBef>
                          <a:spcPct val="0"/>
                        </a:spcBef>
                        <a:spcAft>
                          <a:spcPct val="0"/>
                        </a:spcAft>
                        <a:buClrTx/>
                        <a:buSzTx/>
                        <a:buFont typeface="Arial" panose="020B0604020202020204" pitchFamily="34" charset="0"/>
                        <a:buChar char="•"/>
                        <a:tabLst/>
                      </a:pPr>
                      <a:r>
                        <a:rPr lang="ja-JP" altLang="en-US" sz="1200">
                          <a:solidFill>
                            <a:schemeClr val="tx1"/>
                          </a:solidFill>
                          <a:latin typeface="Yu Gothic UI" panose="020B0500000000000000" pitchFamily="50" charset="-128"/>
                          <a:ea typeface="Yu Gothic UI" panose="020B0500000000000000" pitchFamily="50" charset="-128"/>
                        </a:rPr>
                        <a:t>対象地域の拡大（海外展開等）</a:t>
                      </a:r>
                      <a:endParaRPr lang="en-US" altLang="ja-JP" sz="1200">
                        <a:solidFill>
                          <a:schemeClr val="tx1"/>
                        </a:solidFill>
                        <a:latin typeface="Yu Gothic UI" panose="020B0500000000000000" pitchFamily="50" charset="-128"/>
                        <a:ea typeface="Yu Gothic UI" panose="020B0500000000000000" pitchFamily="50" charset="-128"/>
                      </a:endParaRPr>
                    </a:p>
                    <a:p>
                      <a:pPr marL="266700" marR="0" indent="-180975" eaLnBrk="1" fontAlgn="base" hangingPunct="1">
                        <a:lnSpc>
                          <a:spcPct val="100000"/>
                        </a:lnSpc>
                        <a:spcBef>
                          <a:spcPct val="0"/>
                        </a:spcBef>
                        <a:spcAft>
                          <a:spcPct val="0"/>
                        </a:spcAft>
                        <a:buClrTx/>
                        <a:buSzTx/>
                        <a:buFont typeface="Arial" panose="020B0604020202020204" pitchFamily="34" charset="0"/>
                        <a:buChar char="•"/>
                        <a:tabLst/>
                      </a:pPr>
                      <a:r>
                        <a:rPr lang="ja-JP" altLang="en-US" sz="1200">
                          <a:solidFill>
                            <a:schemeClr val="tx1"/>
                          </a:solidFill>
                          <a:latin typeface="Yu Gothic UI" panose="020B0500000000000000" pitchFamily="50" charset="-128"/>
                          <a:ea typeface="Yu Gothic UI" panose="020B0500000000000000" pitchFamily="50" charset="-128"/>
                        </a:rPr>
                        <a:t>対象年齢の拡大</a:t>
                      </a:r>
                    </a:p>
                  </a:txBody>
                  <a:tcPr marT="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④ </a:t>
                      </a:r>
                      <a:r>
                        <a:rPr lang="ja-JP" altLang="en-US" sz="1200" b="1" u="sng">
                          <a:solidFill>
                            <a:schemeClr val="tx1"/>
                          </a:solidFill>
                          <a:latin typeface="Yu Gothic UI" panose="020B0500000000000000" pitchFamily="50" charset="-128"/>
                          <a:ea typeface="Yu Gothic UI" panose="020B0500000000000000" pitchFamily="50" charset="-128"/>
                        </a:rPr>
                        <a:t>多角化</a:t>
                      </a:r>
                      <a:endParaRPr lang="en-US" altLang="ja-JP" sz="1200">
                        <a:solidFill>
                          <a:schemeClr val="tx1"/>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endParaRPr lang="en-US" altLang="ja-JP" sz="1000">
                        <a:solidFill>
                          <a:srgbClr val="C00000"/>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endParaRPr lang="en-US" altLang="ja-JP" sz="1000">
                        <a:solidFill>
                          <a:srgbClr val="C00000"/>
                        </a:solidFill>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endParaRPr lang="en-US" altLang="ja-JP" sz="1000">
                        <a:solidFill>
                          <a:srgbClr val="C00000"/>
                        </a:solidFill>
                        <a:latin typeface="Yu Gothic UI" panose="020B0500000000000000" pitchFamily="50" charset="-128"/>
                        <a:ea typeface="Yu Gothic UI" panose="020B0500000000000000" pitchFamily="50" charset="-128"/>
                      </a:endParaRPr>
                    </a:p>
                  </a:txBody>
                  <a:tcPr marT="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89673665"/>
                  </a:ext>
                </a:extLst>
              </a:tr>
            </a:tbl>
          </a:graphicData>
        </a:graphic>
      </p:graphicFrame>
      <p:sp>
        <p:nvSpPr>
          <p:cNvPr id="5" name="テキスト プレースホルダー 4"/>
          <p:cNvSpPr>
            <a:spLocks noGrp="1"/>
          </p:cNvSpPr>
          <p:nvPr>
            <p:ph type="body" sz="quarter" idx="15"/>
          </p:nvPr>
        </p:nvSpPr>
        <p:spPr>
          <a:xfrm>
            <a:off x="416496" y="1015999"/>
            <a:ext cx="4356000" cy="468313"/>
          </a:xfrm>
        </p:spPr>
        <p:txBody>
          <a:bodyPr anchor="t"/>
          <a:lstStyle/>
          <a:p>
            <a:r>
              <a:rPr lang="ja-JP" altLang="en-US" sz="1400" dirty="0">
                <a:latin typeface="Yu Gothic UI" panose="020B0500000000000000" pitchFamily="50" charset="-128"/>
                <a:ea typeface="Yu Gothic UI" panose="020B0500000000000000" pitchFamily="50" charset="-128"/>
              </a:rPr>
              <a:t>アンゾフの成長マトリクス</a:t>
            </a:r>
          </a:p>
        </p:txBody>
      </p:sp>
      <p:sp>
        <p:nvSpPr>
          <p:cNvPr id="49" name="右矢印 48"/>
          <p:cNvSpPr/>
          <p:nvPr/>
        </p:nvSpPr>
        <p:spPr>
          <a:xfrm rot="5400000">
            <a:off x="1286733" y="3731773"/>
            <a:ext cx="398299" cy="301815"/>
          </a:xfrm>
          <a:prstGeom prst="rightArrow">
            <a:avLst/>
          </a:prstGeom>
          <a:solidFill>
            <a:srgbClr val="92D050"/>
          </a:solidFill>
          <a:ln w="7620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7" name="コンテンツ プレースホルダー 1"/>
          <p:cNvSpPr txBox="1">
            <a:spLocks/>
          </p:cNvSpPr>
          <p:nvPr/>
        </p:nvSpPr>
        <p:spPr bwMode="gray">
          <a:xfrm>
            <a:off x="417000" y="1340006"/>
            <a:ext cx="9073075" cy="628239"/>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200" b="0" kern="1200" baseline="0">
                <a:solidFill>
                  <a:schemeClr val="tx1"/>
                </a:solidFill>
                <a:latin typeface="Arial" pitchFamily="34" charset="0"/>
                <a:ea typeface="+mn-ea"/>
                <a:cs typeface="Arial" pitchFamily="34" charset="0"/>
              </a:defRPr>
            </a:lvl1pPr>
            <a:lvl2pPr marL="172800" marR="0" indent="-172800" algn="l" defTabSz="990564" rtl="0" eaLnBrk="1" fontAlgn="auto" latinLnBrk="0" hangingPunct="1">
              <a:lnSpc>
                <a:spcPct val="106000"/>
              </a:lnSpc>
              <a:spcBef>
                <a:spcPts val="1056"/>
              </a:spcBef>
              <a:spcAft>
                <a:spcPts val="0"/>
              </a:spcAft>
              <a:buClrTx/>
              <a:buSzPct val="100000"/>
              <a:buFont typeface="Wingdings" pitchFamily="2" charset="2"/>
              <a:buChar char="n"/>
              <a:tabLst/>
              <a:defRPr kumimoji="1" lang="en-US" sz="1200" b="0" kern="1200" baseline="0">
                <a:solidFill>
                  <a:schemeClr val="tx1"/>
                </a:solidFill>
                <a:latin typeface="Arial" pitchFamily="34" charset="0"/>
                <a:ea typeface="+mn-ea"/>
                <a:cs typeface="Arial" pitchFamily="34" charset="0"/>
              </a:defRPr>
            </a:lvl2pPr>
            <a:lvl3pPr marL="345600" marR="0" indent="-172800" algn="l" defTabSz="990564" rtl="0" eaLnBrk="1" fontAlgn="auto" latinLnBrk="0" hangingPunct="1">
              <a:lnSpc>
                <a:spcPct val="106000"/>
              </a:lnSpc>
              <a:spcBef>
                <a:spcPts val="480"/>
              </a:spcBef>
              <a:spcAft>
                <a:spcPts val="0"/>
              </a:spcAft>
              <a:buClrTx/>
              <a:buSzPct val="100000"/>
              <a:buFont typeface="Wingdings" pitchFamily="2" charset="2"/>
              <a:buChar char="Ø"/>
              <a:tabLst/>
              <a:defRPr kumimoji="1" lang="en-US" sz="1200" b="0" kern="1200" baseline="0">
                <a:solidFill>
                  <a:schemeClr val="tx1"/>
                </a:solidFill>
                <a:latin typeface="Arial" pitchFamily="34" charset="0"/>
                <a:ea typeface="+mn-ea"/>
                <a:cs typeface="Arial" pitchFamily="34" charset="0"/>
              </a:defRPr>
            </a:lvl3pPr>
            <a:lvl4pPr marL="518400" marR="0" indent="-172800" algn="l" defTabSz="990564" rtl="0" eaLnBrk="1" fontAlgn="auto" latinLnBrk="0" hangingPunct="1">
              <a:lnSpc>
                <a:spcPct val="106000"/>
              </a:lnSpc>
              <a:spcBef>
                <a:spcPts val="240"/>
              </a:spcBef>
              <a:spcAft>
                <a:spcPts val="0"/>
              </a:spcAft>
              <a:buClrTx/>
              <a:buSzPct val="100000"/>
              <a:buFont typeface="Arial" pitchFamily="34" charset="0"/>
              <a:buChar char="•"/>
              <a:tabLst/>
              <a:defRPr kumimoji="1" lang="en-US" sz="12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171450" indent="-171450">
              <a:buFont typeface="Wingdings" panose="05000000000000000000" pitchFamily="2" charset="2"/>
              <a:buChar char="ü"/>
            </a:pPr>
            <a:r>
              <a:rPr lang="ja-JP" altLang="en-US" b="1" dirty="0">
                <a:latin typeface="Yu Gothic UI" panose="020B0500000000000000" pitchFamily="50" charset="-128"/>
                <a:ea typeface="Yu Gothic UI" panose="020B0500000000000000" pitchFamily="50" charset="-128"/>
              </a:rPr>
              <a:t>アンゾフの成長マトリクスとは</a:t>
            </a:r>
            <a:br>
              <a:rPr lang="en-US" altLang="ja-JP" b="1" dirty="0">
                <a:latin typeface="Yu Gothic UI" panose="020B0500000000000000" pitchFamily="50" charset="-128"/>
                <a:ea typeface="Yu Gothic UI" panose="020B0500000000000000" pitchFamily="50" charset="-128"/>
              </a:rPr>
            </a:br>
            <a:r>
              <a:rPr lang="ja-JP" altLang="en-US" dirty="0">
                <a:latin typeface="Yu Gothic UI" panose="020B0500000000000000" pitchFamily="50" charset="-128"/>
                <a:ea typeface="Yu Gothic UI" panose="020B0500000000000000" pitchFamily="50" charset="-128"/>
              </a:rPr>
              <a:t>「製品・サービス」と「市場・顧客」について、「既存」と「新規」で</a:t>
            </a:r>
            <a:r>
              <a:rPr lang="en-US" altLang="ja-JP" dirty="0">
                <a:latin typeface="Yu Gothic UI" panose="020B0500000000000000" pitchFamily="50" charset="-128"/>
                <a:ea typeface="Yu Gothic UI" panose="020B0500000000000000" pitchFamily="50" charset="-128"/>
              </a:rPr>
              <a:t>4</a:t>
            </a:r>
            <a:r>
              <a:rPr lang="ja-JP" altLang="en-US" dirty="0">
                <a:latin typeface="Yu Gothic UI" panose="020B0500000000000000" pitchFamily="50" charset="-128"/>
                <a:ea typeface="Yu Gothic UI" panose="020B0500000000000000" pitchFamily="50" charset="-128"/>
              </a:rPr>
              <a:t>象限に分類し、企業・事業の拡大戦略を模索するためのフレームワーク</a:t>
            </a:r>
            <a:br>
              <a:rPr lang="en-US" altLang="ja-JP" dirty="0">
                <a:latin typeface="Yu Gothic UI" panose="020B0500000000000000" pitchFamily="50" charset="-128"/>
                <a:ea typeface="Yu Gothic UI" panose="020B0500000000000000" pitchFamily="50" charset="-128"/>
              </a:rPr>
            </a:br>
            <a:r>
              <a:rPr lang="ja-JP" altLang="en-US" dirty="0">
                <a:latin typeface="Yu Gothic UI" panose="020B0500000000000000" pitchFamily="50" charset="-128"/>
                <a:ea typeface="Yu Gothic UI" panose="020B0500000000000000" pitchFamily="50" charset="-128"/>
              </a:rPr>
              <a:t>本フレームワークにより、クロス</a:t>
            </a:r>
            <a:r>
              <a:rPr lang="en-US" altLang="ja-JP" dirty="0">
                <a:latin typeface="Yu Gothic UI" panose="020B0500000000000000" pitchFamily="50" charset="-128"/>
                <a:ea typeface="Yu Gothic UI" panose="020B0500000000000000" pitchFamily="50" charset="-128"/>
              </a:rPr>
              <a:t>SWOT</a:t>
            </a:r>
            <a:r>
              <a:rPr lang="ja-JP" altLang="en-US" dirty="0">
                <a:latin typeface="Yu Gothic UI" panose="020B0500000000000000" pitchFamily="50" charset="-128"/>
                <a:ea typeface="Yu Gothic UI" panose="020B0500000000000000" pitchFamily="50" charset="-128"/>
              </a:rPr>
              <a:t>で導出した戦略オプションの再整理と、</a:t>
            </a:r>
            <a:r>
              <a:rPr lang="ja-JP" altLang="en-US" dirty="0">
                <a:solidFill>
                  <a:srgbClr val="000000"/>
                </a:solidFill>
                <a:latin typeface="Yu Gothic UI" panose="020B0500000000000000" pitchFamily="50" charset="-128"/>
                <a:ea typeface="Yu Gothic UI" panose="020B0500000000000000" pitchFamily="50" charset="-128"/>
              </a:rPr>
              <a:t>魅力度の高い成長戦略の方向性の選択を可能とする</a:t>
            </a:r>
            <a:endParaRPr lang="ja-JP" altLang="en-US"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ü"/>
            </a:pPr>
            <a:endParaRPr lang="en-US" altLang="ja-JP" b="1" dirty="0">
              <a:latin typeface="Yu Gothic UI" panose="020B0500000000000000" pitchFamily="50" charset="-128"/>
              <a:ea typeface="Yu Gothic UI" panose="020B0500000000000000" pitchFamily="50" charset="-128"/>
            </a:endParaRPr>
          </a:p>
        </p:txBody>
      </p:sp>
      <p:sp>
        <p:nvSpPr>
          <p:cNvPr id="19" name="正方形/長方形 18"/>
          <p:cNvSpPr/>
          <p:nvPr/>
        </p:nvSpPr>
        <p:spPr>
          <a:xfrm>
            <a:off x="597600" y="4987948"/>
            <a:ext cx="8678627" cy="1463652"/>
          </a:xfrm>
          <a:prstGeom prst="rect">
            <a:avLst/>
          </a:prstGeom>
          <a:solidFill>
            <a:schemeClr val="accent1">
              <a:lumMod val="20000"/>
              <a:lumOff val="80000"/>
            </a:schemeClr>
          </a:solidFill>
          <a:ln w="19050">
            <a:solidFill>
              <a:schemeClr val="accent1"/>
            </a:solidFill>
          </a:ln>
          <a:effectLst/>
        </p:spPr>
        <p:txBody>
          <a:bodyPr wrap="square" rtlCol="0">
            <a:noAutofit/>
          </a:bodyPr>
          <a:lstStyle/>
          <a:p>
            <a:pPr>
              <a:spcAft>
                <a:spcPts val="400"/>
              </a:spcAft>
            </a:pPr>
            <a:r>
              <a:rPr lang="ja-JP" altLang="en-US" sz="1100" b="1" u="sng">
                <a:latin typeface="Yu Gothic UI" panose="020B0500000000000000" pitchFamily="50" charset="-128"/>
                <a:ea typeface="Yu Gothic UI" panose="020B0500000000000000" pitchFamily="50" charset="-128"/>
                <a:cs typeface="Times New Roman" panose="02020603050405020304" pitchFamily="18" charset="0"/>
              </a:rPr>
              <a:t>各成長戦略を評価・選別する際の留意点</a:t>
            </a:r>
            <a:endParaRPr lang="en-US" altLang="ja-JP" sz="1100" b="1" u="sng">
              <a:latin typeface="Yu Gothic UI" panose="020B0500000000000000" pitchFamily="50" charset="-128"/>
              <a:ea typeface="Yu Gothic UI" panose="020B0500000000000000" pitchFamily="50" charset="-128"/>
              <a:cs typeface="Times New Roman" panose="02020603050405020304" pitchFamily="18" charset="0"/>
            </a:endParaRPr>
          </a:p>
          <a:p>
            <a:pPr>
              <a:spcAft>
                <a:spcPts val="400"/>
              </a:spcAft>
            </a:pPr>
            <a:r>
              <a:rPr lang="ja-JP" altLang="en-US"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⇒以下</a:t>
            </a:r>
            <a:r>
              <a:rPr lang="en-US" altLang="ja-JP"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2</a:t>
            </a:r>
            <a:r>
              <a:rPr lang="ja-JP" altLang="en-US" sz="1100" b="1" err="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つの</a:t>
            </a:r>
            <a:r>
              <a:rPr lang="ja-JP" altLang="en-US"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rPr>
              <a:t>観点から、経営方針に矛盾がなく、客観性・論理性・現実性を有し、各関係者に対し説得力のある戦略かを見極めることが重要</a:t>
            </a:r>
            <a:endParaRPr lang="en-US" altLang="ja-JP" sz="1100" b="1">
              <a:solidFill>
                <a:prstClr val="black"/>
              </a:solidFill>
              <a:latin typeface="Yu Gothic UI" panose="020B0500000000000000" pitchFamily="50" charset="-128"/>
              <a:ea typeface="Yu Gothic UI" panose="020B0500000000000000" pitchFamily="50" charset="-128"/>
              <a:cs typeface="Times New Roman" panose="02020603050405020304" pitchFamily="18" charset="0"/>
            </a:endParaRPr>
          </a:p>
          <a:p>
            <a:pPr marL="1795463">
              <a:spcAft>
                <a:spcPts val="400"/>
              </a:spcAft>
            </a:pPr>
            <a:r>
              <a:rPr lang="en-US" altLang="ja-JP" sz="1100">
                <a:latin typeface="Yu Gothic UI" panose="020B0500000000000000" pitchFamily="50" charset="-128"/>
                <a:ea typeface="Yu Gothic UI" panose="020B0500000000000000" pitchFamily="50" charset="-128"/>
                <a:cs typeface="Times New Roman" panose="02020603050405020304" pitchFamily="18" charset="0"/>
              </a:rPr>
              <a:t>SWOT</a:t>
            </a:r>
            <a:r>
              <a:rPr lang="ja-JP" altLang="en-US" sz="1100" err="1">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クロス</a:t>
            </a:r>
            <a:r>
              <a:rPr lang="en-US" altLang="ja-JP" sz="1100">
                <a:latin typeface="Yu Gothic UI" panose="020B0500000000000000" pitchFamily="50" charset="-128"/>
                <a:ea typeface="Yu Gothic UI" panose="020B0500000000000000" pitchFamily="50" charset="-128"/>
                <a:cs typeface="Times New Roman" panose="02020603050405020304" pitchFamily="18" charset="0"/>
              </a:rPr>
              <a:t>SWOT</a:t>
            </a: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の分析結果、及びミッション・ビジョンとの親和性、実現の際の業績へのインパクト、実現可能性、緊急性、挑戦への意欲（≒わくわく感）、等を総合的に勘案し、採りうる成長戦略及びその優先順位を決定する</a:t>
            </a:r>
            <a:br>
              <a:rPr lang="en-US" altLang="ja-JP" sz="1100">
                <a:latin typeface="Yu Gothic UI" panose="020B0500000000000000" pitchFamily="50" charset="-128"/>
                <a:ea typeface="Yu Gothic UI" panose="020B0500000000000000" pitchFamily="50" charset="-128"/>
                <a:cs typeface="Times New Roman" panose="02020603050405020304" pitchFamily="18" charset="0"/>
              </a:rPr>
            </a:br>
            <a:r>
              <a:rPr lang="en-US" altLang="ja-JP" sz="1100">
                <a:latin typeface="Yu Gothic UI" panose="020B0500000000000000" pitchFamily="50" charset="-128"/>
                <a:ea typeface="Yu Gothic UI" panose="020B0500000000000000" pitchFamily="50" charset="-128"/>
                <a:cs typeface="Times New Roman" panose="02020603050405020304" pitchFamily="18" charset="0"/>
              </a:rPr>
              <a:t>※</a:t>
            </a: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この作業は各戦略の事業性評価など相応の工数を要するため、本ワークショップでは詳細は省略する</a:t>
            </a:r>
            <a:endParaRPr lang="en-US" altLang="ja-JP" sz="1100">
              <a:latin typeface="Yu Gothic UI" panose="020B0500000000000000" pitchFamily="50" charset="-128"/>
              <a:ea typeface="Yu Gothic UI" panose="020B0500000000000000" pitchFamily="50" charset="-128"/>
              <a:cs typeface="Times New Roman" panose="02020603050405020304" pitchFamily="18" charset="0"/>
            </a:endParaRPr>
          </a:p>
          <a:p>
            <a:pPr marL="1795463">
              <a:spcAft>
                <a:spcPts val="400"/>
              </a:spcAft>
            </a:pPr>
            <a:r>
              <a:rPr lang="ja-JP" altLang="en-US" sz="1100">
                <a:latin typeface="Yu Gothic UI" panose="020B0500000000000000" pitchFamily="50" charset="-128"/>
                <a:ea typeface="Yu Gothic UI" panose="020B0500000000000000" pitchFamily="50" charset="-128"/>
                <a:cs typeface="Times New Roman" panose="02020603050405020304" pitchFamily="18" charset="0"/>
              </a:rPr>
              <a:t>優先順位第一位の成長戦略について、「なぜ」その戦略を実行する意義・必要があるのか、戦略を実行し事業が拡大することで、自社がどのようなメリットを享受するかについて整理する（経営としての意思決定の基礎となる）</a:t>
            </a:r>
            <a:endParaRPr lang="en-US" altLang="ja-JP" sz="1100">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20" name="角丸四角形 19"/>
          <p:cNvSpPr/>
          <p:nvPr/>
        </p:nvSpPr>
        <p:spPr bwMode="gray">
          <a:xfrm>
            <a:off x="727196" y="5464375"/>
            <a:ext cx="1628310" cy="510797"/>
          </a:xfrm>
          <a:prstGeom prst="roundRect">
            <a:avLst/>
          </a:prstGeom>
          <a:solidFill>
            <a:srgbClr val="A0DCFF"/>
          </a:solidFill>
          <a:ln w="38100" algn="ctr">
            <a:solidFill>
              <a:schemeClr val="bg1"/>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Yu Gothic UI" panose="020B0500000000000000" pitchFamily="50" charset="-128"/>
                <a:ea typeface="Yu Gothic UI" panose="020B0500000000000000" pitchFamily="50" charset="-128"/>
              </a:rPr>
              <a:t>取捨選択及び</a:t>
            </a:r>
            <a:br>
              <a:rPr kumimoji="1" lang="en-US" altLang="ja-JP" sz="1100">
                <a:latin typeface="Yu Gothic UI" panose="020B0500000000000000" pitchFamily="50" charset="-128"/>
                <a:ea typeface="Yu Gothic UI" panose="020B0500000000000000" pitchFamily="50" charset="-128"/>
              </a:rPr>
            </a:br>
            <a:r>
              <a:rPr kumimoji="1" lang="ja-JP" altLang="en-US" sz="1100">
                <a:latin typeface="Yu Gothic UI" panose="020B0500000000000000" pitchFamily="50" charset="-128"/>
                <a:ea typeface="Yu Gothic UI" panose="020B0500000000000000" pitchFamily="50" charset="-128"/>
              </a:rPr>
              <a:t>優先順位付け</a:t>
            </a:r>
          </a:p>
        </p:txBody>
      </p:sp>
      <p:sp>
        <p:nvSpPr>
          <p:cNvPr id="21" name="角丸四角形 20"/>
          <p:cNvSpPr/>
          <p:nvPr/>
        </p:nvSpPr>
        <p:spPr bwMode="gray">
          <a:xfrm>
            <a:off x="727196" y="6034698"/>
            <a:ext cx="1628310" cy="288000"/>
          </a:xfrm>
          <a:prstGeom prst="roundRect">
            <a:avLst/>
          </a:prstGeom>
          <a:solidFill>
            <a:srgbClr val="A0DCFF"/>
          </a:solidFill>
          <a:ln w="38100" algn="ctr">
            <a:solidFill>
              <a:schemeClr val="bg1"/>
            </a:solidFill>
            <a:miter lim="800000"/>
            <a:headEnd/>
            <a:tailEnd/>
          </a:ln>
        </p:spPr>
        <p:txBody>
          <a:bodyPr wrap="square" lIns="36000" tIns="36000" rIns="36000" bIns="36000" rtlCol="0" anchor="ctr"/>
          <a:lstStyle/>
          <a:p>
            <a:pPr algn="ctr">
              <a:buFont typeface="Wingdings 2" pitchFamily="18" charset="2"/>
              <a:buNone/>
            </a:pPr>
            <a:r>
              <a:rPr kumimoji="1" lang="ja-JP" altLang="en-US" sz="1100">
                <a:latin typeface="Yu Gothic UI" panose="020B0500000000000000" pitchFamily="50" charset="-128"/>
                <a:ea typeface="Yu Gothic UI" panose="020B0500000000000000" pitchFamily="50" charset="-128"/>
              </a:rPr>
              <a:t>選択理由の整理</a:t>
            </a:r>
          </a:p>
        </p:txBody>
      </p:sp>
      <p:sp>
        <p:nvSpPr>
          <p:cNvPr id="23" name="正方形/長方形 22"/>
          <p:cNvSpPr/>
          <p:nvPr/>
        </p:nvSpPr>
        <p:spPr bwMode="gray">
          <a:xfrm>
            <a:off x="7520940" y="1997462"/>
            <a:ext cx="1969136" cy="2880000"/>
          </a:xfrm>
          <a:prstGeom prst="rect">
            <a:avLst/>
          </a:prstGeom>
          <a:solidFill>
            <a:schemeClr val="bg1">
              <a:lumMod val="85000"/>
            </a:schemeClr>
          </a:solidFill>
          <a:ln w="12700" algn="ctr">
            <a:solidFill>
              <a:schemeClr val="bg1">
                <a:lumMod val="75000"/>
              </a:schemeClr>
            </a:solidFill>
            <a:miter lim="800000"/>
            <a:headEnd/>
            <a:tailEnd/>
          </a:ln>
        </p:spPr>
        <p:txBody>
          <a:bodyPr wrap="square" lIns="36000" tIns="36000" rIns="36000" bIns="36000" rtlCol="0" anchor="ctr"/>
          <a:lstStyle/>
          <a:p>
            <a:pPr>
              <a:spcBef>
                <a:spcPts val="300"/>
              </a:spcBef>
            </a:pPr>
            <a:r>
              <a:rPr kumimoji="1" lang="ja-JP" altLang="en-US" sz="1000" u="sng">
                <a:latin typeface="Yu Gothic UI" panose="020B0500000000000000" pitchFamily="50" charset="-128"/>
                <a:ea typeface="Yu Gothic UI" panose="020B0500000000000000" pitchFamily="50" charset="-128"/>
              </a:rPr>
              <a:t>水平型多角化：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同じ分野で事業を広げる</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例）オートバイ⇒自動車</a:t>
            </a:r>
            <a:endParaRPr kumimoji="1" lang="en-US" altLang="ja-JP" sz="1000">
              <a:latin typeface="Yu Gothic UI" panose="020B0500000000000000" pitchFamily="50" charset="-128"/>
              <a:ea typeface="Yu Gothic UI" panose="020B0500000000000000" pitchFamily="50" charset="-128"/>
            </a:endParaRPr>
          </a:p>
          <a:p>
            <a:pPr>
              <a:spcBef>
                <a:spcPts val="300"/>
              </a:spcBef>
            </a:pPr>
            <a:r>
              <a:rPr kumimoji="1" lang="ja-JP" altLang="en-US" sz="1000" u="sng">
                <a:latin typeface="Yu Gothic UI" panose="020B0500000000000000" pitchFamily="50" charset="-128"/>
                <a:ea typeface="Yu Gothic UI" panose="020B0500000000000000" pitchFamily="50" charset="-128"/>
              </a:rPr>
              <a:t>垂直型多角化：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自社事業の上流、下流へと事業を広げる</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例）小売業⇒商品製造（</a:t>
            </a:r>
            <a:r>
              <a:rPr kumimoji="1" lang="en-US" altLang="ja-JP" sz="1000">
                <a:latin typeface="Yu Gothic UI" panose="020B0500000000000000" pitchFamily="50" charset="-128"/>
                <a:ea typeface="Yu Gothic UI" panose="020B0500000000000000" pitchFamily="50" charset="-128"/>
              </a:rPr>
              <a:t>PB</a:t>
            </a:r>
            <a:r>
              <a:rPr kumimoji="1" lang="ja-JP" altLang="en-US" sz="1000">
                <a:latin typeface="Yu Gothic UI" panose="020B0500000000000000" pitchFamily="50" charset="-128"/>
                <a:ea typeface="Yu Gothic UI" panose="020B0500000000000000" pitchFamily="50" charset="-128"/>
              </a:rPr>
              <a:t>）</a:t>
            </a:r>
            <a:endParaRPr kumimoji="1" lang="en-US" altLang="ja-JP" sz="1000">
              <a:latin typeface="Yu Gothic UI" panose="020B0500000000000000" pitchFamily="50" charset="-128"/>
              <a:ea typeface="Yu Gothic UI" panose="020B0500000000000000" pitchFamily="50" charset="-128"/>
            </a:endParaRPr>
          </a:p>
          <a:p>
            <a:pPr>
              <a:spcBef>
                <a:spcPts val="300"/>
              </a:spcBef>
            </a:pPr>
            <a:r>
              <a:rPr kumimoji="1" lang="ja-JP" altLang="en-US" sz="1000" u="sng">
                <a:latin typeface="Yu Gothic UI" panose="020B0500000000000000" pitchFamily="50" charset="-128"/>
                <a:ea typeface="Yu Gothic UI" panose="020B0500000000000000" pitchFamily="50" charset="-128"/>
              </a:rPr>
              <a:t>集中型多角化：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現状の製品や技術と親和性のある商品・サービスによって新しい市場へと進出する</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例）音楽再生機⇒音楽配信</a:t>
            </a:r>
          </a:p>
          <a:p>
            <a:pPr>
              <a:spcBef>
                <a:spcPts val="300"/>
              </a:spcBef>
            </a:pPr>
            <a:r>
              <a:rPr kumimoji="1" lang="ja-JP" altLang="en-US" sz="1000" u="sng">
                <a:latin typeface="Yu Gothic UI" panose="020B0500000000000000" pitchFamily="50" charset="-128"/>
                <a:ea typeface="Yu Gothic UI" panose="020B0500000000000000" pitchFamily="50" charset="-128"/>
              </a:rPr>
              <a:t>集成型（ｺﾝｸﾞﾛﾏﾘｯﾄ型）多角化：</a:t>
            </a:r>
            <a:endParaRPr kumimoji="1" lang="en-US" altLang="ja-JP" sz="1000" u="sng">
              <a:latin typeface="Yu Gothic UI" panose="020B0500000000000000" pitchFamily="50" charset="-128"/>
              <a:ea typeface="Yu Gothic UI" panose="020B0500000000000000" pitchFamily="50" charset="-128"/>
            </a:endParaRPr>
          </a:p>
          <a:p>
            <a:pPr marL="171450" indent="-171450">
              <a:buFont typeface="Arial" panose="020B0604020202020204" pitchFamily="34" charset="0"/>
              <a:buChar char="•"/>
            </a:pPr>
            <a:r>
              <a:rPr kumimoji="1" lang="ja-JP" altLang="en-US" sz="1000">
                <a:latin typeface="Yu Gothic UI" panose="020B0500000000000000" pitchFamily="50" charset="-128"/>
                <a:ea typeface="Yu Gothic UI" panose="020B0500000000000000" pitchFamily="50" charset="-128"/>
              </a:rPr>
              <a:t>まったく新しい製品を、新しい市場に導入していく</a:t>
            </a:r>
            <a:br>
              <a:rPr kumimoji="1" lang="en-US" altLang="ja-JP" sz="1000">
                <a:latin typeface="Yu Gothic UI" panose="020B0500000000000000" pitchFamily="50" charset="-128"/>
                <a:ea typeface="Yu Gothic UI" panose="020B0500000000000000" pitchFamily="50" charset="-128"/>
              </a:rPr>
            </a:br>
            <a:r>
              <a:rPr kumimoji="1" lang="ja-JP" altLang="en-US" sz="1000">
                <a:latin typeface="Yu Gothic UI" panose="020B0500000000000000" pitchFamily="50" charset="-128"/>
                <a:ea typeface="Yu Gothic UI" panose="020B0500000000000000" pitchFamily="50" charset="-128"/>
              </a:rPr>
              <a:t>例）小売業⇒銀行業</a:t>
            </a:r>
          </a:p>
        </p:txBody>
      </p:sp>
      <p:sp>
        <p:nvSpPr>
          <p:cNvPr id="24" name="右矢印 23"/>
          <p:cNvSpPr/>
          <p:nvPr/>
        </p:nvSpPr>
        <p:spPr>
          <a:xfrm>
            <a:off x="3874932" y="2650301"/>
            <a:ext cx="649444" cy="268092"/>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5" name="右矢印 24"/>
          <p:cNvSpPr/>
          <p:nvPr/>
        </p:nvSpPr>
        <p:spPr>
          <a:xfrm rot="2228878">
            <a:off x="3904677" y="3667983"/>
            <a:ext cx="646909" cy="294338"/>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6" name="正方形/長方形 25"/>
          <p:cNvSpPr/>
          <p:nvPr/>
        </p:nvSpPr>
        <p:spPr bwMode="gray">
          <a:xfrm>
            <a:off x="1314927" y="2897522"/>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他社との競争に勝つことによって、</a:t>
            </a:r>
            <a:endParaRPr kumimoji="1" lang="en-US" altLang="ja-JP" sz="1100">
              <a:latin typeface="Yu Gothic UI" panose="020B0500000000000000" pitchFamily="50" charset="-128"/>
              <a:ea typeface="Yu Gothic UI" panose="020B0500000000000000" pitchFamily="50" charset="-128"/>
            </a:endParaRPr>
          </a:p>
          <a:p>
            <a:pPr lvl="0" algn="ctr"/>
            <a:r>
              <a:rPr kumimoji="1" lang="ja-JP" altLang="en-US" sz="1100">
                <a:latin typeface="Yu Gothic UI" panose="020B0500000000000000" pitchFamily="50" charset="-128"/>
                <a:ea typeface="Yu Gothic UI" panose="020B0500000000000000" pitchFamily="50" charset="-128"/>
              </a:rPr>
              <a:t>マーケットシェアを高める戦略</a:t>
            </a:r>
          </a:p>
        </p:txBody>
      </p:sp>
      <p:sp>
        <p:nvSpPr>
          <p:cNvPr id="29" name="正方形/長方形 28"/>
          <p:cNvSpPr/>
          <p:nvPr/>
        </p:nvSpPr>
        <p:spPr bwMode="gray">
          <a:xfrm>
            <a:off x="4362037" y="2897522"/>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新しい製品を、現在の顧客へ</a:t>
            </a:r>
            <a:endParaRPr kumimoji="1" lang="en-US" altLang="ja-JP" sz="1100">
              <a:latin typeface="Yu Gothic UI" panose="020B0500000000000000" pitchFamily="50" charset="-128"/>
              <a:ea typeface="Yu Gothic UI" panose="020B0500000000000000" pitchFamily="50" charset="-128"/>
            </a:endParaRPr>
          </a:p>
          <a:p>
            <a:pPr lvl="0" algn="ctr"/>
            <a:r>
              <a:rPr kumimoji="1" lang="ja-JP" altLang="en-US" sz="1100">
                <a:latin typeface="Yu Gothic UI" panose="020B0500000000000000" pitchFamily="50" charset="-128"/>
                <a:ea typeface="Yu Gothic UI" panose="020B0500000000000000" pitchFamily="50" charset="-128"/>
              </a:rPr>
              <a:t>投入することで成長を図る戦略</a:t>
            </a:r>
          </a:p>
        </p:txBody>
      </p:sp>
      <p:sp>
        <p:nvSpPr>
          <p:cNvPr id="30" name="正方形/長方形 29"/>
          <p:cNvSpPr/>
          <p:nvPr/>
        </p:nvSpPr>
        <p:spPr bwMode="gray">
          <a:xfrm>
            <a:off x="4394339" y="4081830"/>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製品・市場ともに、現在の事業とは関連しない、新しい分野へと進出して成長を図る戦略</a:t>
            </a:r>
          </a:p>
        </p:txBody>
      </p:sp>
      <p:sp>
        <p:nvSpPr>
          <p:cNvPr id="31" name="正方形/長方形 30"/>
          <p:cNvSpPr/>
          <p:nvPr/>
        </p:nvSpPr>
        <p:spPr bwMode="gray">
          <a:xfrm>
            <a:off x="1267738" y="4081830"/>
            <a:ext cx="2704824" cy="368495"/>
          </a:xfrm>
          <a:prstGeom prst="rect">
            <a:avLst/>
          </a:prstGeom>
          <a:solidFill>
            <a:schemeClr val="accent3">
              <a:lumMod val="40000"/>
              <a:lumOff val="60000"/>
            </a:schemeClr>
          </a:solidFill>
          <a:ln w="12700" algn="ctr">
            <a:solidFill>
              <a:schemeClr val="accent3">
                <a:lumMod val="60000"/>
                <a:lumOff val="40000"/>
              </a:schemeClr>
            </a:solidFill>
            <a:miter lim="800000"/>
            <a:headEnd/>
            <a:tailEnd/>
          </a:ln>
        </p:spPr>
        <p:txBody>
          <a:bodyPr wrap="square" lIns="36000" tIns="36000" rIns="36000" bIns="36000" rtlCol="0" anchor="ctr"/>
          <a:lstStyle/>
          <a:p>
            <a:pPr lvl="0" algn="ctr"/>
            <a:r>
              <a:rPr kumimoji="1" lang="ja-JP" altLang="en-US" sz="1100">
                <a:latin typeface="Yu Gothic UI" panose="020B0500000000000000" pitchFamily="50" charset="-128"/>
                <a:ea typeface="Yu Gothic UI" panose="020B0500000000000000" pitchFamily="50" charset="-128"/>
              </a:rPr>
              <a:t>現状の製品を、新しい顧客へと</a:t>
            </a:r>
            <a:endParaRPr kumimoji="1" lang="en-US" altLang="ja-JP" sz="1100">
              <a:latin typeface="Yu Gothic UI" panose="020B0500000000000000" pitchFamily="50" charset="-128"/>
              <a:ea typeface="Yu Gothic UI" panose="020B0500000000000000" pitchFamily="50" charset="-128"/>
            </a:endParaRPr>
          </a:p>
          <a:p>
            <a:pPr lvl="0" algn="ctr"/>
            <a:r>
              <a:rPr kumimoji="1" lang="ja-JP" altLang="en-US" sz="1100">
                <a:latin typeface="Yu Gothic UI" panose="020B0500000000000000" pitchFamily="50" charset="-128"/>
                <a:ea typeface="Yu Gothic UI" panose="020B0500000000000000" pitchFamily="50" charset="-128"/>
              </a:rPr>
              <a:t>広げることで成長を図る戦略</a:t>
            </a:r>
          </a:p>
        </p:txBody>
      </p:sp>
      <p:cxnSp>
        <p:nvCxnSpPr>
          <p:cNvPr id="12" name="直線コネクタ 11"/>
          <p:cNvCxnSpPr/>
          <p:nvPr/>
        </p:nvCxnSpPr>
        <p:spPr>
          <a:xfrm>
            <a:off x="7226491" y="4873824"/>
            <a:ext cx="27241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7226491" y="1997462"/>
            <a:ext cx="272415" cy="194220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198018" y="4440144"/>
            <a:ext cx="2868843" cy="433680"/>
          </a:xfrm>
          <a:prstGeom prst="rect">
            <a:avLst/>
          </a:prstGeom>
        </p:spPr>
        <p:txBody>
          <a:bodyPr numCol="2">
            <a:noAutofit/>
          </a:bodyPr>
          <a:lstStyle/>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水平型多角化</a:t>
            </a:r>
            <a:endParaRPr lang="en-US" altLang="ja-JP" sz="1200">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垂直型多角化</a:t>
            </a:r>
            <a:endParaRPr lang="en-US" altLang="ja-JP" sz="1200">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集中型多角化</a:t>
            </a:r>
            <a:endParaRPr lang="en-US" altLang="ja-JP" sz="1200">
              <a:latin typeface="Yu Gothic UI" panose="020B0500000000000000" pitchFamily="50" charset="-128"/>
              <a:ea typeface="Yu Gothic UI" panose="020B0500000000000000" pitchFamily="50" charset="-128"/>
            </a:endParaRPr>
          </a:p>
          <a:p>
            <a:pPr marL="266700" lvl="1" indent="-180975" eaLnBrk="1" hangingPunct="1">
              <a:buFont typeface="Arial" panose="020B0604020202020204" pitchFamily="34" charset="0"/>
              <a:buChar char="•"/>
            </a:pPr>
            <a:r>
              <a:rPr lang="ja-JP" altLang="en-US" sz="1200">
                <a:latin typeface="Yu Gothic UI" panose="020B0500000000000000" pitchFamily="50" charset="-128"/>
                <a:ea typeface="Yu Gothic UI" panose="020B0500000000000000" pitchFamily="50" charset="-128"/>
              </a:rPr>
              <a:t>集成型多角化</a:t>
            </a:r>
            <a:endParaRPr lang="en-US" altLang="ja-JP" sz="1200">
              <a:latin typeface="Yu Gothic UI" panose="020B0500000000000000" pitchFamily="50" charset="-128"/>
              <a:ea typeface="Yu Gothic UI" panose="020B0500000000000000" pitchFamily="50" charset="-128"/>
            </a:endParaRPr>
          </a:p>
        </p:txBody>
      </p:sp>
      <p:sp>
        <p:nvSpPr>
          <p:cNvPr id="6" name="タイトル 3">
            <a:extLst>
              <a:ext uri="{FF2B5EF4-FFF2-40B4-BE49-F238E27FC236}">
                <a16:creationId xmlns:a16="http://schemas.microsoft.com/office/drawing/2014/main" id="{05932CE7-7954-9623-0A55-480E8BA10554}"/>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4. </a:t>
            </a:r>
            <a:r>
              <a:rPr lang="ja-JP" altLang="en-US" sz="1300" dirty="0">
                <a:solidFill>
                  <a:schemeClr val="tx2"/>
                </a:solidFill>
                <a:latin typeface="Meiryo UI" panose="020B0604030504040204" pitchFamily="50" charset="-128"/>
                <a:ea typeface="Meiryo UI" panose="020B0604030504040204" pitchFamily="50" charset="-128"/>
                <a:cs typeface="+mn-cs"/>
              </a:rPr>
              <a:t>成長マトリクス分析</a:t>
            </a:r>
          </a:p>
        </p:txBody>
      </p:sp>
      <p:sp>
        <p:nvSpPr>
          <p:cNvPr id="8" name="四角形: 1 つの角を切り取る 7">
            <a:extLst>
              <a:ext uri="{FF2B5EF4-FFF2-40B4-BE49-F238E27FC236}">
                <a16:creationId xmlns:a16="http://schemas.microsoft.com/office/drawing/2014/main" id="{12EEEC55-F95D-7945-E6C3-0DD65A2C2F83}"/>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10" name="四角形: 1 つの角を切り取る 9">
            <a:extLst>
              <a:ext uri="{FF2B5EF4-FFF2-40B4-BE49-F238E27FC236}">
                <a16:creationId xmlns:a16="http://schemas.microsoft.com/office/drawing/2014/main" id="{6054506B-EC61-F28C-F235-49D1BE2182AF}"/>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11" name="四角形: 1 つの角を切り取る 10">
            <a:extLst>
              <a:ext uri="{FF2B5EF4-FFF2-40B4-BE49-F238E27FC236}">
                <a16:creationId xmlns:a16="http://schemas.microsoft.com/office/drawing/2014/main" id="{3A6673A9-30F1-829F-F0EA-5B946FCBEAB9}"/>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3" name="タイトル 4">
            <a:extLst>
              <a:ext uri="{FF2B5EF4-FFF2-40B4-BE49-F238E27FC236}">
                <a16:creationId xmlns:a16="http://schemas.microsoft.com/office/drawing/2014/main" id="{C47D5AEC-2DD4-1893-9A70-BC570D3B1AD3}"/>
              </a:ext>
            </a:extLst>
          </p:cNvPr>
          <p:cNvSpPr>
            <a:spLocks noGrp="1"/>
          </p:cNvSpPr>
          <p:nvPr>
            <p:ph type="title"/>
          </p:nvPr>
        </p:nvSpPr>
        <p:spPr>
          <a:xfrm>
            <a:off x="417000" y="136800"/>
            <a:ext cx="9072000" cy="903858"/>
          </a:xfrm>
        </p:spPr>
        <p:txBody>
          <a:bodyPr>
            <a:normAutofit fontScale="90000"/>
          </a:bodyPr>
          <a:lstStyle/>
          <a:p>
            <a:r>
              <a:rPr kumimoji="1" lang="en-US" altLang="ja-JP" sz="2000" dirty="0">
                <a:latin typeface="Yu Gothic UI" panose="020B0500000000000000" pitchFamily="50" charset="-128"/>
                <a:ea typeface="Yu Gothic UI" panose="020B0500000000000000" pitchFamily="50" charset="-128"/>
              </a:rPr>
              <a:t>【</a:t>
            </a:r>
            <a:r>
              <a:rPr kumimoji="1" lang="ja-JP" altLang="en-US" sz="2000" dirty="0">
                <a:latin typeface="Yu Gothic UI" panose="020B0500000000000000" pitchFamily="50" charset="-128"/>
                <a:ea typeface="Yu Gothic UI" panose="020B0500000000000000" pitchFamily="50" charset="-128"/>
              </a:rPr>
              <a:t>説明資料④</a:t>
            </a:r>
            <a:r>
              <a:rPr kumimoji="1" lang="en-US" altLang="ja-JP" sz="2000" dirty="0">
                <a:latin typeface="Yu Gothic UI" panose="020B0500000000000000" pitchFamily="50" charset="-128"/>
                <a:ea typeface="Yu Gothic UI" panose="020B0500000000000000" pitchFamily="50" charset="-128"/>
              </a:rPr>
              <a:t>】</a:t>
            </a:r>
            <a:br>
              <a:rPr kumimoji="1" lang="en-US" altLang="ja-JP" sz="2000" dirty="0">
                <a:latin typeface="Yu Gothic UI" panose="020B0500000000000000" pitchFamily="50" charset="-128"/>
                <a:ea typeface="Yu Gothic UI" panose="020B0500000000000000" pitchFamily="50" charset="-128"/>
              </a:rPr>
            </a:br>
            <a:r>
              <a:rPr kumimoji="1" lang="ja-JP" altLang="en-US" sz="2000" dirty="0">
                <a:latin typeface="Yu Gothic UI" panose="020B0500000000000000" pitchFamily="50" charset="-128"/>
                <a:ea typeface="Yu Gothic UI" panose="020B0500000000000000" pitchFamily="50" charset="-128"/>
              </a:rPr>
              <a:t>アンゾフの成長マトリクスのフレームワークを活用することで、クロス</a:t>
            </a:r>
            <a:r>
              <a:rPr kumimoji="1" lang="en-US" altLang="ja-JP" sz="2000" dirty="0">
                <a:latin typeface="Yu Gothic UI" panose="020B0500000000000000" pitchFamily="50" charset="-128"/>
                <a:ea typeface="Yu Gothic UI" panose="020B0500000000000000" pitchFamily="50" charset="-128"/>
              </a:rPr>
              <a:t>SWOT</a:t>
            </a:r>
            <a:r>
              <a:rPr kumimoji="1" lang="ja-JP" altLang="en-US" sz="2000" dirty="0">
                <a:latin typeface="Yu Gothic UI" panose="020B0500000000000000" pitchFamily="50" charset="-128"/>
                <a:ea typeface="Yu Gothic UI" panose="020B0500000000000000" pitchFamily="50" charset="-128"/>
              </a:rPr>
              <a:t>分析で導出した戦略オプションを再整理し、より魅力度の高い成長戦略の方向性の選択が可能になります</a:t>
            </a:r>
          </a:p>
        </p:txBody>
      </p:sp>
      <p:sp>
        <p:nvSpPr>
          <p:cNvPr id="16" name="スライド番号プレースホルダー 2">
            <a:extLst>
              <a:ext uri="{FF2B5EF4-FFF2-40B4-BE49-F238E27FC236}">
                <a16:creationId xmlns:a16="http://schemas.microsoft.com/office/drawing/2014/main" id="{83D43850-252F-6376-54CF-1213BB48C073}"/>
              </a:ext>
            </a:extLst>
          </p:cNvPr>
          <p:cNvSpPr>
            <a:spLocks noGrp="1"/>
          </p:cNvSpPr>
          <p:nvPr>
            <p:ph type="sldNum" sz="quarter" idx="10"/>
          </p:nvPr>
        </p:nvSpPr>
        <p:spPr>
          <a:xfrm>
            <a:off x="6996113" y="6356352"/>
            <a:ext cx="2228850" cy="365125"/>
          </a:xfrm>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9</a:t>
            </a:fld>
            <a:endParaRPr lang="ja-JP" altLang="en-US" dirty="0">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929222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53" imgH="318" progId="TCLayout.ActiveDocument.1">
                  <p:embed/>
                </p:oleObj>
              </mc:Choice>
              <mc:Fallback>
                <p:oleObj name="think-cell スライド" r:id="rId5" imgW="353" imgH="318" progId="TCLayout.ActiveDocument.1">
                  <p:embed/>
                  <p:pic>
                    <p:nvPicPr>
                      <p:cNvPr id="7" name="オブジェクト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正方形/長方形 3" hidden="1"/>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wrap="none" lIns="0" tIns="0" rIns="0" bIns="0" rtlCol="0" anchor="ctr"/>
          <a:lstStyle/>
          <a:p>
            <a:pPr algn="ctr">
              <a:buFont typeface="Wingdings 2" pitchFamily="18" charset="2"/>
              <a:buNone/>
            </a:pPr>
            <a:endParaRPr kumimoji="1" lang="ja-JP" altLang="en-US" sz="2000" b="1">
              <a:latin typeface="Arial" panose="020B0604020202020204" pitchFamily="34" charset="0"/>
              <a:ea typeface="ＭＳ Ｐゴシック" panose="020B0600070205080204" pitchFamily="50" charset="-128"/>
              <a:cs typeface="+mj-cs"/>
              <a:sym typeface="Arial" panose="020B0604020202020204" pitchFamily="34" charset="0"/>
            </a:endParaRPr>
          </a:p>
        </p:txBody>
      </p:sp>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1791324982"/>
              </p:ext>
            </p:extLst>
          </p:nvPr>
        </p:nvGraphicFramePr>
        <p:xfrm>
          <a:off x="660400" y="1744663"/>
          <a:ext cx="8478180" cy="3840579"/>
        </p:xfrm>
        <a:graphic>
          <a:graphicData uri="http://schemas.openxmlformats.org/drawingml/2006/table">
            <a:tbl>
              <a:tblPr>
                <a:tableStyleId>{5C22544A-7EE6-4342-B048-85BDC9FD1C3A}</a:tableStyleId>
              </a:tblPr>
              <a:tblGrid>
                <a:gridCol w="445966">
                  <a:extLst>
                    <a:ext uri="{9D8B030D-6E8A-4147-A177-3AD203B41FA5}">
                      <a16:colId xmlns:a16="http://schemas.microsoft.com/office/drawing/2014/main" val="2598237998"/>
                    </a:ext>
                  </a:extLst>
                </a:gridCol>
                <a:gridCol w="445966">
                  <a:extLst>
                    <a:ext uri="{9D8B030D-6E8A-4147-A177-3AD203B41FA5}">
                      <a16:colId xmlns:a16="http://schemas.microsoft.com/office/drawing/2014/main" val="792757825"/>
                    </a:ext>
                  </a:extLst>
                </a:gridCol>
                <a:gridCol w="3793124">
                  <a:extLst>
                    <a:ext uri="{9D8B030D-6E8A-4147-A177-3AD203B41FA5}">
                      <a16:colId xmlns:a16="http://schemas.microsoft.com/office/drawing/2014/main" val="3171552551"/>
                    </a:ext>
                  </a:extLst>
                </a:gridCol>
                <a:gridCol w="3793124">
                  <a:extLst>
                    <a:ext uri="{9D8B030D-6E8A-4147-A177-3AD203B41FA5}">
                      <a16:colId xmlns:a16="http://schemas.microsoft.com/office/drawing/2014/main" val="469801512"/>
                    </a:ext>
                  </a:extLst>
                </a:gridCol>
              </a:tblGrid>
              <a:tr h="315311">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gridSpan="2">
                  <a:txBody>
                    <a:bodyPr/>
                    <a:lstStyle/>
                    <a:p>
                      <a:pPr marL="0" lvl="1" indent="0" algn="ctr" eaLnBrk="1" hangingPunct="1">
                        <a:buFont typeface="Arial" panose="020B0604020202020204" pitchFamily="34" charset="0"/>
                        <a:buNone/>
                      </a:pPr>
                      <a:r>
                        <a:rPr lang="ja-JP" altLang="en-US" sz="1200" b="1" dirty="0">
                          <a:solidFill>
                            <a:schemeClr val="tx1"/>
                          </a:solidFill>
                          <a:latin typeface="Yu Gothic UI" panose="020B0500000000000000" pitchFamily="50" charset="-128"/>
                          <a:ea typeface="Yu Gothic UI" panose="020B0500000000000000" pitchFamily="50" charset="-128"/>
                        </a:rPr>
                        <a:t>製品・サービス</a:t>
                      </a:r>
                      <a:endParaRPr lang="en-US" altLang="ja-JP" sz="1200" b="1" dirty="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hMerge="1">
                  <a:txBody>
                    <a:bodyPr/>
                    <a:lstStyle/>
                    <a:p>
                      <a:endParaRPr kumimoji="1" lang="ja-JP" altLang="en-US"/>
                    </a:p>
                  </a:txBody>
                  <a:tcPr>
                    <a:lnL w="762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6471497"/>
                  </a:ext>
                </a:extLst>
              </a:tr>
              <a:tr h="315311">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endParaRPr lang="en-US" altLang="ja-JP" sz="120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a:txBody>
                    <a:bodyPr/>
                    <a:lstStyle/>
                    <a:p>
                      <a:pPr marL="0" lvl="1" indent="0" algn="ctr" eaLnBrk="1" hangingPunct="1">
                        <a:buFont typeface="Arial" panose="020B0604020202020204" pitchFamily="34" charset="0"/>
                        <a:buNone/>
                        <a:tabLst>
                          <a:tab pos="533400" algn="l"/>
                        </a:tabLst>
                      </a:pPr>
                      <a:r>
                        <a:rPr lang="ja-JP" altLang="en-US" sz="1200" b="1" dirty="0">
                          <a:solidFill>
                            <a:schemeClr val="tx1"/>
                          </a:solidFill>
                          <a:latin typeface="Yu Gothic UI" panose="020B0500000000000000" pitchFamily="50" charset="-128"/>
                          <a:ea typeface="Yu Gothic UI" panose="020B0500000000000000" pitchFamily="50" charset="-128"/>
                        </a:rPr>
                        <a:t>既存製品・サービス</a:t>
                      </a:r>
                      <a:endParaRPr lang="en-US" altLang="ja-JP" sz="1200" b="1" dirty="0">
                        <a:solidFill>
                          <a:schemeClr val="tx1"/>
                        </a:solidFill>
                        <a:latin typeface="Yu Gothic UI" panose="020B0500000000000000" pitchFamily="50" charset="-128"/>
                        <a:ea typeface="Yu Gothic UI" panose="020B0500000000000000" pitchFamily="50" charset="-128"/>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tc>
                  <a:txBody>
                    <a:bodyPr/>
                    <a:lstStyle/>
                    <a:p>
                      <a:pPr algn="ctr"/>
                      <a:r>
                        <a:rPr kumimoji="1" lang="ja-JP" altLang="en-US" sz="1200" b="1">
                          <a:solidFill>
                            <a:schemeClr val="tx1"/>
                          </a:solidFill>
                          <a:latin typeface="Yu Gothic UI" panose="020B0500000000000000" pitchFamily="50" charset="-128"/>
                          <a:ea typeface="Yu Gothic UI" panose="020B0500000000000000" pitchFamily="50" charset="-128"/>
                        </a:rPr>
                        <a:t>新規製品・サービス</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317193380"/>
                  </a:ext>
                </a:extLst>
              </a:tr>
              <a:tr h="1685957">
                <a:tc rowSpan="2">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市場・顧客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lvl="1" indent="0" algn="ctr" eaLnBrk="1" hangingPunct="1">
                        <a:buFont typeface="Arial" panose="020B0604020202020204" pitchFamily="34" charset="0"/>
                        <a:buNone/>
                      </a:pPr>
                      <a:r>
                        <a:rPr lang="ja-JP" altLang="en-US" sz="1200" b="1">
                          <a:solidFill>
                            <a:schemeClr val="bg1"/>
                          </a:solidFill>
                          <a:latin typeface="Yu Gothic UI" panose="020B0500000000000000" pitchFamily="50" charset="-128"/>
                          <a:ea typeface="Yu Gothic UI" panose="020B0500000000000000" pitchFamily="50" charset="-128"/>
                        </a:rPr>
                        <a:t>既存顧客</a:t>
                      </a:r>
                      <a:endParaRPr lang="en-US" altLang="ja-JP" sz="1200" b="1">
                        <a:solidFill>
                          <a:schemeClr val="bg1"/>
                        </a:solidFill>
                        <a:latin typeface="Yu Gothic UI" panose="020B0500000000000000" pitchFamily="50" charset="-128"/>
                        <a:ea typeface="Yu Gothic UI" panose="020B0500000000000000" pitchFamily="50" charset="-128"/>
                      </a:endParaRP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①　</a:t>
                      </a:r>
                      <a:r>
                        <a:rPr lang="ja-JP" altLang="en-US" sz="1200" b="1" u="sng">
                          <a:solidFill>
                            <a:schemeClr val="tx1"/>
                          </a:solidFill>
                          <a:latin typeface="Yu Gothic UI" panose="020B0500000000000000" pitchFamily="50" charset="-128"/>
                          <a:ea typeface="Yu Gothic UI" panose="020B0500000000000000" pitchFamily="50" charset="-128"/>
                        </a:rPr>
                        <a:t>市場浸透</a:t>
                      </a:r>
                      <a:endParaRPr lang="en-US" altLang="ja-JP" sz="1200" b="1" u="sng">
                        <a:solidFill>
                          <a:schemeClr val="tx1"/>
                        </a:solidFill>
                        <a:latin typeface="Yu Gothic UI" panose="020B0500000000000000" pitchFamily="50" charset="-128"/>
                        <a:ea typeface="Yu Gothic UI" panose="020B0500000000000000" pitchFamily="50" charset="-128"/>
                      </a:endParaRPr>
                    </a:p>
                    <a:p>
                      <a:pPr lvl="1" eaLnBrk="1" hangingPunct="1"/>
                      <a:endParaRPr kumimoji="1" lang="en-US" altLang="ja-JP" sz="1200" b="0" i="0" u="none" strike="noStrike" cap="none" normalizeH="0" baseline="0">
                        <a:ln>
                          <a:noFill/>
                        </a:ln>
                        <a:solidFill>
                          <a:schemeClr val="tx1"/>
                        </a:solidFill>
                        <a:effectLst/>
                        <a:latin typeface="Yu Gothic UI" panose="020B0500000000000000" pitchFamily="50" charset="-128"/>
                        <a:ea typeface="Yu Gothic UI" panose="020B0500000000000000" pitchFamily="50" charset="-128"/>
                      </a:endParaRPr>
                    </a:p>
                    <a:p>
                      <a:pPr marL="177800" lvl="1" indent="-177800" eaLnBrk="1" hangingPunct="1">
                        <a:buFont typeface="Arial" panose="020B0604020202020204" pitchFamily="34" charset="0"/>
                        <a:buChar char="•"/>
                      </a:pPr>
                      <a:r>
                        <a:rPr kumimoji="1" lang="ja-JP" altLang="en-US" sz="1200">
                          <a:solidFill>
                            <a:prstClr val="black"/>
                          </a:solidFill>
                          <a:latin typeface="Yu Gothic UI" panose="020B0500000000000000" pitchFamily="50" charset="-128"/>
                          <a:ea typeface="Yu Gothic UI" panose="020B0500000000000000" pitchFamily="50" charset="-128"/>
                        </a:rPr>
                        <a:t>営業担当者による新規取引先小売店の開拓強化</a:t>
                      </a:r>
                      <a:endParaRPr kumimoji="1" lang="en-US" altLang="ja-JP" sz="1200">
                        <a:solidFill>
                          <a:prstClr val="black"/>
                        </a:solidFill>
                        <a:latin typeface="Yu Gothic UI" panose="020B0500000000000000" pitchFamily="50" charset="-128"/>
                        <a:ea typeface="Yu Gothic UI" panose="020B0500000000000000" pitchFamily="50" charset="-128"/>
                      </a:endParaRPr>
                    </a:p>
                    <a:p>
                      <a:pPr marL="177800" lvl="1" indent="-177800" eaLnBrk="1" hangingPunct="1">
                        <a:buFont typeface="Arial" panose="020B0604020202020204" pitchFamily="34" charset="0"/>
                        <a:buChar char="•"/>
                      </a:pPr>
                      <a:r>
                        <a:rPr kumimoji="1" lang="ja-JP" altLang="en-US" sz="1200">
                          <a:latin typeface="Yu Gothic UI" panose="020B0500000000000000" pitchFamily="50" charset="-128"/>
                          <a:ea typeface="Yu Gothic UI" panose="020B0500000000000000" pitchFamily="50" charset="-128"/>
                        </a:rPr>
                        <a:t>ブランドや製法の訴求によるコンビニ商品との差別化</a:t>
                      </a:r>
                      <a:endParaRPr kumimoji="1" lang="en-US" altLang="ja-JP" sz="1200">
                        <a:latin typeface="Yu Gothic UI" panose="020B0500000000000000" pitchFamily="50" charset="-128"/>
                        <a:ea typeface="Yu Gothic UI" panose="020B0500000000000000" pitchFamily="50" charset="-128"/>
                      </a:endParaRPr>
                    </a:p>
                    <a:p>
                      <a:pPr marL="177800" lvl="1" indent="-177800" eaLnBrk="1" hangingPunct="1">
                        <a:buFont typeface="Arial" panose="020B0604020202020204" pitchFamily="34" charset="0"/>
                        <a:buChar char="•"/>
                      </a:pPr>
                      <a:r>
                        <a:rPr kumimoji="1" lang="ja-JP" altLang="en-US" sz="1200">
                          <a:latin typeface="Yu Gothic UI" panose="020B0500000000000000" pitchFamily="50" charset="-128"/>
                          <a:ea typeface="Yu Gothic UI" panose="020B0500000000000000" pitchFamily="50" charset="-128"/>
                        </a:rPr>
                        <a:t>自動化設備導入や原材料コスト抑制による廉価製品の提供</a:t>
                      </a:r>
                      <a:endParaRPr lang="en-US" altLang="ja-JP" sz="1200">
                        <a:solidFill>
                          <a:schemeClr val="tx1"/>
                        </a:solidFill>
                        <a:latin typeface="Yu Gothic UI" panose="020B0500000000000000" pitchFamily="50" charset="-128"/>
                        <a:ea typeface="Yu Gothic UI" panose="020B0500000000000000" pitchFamily="50" charset="-128"/>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a:solidFill>
                            <a:schemeClr val="tx1"/>
                          </a:solidFill>
                          <a:latin typeface="Yu Gothic UI" panose="020B0500000000000000" pitchFamily="50" charset="-128"/>
                          <a:ea typeface="Yu Gothic UI" panose="020B0500000000000000" pitchFamily="50" charset="-128"/>
                        </a:rPr>
                        <a:t>② </a:t>
                      </a:r>
                      <a:r>
                        <a:rPr lang="ja-JP" altLang="en-US" sz="1200" b="1" u="sng">
                          <a:solidFill>
                            <a:schemeClr val="tx1"/>
                          </a:solidFill>
                          <a:latin typeface="Yu Gothic UI" panose="020B0500000000000000" pitchFamily="50" charset="-128"/>
                          <a:ea typeface="Yu Gothic UI" panose="020B0500000000000000" pitchFamily="50" charset="-128"/>
                        </a:rPr>
                        <a:t>新事業展開・開発</a:t>
                      </a:r>
                      <a:endParaRPr lang="en-US" altLang="ja-JP" sz="1200" b="1" u="sng">
                        <a:solidFill>
                          <a:schemeClr val="tx1"/>
                        </a:solidFill>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endParaRPr kumimoji="1" lang="en-US" altLang="ja-JP" sz="1200">
                        <a:latin typeface="Yu Gothic UI" panose="020B0500000000000000" pitchFamily="50" charset="-128"/>
                        <a:ea typeface="Yu Gothic UI" panose="020B0500000000000000" pitchFamily="50" charset="-128"/>
                      </a:endParaRPr>
                    </a:p>
                    <a:p>
                      <a:pPr marL="358775" marR="0" lvl="1" indent="-171450" algn="l" defTabSz="9905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Yu Gothic UI" panose="020B0500000000000000" pitchFamily="50" charset="-128"/>
                          <a:ea typeface="Yu Gothic UI" panose="020B0500000000000000" pitchFamily="50" charset="-128"/>
                        </a:rPr>
                        <a:t>スイーツ、フルーツ需要に対抗可能な新商品の企画（洋菓子製造など、同質化を含む）</a:t>
                      </a:r>
                      <a:endParaRPr kumimoji="1" lang="en-US" altLang="ja-JP" sz="1200">
                        <a:latin typeface="Yu Gothic UI" panose="020B0500000000000000" pitchFamily="50" charset="-128"/>
                        <a:ea typeface="Yu Gothic UI" panose="020B0500000000000000" pitchFamily="50" charset="-128"/>
                      </a:endParaRPr>
                    </a:p>
                    <a:p>
                      <a:pPr marL="358775" marR="0" lvl="1" indent="-171450" algn="l" defTabSz="99056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latin typeface="Yu Gothic UI" panose="020B0500000000000000" pitchFamily="50" charset="-128"/>
                          <a:ea typeface="Yu Gothic UI" panose="020B0500000000000000" pitchFamily="50" charset="-128"/>
                        </a:rPr>
                        <a:t>他社品と比べ相対的に長い消費期限や独自製法を踏まえた高付加価値商品の開発</a:t>
                      </a:r>
                      <a:endParaRPr kumimoji="1" lang="en-US" altLang="ja-JP" sz="1200">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endParaRPr kumimoji="1" lang="ja-JP" altLang="en-US" sz="1200">
                        <a:solidFill>
                          <a:schemeClr val="tx1"/>
                        </a:solidFill>
                        <a:latin typeface="Yu Gothic UI" panose="020B0500000000000000" pitchFamily="50" charset="-128"/>
                        <a:ea typeface="Yu Gothic UI" panose="020B0500000000000000" pitchFamily="50" charset="-128"/>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17803792"/>
                  </a:ext>
                </a:extLst>
              </a:tr>
              <a:tr h="1487609">
                <a:tc vMerge="1">
                  <a:txBody>
                    <a:bodyPr/>
                    <a:lstStyle/>
                    <a:p>
                      <a:pPr marL="627063" marR="0" indent="-171450" eaLnBrk="1" fontAlgn="base" hangingPunct="1">
                        <a:lnSpc>
                          <a:spcPct val="100000"/>
                        </a:lnSpc>
                        <a:spcBef>
                          <a:spcPct val="0"/>
                        </a:spcBef>
                        <a:spcAft>
                          <a:spcPct val="0"/>
                        </a:spcAft>
                        <a:buClrTx/>
                        <a:buSzTx/>
                        <a:buFont typeface="Arial" panose="020B0604020202020204" pitchFamily="34" charset="0"/>
                        <a:buChar char="•"/>
                        <a:tabLst/>
                      </a:pPr>
                      <a:endParaRPr lang="ja-JP" altLang="en-US" sz="1400">
                        <a:solidFill>
                          <a:schemeClr val="tx1"/>
                        </a:solidFill>
                        <a:latin typeface="+mn-ea"/>
                      </a:endParaRPr>
                    </a:p>
                  </a:txBody>
                  <a:tcPr vert="eaVert">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eaLnBrk="1" fontAlgn="base" hangingPunct="1">
                        <a:lnSpc>
                          <a:spcPct val="100000"/>
                        </a:lnSpc>
                        <a:spcBef>
                          <a:spcPct val="0"/>
                        </a:spcBef>
                        <a:spcAft>
                          <a:spcPct val="0"/>
                        </a:spcAft>
                        <a:buClrTx/>
                        <a:buSzTx/>
                        <a:buFont typeface="Arial" panose="020B0604020202020204" pitchFamily="34" charset="0"/>
                        <a:buNone/>
                        <a:tabLst/>
                      </a:pPr>
                      <a:r>
                        <a:rPr lang="ja-JP" altLang="en-US" sz="1200" b="1">
                          <a:solidFill>
                            <a:schemeClr val="bg1"/>
                          </a:solidFill>
                          <a:latin typeface="Yu Gothic UI" panose="020B0500000000000000" pitchFamily="50" charset="-128"/>
                          <a:ea typeface="Yu Gothic UI" panose="020B0500000000000000" pitchFamily="50" charset="-128"/>
                        </a:rPr>
                        <a:t>新規顧客</a:t>
                      </a:r>
                    </a:p>
                  </a:txBody>
                  <a:tcPr vert="eaVert"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solidFill>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dirty="0">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tx1"/>
                          </a:solidFill>
                          <a:latin typeface="Yu Gothic UI" panose="020B0500000000000000" pitchFamily="50" charset="-128"/>
                          <a:ea typeface="Yu Gothic UI" panose="020B0500000000000000" pitchFamily="50" charset="-128"/>
                        </a:rPr>
                        <a:t>③ </a:t>
                      </a:r>
                      <a:r>
                        <a:rPr lang="ja-JP" altLang="en-US" sz="1200" b="1" u="sng" dirty="0">
                          <a:solidFill>
                            <a:schemeClr val="tx1"/>
                          </a:solidFill>
                          <a:latin typeface="Yu Gothic UI" panose="020B0500000000000000" pitchFamily="50" charset="-128"/>
                          <a:ea typeface="Yu Gothic UI" panose="020B0500000000000000" pitchFamily="50" charset="-128"/>
                        </a:rPr>
                        <a:t>新市場開拓</a:t>
                      </a:r>
                      <a:endParaRPr lang="en-US" altLang="ja-JP" sz="1200" b="1" u="sng" dirty="0">
                        <a:solidFill>
                          <a:schemeClr val="tx1"/>
                        </a:solidFill>
                        <a:latin typeface="Yu Gothic UI" panose="020B0500000000000000" pitchFamily="50" charset="-128"/>
                        <a:ea typeface="Yu Gothic UI" panose="020B0500000000000000" pitchFamily="50" charset="-128"/>
                      </a:endParaRPr>
                    </a:p>
                    <a:p>
                      <a:pPr lvl="1" eaLnBrk="1" hangingPunct="1"/>
                      <a:endParaRPr lang="en-US" altLang="ja-JP" sz="1200" dirty="0">
                        <a:solidFill>
                          <a:schemeClr val="tx1"/>
                        </a:solidFill>
                        <a:latin typeface="Yu Gothic UI" panose="020B0500000000000000" pitchFamily="50" charset="-128"/>
                        <a:ea typeface="Yu Gothic UI" panose="020B0500000000000000" pitchFamily="50" charset="-128"/>
                      </a:endParaRPr>
                    </a:p>
                    <a:p>
                      <a:pPr marL="177800" marR="0" lvl="1" indent="-177800"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ja-JP" altLang="en-US" sz="1200" b="1" u="sng" kern="1200" dirty="0">
                          <a:solidFill>
                            <a:schemeClr val="dk1"/>
                          </a:solidFill>
                          <a:highlight>
                            <a:srgbClr val="00FFFF"/>
                          </a:highlight>
                          <a:latin typeface="Yu Gothic UI" panose="020B0500000000000000" pitchFamily="50" charset="-128"/>
                          <a:ea typeface="Yu Gothic UI" panose="020B0500000000000000" pitchFamily="50" charset="-128"/>
                          <a:cs typeface="+mn-cs"/>
                        </a:rPr>
                        <a:t>氷温技術及び運送技術を活用した海外市場の開拓（将来的には現地生産）</a:t>
                      </a:r>
                      <a:endParaRPr kumimoji="1" lang="en-US" altLang="ja-JP" sz="1200" b="1" u="sng" kern="1200" dirty="0">
                        <a:solidFill>
                          <a:schemeClr val="dk1"/>
                        </a:solidFill>
                        <a:highlight>
                          <a:srgbClr val="00FFFF"/>
                        </a:highlight>
                        <a:latin typeface="Yu Gothic UI" panose="020B0500000000000000" pitchFamily="50" charset="-128"/>
                        <a:ea typeface="Yu Gothic UI" panose="020B0500000000000000" pitchFamily="50" charset="-128"/>
                        <a:cs typeface="+mn-cs"/>
                      </a:endParaRPr>
                    </a:p>
                    <a:p>
                      <a:pPr marL="177800" marR="0" lvl="1" indent="-177800"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r>
                        <a:rPr kumimoji="1" lang="en-US" altLang="ja-JP" sz="1200" kern="1200" dirty="0">
                          <a:solidFill>
                            <a:schemeClr val="dk1"/>
                          </a:solidFill>
                          <a:latin typeface="Yu Gothic UI" panose="020B0500000000000000" pitchFamily="50" charset="-128"/>
                          <a:ea typeface="Yu Gothic UI" panose="020B0500000000000000" pitchFamily="50" charset="-128"/>
                          <a:cs typeface="+mn-cs"/>
                        </a:rPr>
                        <a:t>EC</a:t>
                      </a: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販売による海外市場進出</a:t>
                      </a:r>
                      <a:endParaRPr kumimoji="1" lang="en-US" altLang="ja-JP" sz="1200" kern="1200" dirty="0">
                        <a:solidFill>
                          <a:schemeClr val="dk1"/>
                        </a:solidFill>
                        <a:latin typeface="Yu Gothic UI" panose="020B0500000000000000" pitchFamily="50" charset="-128"/>
                        <a:ea typeface="Yu Gothic UI" panose="020B0500000000000000" pitchFamily="50" charset="-128"/>
                        <a:cs typeface="+mn-cs"/>
                      </a:endParaRPr>
                    </a:p>
                    <a:p>
                      <a:pPr marL="358775" marR="0" lvl="1" indent="-171450" algn="l" defTabSz="990564" rtl="0" eaLnBrk="1" fontAlgn="base" latinLnBrk="0" hangingPunct="1">
                        <a:lnSpc>
                          <a:spcPct val="100000"/>
                        </a:lnSpc>
                        <a:spcBef>
                          <a:spcPct val="0"/>
                        </a:spcBef>
                        <a:spcAft>
                          <a:spcPct val="0"/>
                        </a:spcAft>
                        <a:buClrTx/>
                        <a:buSzTx/>
                        <a:buFont typeface="Arial" panose="020B0604020202020204" pitchFamily="34" charset="0"/>
                        <a:buChar char="•"/>
                        <a:tabLst/>
                      </a:pPr>
                      <a:endParaRPr kumimoji="1" lang="en-US" altLang="ja-JP" sz="1200" b="0" i="0" u="none" strike="noStrike" kern="1200" cap="none" normalizeH="0" baseline="0" dirty="0">
                        <a:ln>
                          <a:noFill/>
                        </a:ln>
                        <a:solidFill>
                          <a:schemeClr val="tx1"/>
                        </a:solidFill>
                        <a:effectLst/>
                        <a:latin typeface="Yu Gothic UI" panose="020B0500000000000000" pitchFamily="50" charset="-128"/>
                        <a:ea typeface="Yu Gothic UI" panose="020B0500000000000000" pitchFamily="50" charset="-128"/>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ltLang="ja-JP" sz="1200" b="1" dirty="0">
                        <a:solidFill>
                          <a:schemeClr val="tx1"/>
                        </a:solidFill>
                        <a:latin typeface="Yu Gothic UI" panose="020B0500000000000000" pitchFamily="50" charset="-128"/>
                        <a:ea typeface="Yu Gothic UI" panose="020B0500000000000000" pitchFamily="50" charset="-128"/>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200" b="1" dirty="0">
                          <a:solidFill>
                            <a:schemeClr val="tx1"/>
                          </a:solidFill>
                          <a:latin typeface="Yu Gothic UI" panose="020B0500000000000000" pitchFamily="50" charset="-128"/>
                          <a:ea typeface="Yu Gothic UI" panose="020B0500000000000000" pitchFamily="50" charset="-128"/>
                        </a:rPr>
                        <a:t>④ </a:t>
                      </a:r>
                      <a:r>
                        <a:rPr lang="ja-JP" altLang="en-US" sz="1200" b="1" u="sng" dirty="0">
                          <a:solidFill>
                            <a:schemeClr val="tx1"/>
                          </a:solidFill>
                          <a:latin typeface="Yu Gothic UI" panose="020B0500000000000000" pitchFamily="50" charset="-128"/>
                          <a:ea typeface="Yu Gothic UI" panose="020B0500000000000000" pitchFamily="50" charset="-128"/>
                        </a:rPr>
                        <a:t>多角化</a:t>
                      </a:r>
                      <a:endParaRPr lang="en-US" altLang="ja-JP" sz="1200" b="1" dirty="0">
                        <a:solidFill>
                          <a:schemeClr val="tx1"/>
                        </a:solidFill>
                        <a:latin typeface="Yu Gothic UI" panose="020B0500000000000000" pitchFamily="50" charset="-128"/>
                        <a:ea typeface="Yu Gothic UI" panose="020B0500000000000000" pitchFamily="50" charset="-128"/>
                      </a:endParaRPr>
                    </a:p>
                    <a:p>
                      <a:pPr marL="628650" lvl="1" indent="-171450" eaLnBrk="1" hangingPunct="1">
                        <a:buFont typeface="Arial" panose="020B0604020202020204" pitchFamily="34" charset="0"/>
                        <a:buChar char="•"/>
                      </a:pPr>
                      <a:endParaRPr lang="en-US" altLang="ja-JP" sz="1200" dirty="0">
                        <a:solidFill>
                          <a:schemeClr val="tx1"/>
                        </a:solidFill>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r>
                        <a:rPr kumimoji="1" lang="ja-JP" altLang="en-US" sz="1200" dirty="0">
                          <a:latin typeface="Yu Gothic UI" panose="020B0500000000000000" pitchFamily="50" charset="-128"/>
                          <a:ea typeface="Yu Gothic UI" panose="020B0500000000000000" pitchFamily="50" charset="-128"/>
                        </a:rPr>
                        <a:t>女性支援団体や健康関連の研究所の協力を得た新ニーズに対応した商品開発</a:t>
                      </a:r>
                      <a:endParaRPr kumimoji="1" lang="en-US" altLang="ja-JP" sz="1200" dirty="0">
                        <a:latin typeface="Yu Gothic UI" panose="020B0500000000000000" pitchFamily="50" charset="-128"/>
                        <a:ea typeface="Yu Gothic UI" panose="020B0500000000000000" pitchFamily="50" charset="-128"/>
                      </a:endParaRPr>
                    </a:p>
                    <a:p>
                      <a:pPr marL="358775" lvl="1" indent="-171450" eaLnBrk="1" hangingPunct="1">
                        <a:buFont typeface="Arial" panose="020B0604020202020204" pitchFamily="34" charset="0"/>
                        <a:buChar char="•"/>
                      </a:pPr>
                      <a:r>
                        <a:rPr lang="ja-JP" altLang="en-US" sz="1100" b="0" i="0" u="none" kern="12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rPr>
                        <a:t>オフィスへの置き菓子配達サービスの立ち上げによるビジネス消費（⇔家庭内消費）の獲得</a:t>
                      </a:r>
                      <a:endParaRPr lang="en-US" altLang="ja-JP" sz="1400" b="0" i="0" u="none" kern="1200" dirty="0">
                        <a:solidFill>
                          <a:schemeClr val="tx1"/>
                        </a:solidFill>
                        <a:latin typeface="Yu Gothic UI" panose="020B0500000000000000" pitchFamily="50" charset="-128"/>
                        <a:ea typeface="Yu Gothic UI" panose="020B0500000000000000" pitchFamily="50" charset="-128"/>
                        <a:cs typeface="Times New Roman" panose="02020603050405020304" pitchFamily="18" charset="0"/>
                      </a:endParaRPr>
                    </a:p>
                    <a:p>
                      <a:pPr marL="358775" lvl="1" indent="-171450" eaLnBrk="1" hangingPunct="1">
                        <a:buFont typeface="Arial" panose="020B0604020202020204" pitchFamily="34" charset="0"/>
                        <a:buChar char="•"/>
                      </a:pPr>
                      <a:endParaRPr lang="en-US" altLang="ja-JP" sz="1200" dirty="0">
                        <a:solidFill>
                          <a:schemeClr val="tx1"/>
                        </a:solidFill>
                        <a:latin typeface="Yu Gothic UI" panose="020B0500000000000000" pitchFamily="50" charset="-128"/>
                        <a:ea typeface="Yu Gothic UI" panose="020B0500000000000000" pitchFamily="50" charset="-128"/>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89673665"/>
                  </a:ext>
                </a:extLst>
              </a:tr>
            </a:tbl>
          </a:graphicData>
        </a:graphic>
      </p:graphicFrame>
      <p:sp>
        <p:nvSpPr>
          <p:cNvPr id="3" name="スライド番号プレースホルダー 2"/>
          <p:cNvSpPr>
            <a:spLocks noGrp="1"/>
          </p:cNvSpPr>
          <p:nvPr>
            <p:ph type="sldNum" sz="quarter" idx="10"/>
          </p:nvPr>
        </p:nvSpPr>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10</a:t>
            </a:fld>
            <a:endParaRPr lang="ja-JP" altLang="en-US" dirty="0">
              <a:latin typeface="Yu Gothic UI" panose="020B0500000000000000" pitchFamily="50" charset="-128"/>
              <a:ea typeface="Yu Gothic UI" panose="020B0500000000000000" pitchFamily="50" charset="-128"/>
            </a:endParaRPr>
          </a:p>
        </p:txBody>
      </p:sp>
      <p:sp>
        <p:nvSpPr>
          <p:cNvPr id="25" name="右矢印 24"/>
          <p:cNvSpPr/>
          <p:nvPr/>
        </p:nvSpPr>
        <p:spPr>
          <a:xfrm rot="5400000">
            <a:off x="1704599" y="3895375"/>
            <a:ext cx="398299" cy="301815"/>
          </a:xfrm>
          <a:prstGeom prst="rightArrow">
            <a:avLst/>
          </a:prstGeom>
          <a:solidFill>
            <a:srgbClr val="92D050"/>
          </a:solidFill>
          <a:ln w="76200">
            <a:noFill/>
            <a:headEnd type="oval"/>
            <a:tailEnd type="ova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6" name="右矢印 25"/>
          <p:cNvSpPr/>
          <p:nvPr/>
        </p:nvSpPr>
        <p:spPr>
          <a:xfrm>
            <a:off x="4986178" y="2700896"/>
            <a:ext cx="649444" cy="268092"/>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27" name="右矢印 26"/>
          <p:cNvSpPr/>
          <p:nvPr/>
        </p:nvSpPr>
        <p:spPr>
          <a:xfrm rot="2228878">
            <a:off x="5015923" y="3831584"/>
            <a:ext cx="646909" cy="294338"/>
          </a:xfrm>
          <a:prstGeom prst="rightArrow">
            <a:avLst/>
          </a:prstGeom>
          <a:solidFill>
            <a:srgbClr val="92D050"/>
          </a:solidFill>
          <a:ln>
            <a:noFill/>
            <a:headEnd type="oval"/>
            <a:tailEnd type="ova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8" name="タイトル 3">
            <a:extLst>
              <a:ext uri="{FF2B5EF4-FFF2-40B4-BE49-F238E27FC236}">
                <a16:creationId xmlns:a16="http://schemas.microsoft.com/office/drawing/2014/main" id="{74A605AC-CC4E-1A63-AED0-80CF68C86FE6}"/>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4. </a:t>
            </a:r>
            <a:r>
              <a:rPr lang="ja-JP" altLang="en-US" sz="1300" dirty="0">
                <a:solidFill>
                  <a:schemeClr val="tx2"/>
                </a:solidFill>
                <a:latin typeface="Meiryo UI" panose="020B0604030504040204" pitchFamily="50" charset="-128"/>
                <a:ea typeface="Meiryo UI" panose="020B0604030504040204" pitchFamily="50" charset="-128"/>
                <a:cs typeface="+mn-cs"/>
              </a:rPr>
              <a:t>成長マトリクス分析</a:t>
            </a:r>
          </a:p>
        </p:txBody>
      </p:sp>
      <p:sp>
        <p:nvSpPr>
          <p:cNvPr id="9" name="四角形: 1 つの角を切り取る 8">
            <a:extLst>
              <a:ext uri="{FF2B5EF4-FFF2-40B4-BE49-F238E27FC236}">
                <a16:creationId xmlns:a16="http://schemas.microsoft.com/office/drawing/2014/main" id="{D898B6C7-4D8B-58AC-3285-327CA76B3EA9}"/>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10" name="四角形: 1 つの角を切り取る 9">
            <a:extLst>
              <a:ext uri="{FF2B5EF4-FFF2-40B4-BE49-F238E27FC236}">
                <a16:creationId xmlns:a16="http://schemas.microsoft.com/office/drawing/2014/main" id="{B6758C70-E7F9-2929-EBBA-9B411009D46D}"/>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12" name="四角形: 1 つの角を切り取る 11">
            <a:extLst>
              <a:ext uri="{FF2B5EF4-FFF2-40B4-BE49-F238E27FC236}">
                <a16:creationId xmlns:a16="http://schemas.microsoft.com/office/drawing/2014/main" id="{D3702926-3127-132B-4EF4-1C01D8B530C7}"/>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4" name="タイトル 4">
            <a:extLst>
              <a:ext uri="{FF2B5EF4-FFF2-40B4-BE49-F238E27FC236}">
                <a16:creationId xmlns:a16="http://schemas.microsoft.com/office/drawing/2014/main" id="{81A7EABB-A8DD-6EA0-F66D-085754275681}"/>
              </a:ext>
            </a:extLst>
          </p:cNvPr>
          <p:cNvSpPr txBox="1">
            <a:spLocks/>
          </p:cNvSpPr>
          <p:nvPr/>
        </p:nvSpPr>
        <p:spPr bwMode="gray">
          <a:xfrm>
            <a:off x="417000" y="136800"/>
            <a:ext cx="9072000" cy="9038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a:lstStyle>
          <a:p>
            <a:r>
              <a:rPr lang="en-US" altLang="ja-JP" sz="2000" dirty="0"/>
              <a:t>【</a:t>
            </a:r>
            <a:r>
              <a:rPr lang="ja-JP" altLang="en-US" sz="2000" dirty="0"/>
              <a:t>説明資料⑤</a:t>
            </a:r>
            <a:r>
              <a:rPr lang="en-US" altLang="ja-JP" sz="2000" dirty="0"/>
              <a:t>】</a:t>
            </a:r>
            <a:br>
              <a:rPr lang="en-US" altLang="ja-JP" sz="2000" dirty="0"/>
            </a:br>
            <a:r>
              <a:rPr lang="ja-JP" altLang="en-US" sz="2000" dirty="0">
                <a:solidFill>
                  <a:schemeClr val="tx1"/>
                </a:solidFill>
                <a:latin typeface="Yu Gothic UI" panose="020B0500000000000000" pitchFamily="50" charset="-128"/>
                <a:ea typeface="Yu Gothic UI" panose="020B0500000000000000" pitchFamily="50" charset="-128"/>
              </a:rPr>
              <a:t>記載例：</a:t>
            </a:r>
            <a:r>
              <a:rPr lang="en-US" altLang="ja-JP" sz="2000" dirty="0">
                <a:solidFill>
                  <a:schemeClr val="tx1"/>
                </a:solidFill>
                <a:latin typeface="Yu Gothic UI" panose="020B0500000000000000" pitchFamily="50" charset="-128"/>
                <a:ea typeface="Yu Gothic UI" panose="020B0500000000000000" pitchFamily="50" charset="-128"/>
              </a:rPr>
              <a:t>A</a:t>
            </a:r>
            <a:r>
              <a:rPr lang="ja-JP" altLang="en-US" sz="2000" dirty="0">
                <a:solidFill>
                  <a:schemeClr val="tx1"/>
                </a:solidFill>
                <a:latin typeface="Yu Gothic UI" panose="020B0500000000000000" pitchFamily="50" charset="-128"/>
                <a:ea typeface="Yu Gothic UI" panose="020B0500000000000000" pitchFamily="50" charset="-128"/>
              </a:rPr>
              <a:t>社（和菓子の製造・販売企業）における成長戦略の検討</a:t>
            </a:r>
            <a:endParaRPr kumimoji="1" lang="ja-JP" altLang="en-US" sz="2000" dirty="0">
              <a:solidFill>
                <a:schemeClr val="tx1"/>
              </a:solidFill>
              <a:latin typeface="Meiryo UI" panose="020B0604030504040204" pitchFamily="50" charset="-128"/>
              <a:ea typeface="Meiryo UI" panose="020B0604030504040204" pitchFamily="50" charset="-128"/>
            </a:endParaRPr>
          </a:p>
        </p:txBody>
      </p:sp>
      <p:graphicFrame>
        <p:nvGraphicFramePr>
          <p:cNvPr id="16" name="表 15">
            <a:extLst>
              <a:ext uri="{FF2B5EF4-FFF2-40B4-BE49-F238E27FC236}">
                <a16:creationId xmlns:a16="http://schemas.microsoft.com/office/drawing/2014/main" id="{BDEAAAEC-A011-8C48-D68C-15013A6E04D4}"/>
              </a:ext>
            </a:extLst>
          </p:cNvPr>
          <p:cNvGraphicFramePr>
            <a:graphicFrameLocks noGrp="1"/>
          </p:cNvGraphicFramePr>
          <p:nvPr>
            <p:extLst>
              <p:ext uri="{D42A27DB-BD31-4B8C-83A1-F6EECF244321}">
                <p14:modId xmlns:p14="http://schemas.microsoft.com/office/powerpoint/2010/main" val="751128863"/>
              </p:ext>
            </p:extLst>
          </p:nvPr>
        </p:nvGraphicFramePr>
        <p:xfrm>
          <a:off x="415925" y="5608267"/>
          <a:ext cx="8729604" cy="852857"/>
        </p:xfrm>
        <a:graphic>
          <a:graphicData uri="http://schemas.openxmlformats.org/drawingml/2006/table">
            <a:tbl>
              <a:tblPr>
                <a:tableStyleId>{5C22544A-7EE6-4342-B048-85BDC9FD1C3A}</a:tableStyleId>
              </a:tblPr>
              <a:tblGrid>
                <a:gridCol w="1322340">
                  <a:extLst>
                    <a:ext uri="{9D8B030D-6E8A-4147-A177-3AD203B41FA5}">
                      <a16:colId xmlns:a16="http://schemas.microsoft.com/office/drawing/2014/main" val="340145159"/>
                    </a:ext>
                  </a:extLst>
                </a:gridCol>
                <a:gridCol w="7407264">
                  <a:extLst>
                    <a:ext uri="{9D8B030D-6E8A-4147-A177-3AD203B41FA5}">
                      <a16:colId xmlns:a16="http://schemas.microsoft.com/office/drawing/2014/main" val="3326854958"/>
                    </a:ext>
                  </a:extLst>
                </a:gridCol>
              </a:tblGrid>
              <a:tr h="852857">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ja-JP" altLang="en-US" sz="1200" dirty="0">
                          <a:solidFill>
                            <a:schemeClr val="bg1"/>
                          </a:solidFill>
                          <a:latin typeface="Yu Gothic UI" panose="020B0500000000000000" pitchFamily="50" charset="-128"/>
                          <a:ea typeface="Yu Gothic UI" panose="020B0500000000000000" pitchFamily="50" charset="-128"/>
                        </a:rPr>
                        <a:t>当該領域における</a:t>
                      </a:r>
                      <a:r>
                        <a:rPr kumimoji="1" lang="en-US" altLang="ja-JP" sz="1200" dirty="0">
                          <a:solidFill>
                            <a:schemeClr val="bg1"/>
                          </a:solidFill>
                          <a:latin typeface="Yu Gothic UI" panose="020B0500000000000000" pitchFamily="50" charset="-128"/>
                          <a:ea typeface="Yu Gothic UI" panose="020B0500000000000000" pitchFamily="50" charset="-128"/>
                        </a:rPr>
                        <a:t>M&amp;A</a:t>
                      </a:r>
                      <a:r>
                        <a:rPr kumimoji="1" lang="ja-JP" altLang="en-US" sz="1200" dirty="0">
                          <a:solidFill>
                            <a:schemeClr val="bg1"/>
                          </a:solidFill>
                          <a:latin typeface="Yu Gothic UI" panose="020B0500000000000000" pitchFamily="50" charset="-128"/>
                          <a:ea typeface="Yu Gothic UI" panose="020B0500000000000000" pitchFamily="50" charset="-128"/>
                        </a:rPr>
                        <a:t>を用いた</a:t>
                      </a:r>
                      <a:br>
                        <a:rPr kumimoji="1" lang="en-US" altLang="ja-JP" sz="1200" dirty="0">
                          <a:solidFill>
                            <a:schemeClr val="bg1"/>
                          </a:solidFill>
                          <a:latin typeface="Yu Gothic UI" panose="020B0500000000000000" pitchFamily="50" charset="-128"/>
                          <a:ea typeface="Yu Gothic UI" panose="020B0500000000000000" pitchFamily="50" charset="-128"/>
                        </a:rPr>
                      </a:br>
                      <a:r>
                        <a:rPr kumimoji="1" lang="ja-JP" altLang="en-US" sz="1200" dirty="0">
                          <a:solidFill>
                            <a:schemeClr val="bg1"/>
                          </a:solidFill>
                          <a:latin typeface="Yu Gothic UI" panose="020B0500000000000000" pitchFamily="50" charset="-128"/>
                          <a:ea typeface="Yu Gothic UI" panose="020B0500000000000000" pitchFamily="50" charset="-128"/>
                        </a:rPr>
                        <a:t>事業拡大の理由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a:r>
                        <a:rPr kumimoji="1" lang="en-US" altLang="ja-JP" sz="1200" dirty="0"/>
                        <a:t>A</a:t>
                      </a:r>
                      <a:r>
                        <a:rPr kumimoji="1" lang="ja-JP" altLang="en-US" sz="1200" dirty="0"/>
                        <a:t>社の持つ氷温技術や昨今の保存技術の進展による消費期限の伸長を踏まえ、日本より平均気温が高い東南アジアでも技術的に配送可能となるため、東南アジアマーケットへの進出を検討している。その際、自社で有していない現地での卸売機能を獲得するために食品系専門商社の買収が有効策だとの結論に至っ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1747412"/>
                  </a:ext>
                </a:extLst>
              </a:tr>
            </a:tbl>
          </a:graphicData>
        </a:graphic>
      </p:graphicFrame>
      <p:sp>
        <p:nvSpPr>
          <p:cNvPr id="22" name="楕円 21">
            <a:extLst>
              <a:ext uri="{FF2B5EF4-FFF2-40B4-BE49-F238E27FC236}">
                <a16:creationId xmlns:a16="http://schemas.microsoft.com/office/drawing/2014/main" id="{761544EE-40C0-086A-6102-5551D854ED28}"/>
              </a:ext>
            </a:extLst>
          </p:cNvPr>
          <p:cNvSpPr/>
          <p:nvPr/>
        </p:nvSpPr>
        <p:spPr>
          <a:xfrm>
            <a:off x="1752841" y="4546600"/>
            <a:ext cx="3454159" cy="5146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FEFE3F6F-8568-83A7-782E-67A5CD5032C1}"/>
              </a:ext>
            </a:extLst>
          </p:cNvPr>
          <p:cNvCxnSpPr/>
          <p:nvPr/>
        </p:nvCxnSpPr>
        <p:spPr>
          <a:xfrm>
            <a:off x="3492500" y="5061280"/>
            <a:ext cx="101600" cy="566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4C788D6F-E18E-248A-6378-361B4C5A5CDC}"/>
              </a:ext>
            </a:extLst>
          </p:cNvPr>
          <p:cNvSpPr txBox="1"/>
          <p:nvPr/>
        </p:nvSpPr>
        <p:spPr>
          <a:xfrm>
            <a:off x="70352" y="1509780"/>
            <a:ext cx="5206498"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lang="ja-JP" altLang="en-US" sz="1600" dirty="0">
                <a:solidFill>
                  <a:srgbClr val="000000"/>
                </a:solidFill>
                <a:latin typeface="Yu Gothic UI" panose="020B0500000000000000" pitchFamily="50" charset="-128"/>
                <a:ea typeface="Yu Gothic UI" panose="020B0500000000000000" pitchFamily="50" charset="-128"/>
                <a:sym typeface="Arial" panose="020B0604020202020204" pitchFamily="34" charset="0"/>
              </a:rPr>
              <a:t>成長マトリクス分析</a:t>
            </a:r>
            <a:endParaRPr kumimoji="1" lang="ja-JP" altLang="en-US" sz="1517"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0651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4098287" cy="235205"/>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5. </a:t>
            </a:r>
            <a:r>
              <a:rPr lang="ja-JP" altLang="en-US" sz="1300" dirty="0">
                <a:solidFill>
                  <a:schemeClr val="tx2"/>
                </a:solidFill>
                <a:latin typeface="Meiryo UI" panose="020B0604030504040204" pitchFamily="50" charset="-128"/>
                <a:ea typeface="Meiryo UI" panose="020B0604030504040204" pitchFamily="50" charset="-128"/>
                <a:cs typeface="+mn-cs"/>
              </a:rPr>
              <a:t>売上高成長率</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5" name="正方形/長方形 24">
            <a:extLst>
              <a:ext uri="{FF2B5EF4-FFF2-40B4-BE49-F238E27FC236}">
                <a16:creationId xmlns:a16="http://schemas.microsoft.com/office/drawing/2014/main" id="{775A15A0-EDBA-A683-3BDB-667D78D39C3E}"/>
              </a:ext>
            </a:extLst>
          </p:cNvPr>
          <p:cNvSpPr/>
          <p:nvPr/>
        </p:nvSpPr>
        <p:spPr>
          <a:xfrm>
            <a:off x="173113" y="4356544"/>
            <a:ext cx="9624813" cy="2067677"/>
          </a:xfrm>
          <a:prstGeom prst="rect">
            <a:avLst/>
          </a:prstGeom>
          <a:noFill/>
          <a:ln>
            <a:noFill/>
          </a:ln>
        </p:spPr>
        <p:txBody>
          <a:bodyPr wrap="square" lIns="39000" rIns="39000" anchor="t">
            <a:noAutofit/>
          </a:bodyPr>
          <a:lstStyle/>
          <a:p>
            <a:pPr defTabSz="990570">
              <a:lnSpc>
                <a:spcPct val="110000"/>
              </a:lnSpc>
            </a:pPr>
            <a:endParaRPr kumimoji="1" lang="en-US" altLang="ja-JP" sz="1300">
              <a:latin typeface="Meiryo UI"/>
              <a:ea typeface="Meiryo UI"/>
            </a:endParaRPr>
          </a:p>
        </p:txBody>
      </p:sp>
      <p:sp>
        <p:nvSpPr>
          <p:cNvPr id="12" name="正方形/長方形 11">
            <a:extLst>
              <a:ext uri="{FF2B5EF4-FFF2-40B4-BE49-F238E27FC236}">
                <a16:creationId xmlns:a16="http://schemas.microsoft.com/office/drawing/2014/main" id="{26D2CC18-868A-8DF6-3156-A8C75272A369}"/>
              </a:ext>
            </a:extLst>
          </p:cNvPr>
          <p:cNvSpPr/>
          <p:nvPr/>
        </p:nvSpPr>
        <p:spPr>
          <a:xfrm>
            <a:off x="173113" y="4230490"/>
            <a:ext cx="9624814" cy="2193732"/>
          </a:xfrm>
          <a:prstGeom prst="rect">
            <a:avLst/>
          </a:prstGeom>
          <a:noFill/>
          <a:ln w="9525" cap="rnd"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86" tIns="156000" rIns="80486" bIns="40244" numCol="1" spcCol="0" rtlCol="0" fromWordArt="0" anchor="t" anchorCtr="0" forceAA="0" compatLnSpc="1">
            <a:prstTxWarp prst="textNoShape">
              <a:avLst/>
            </a:prstTxWarp>
            <a:noAutofit/>
          </a:bodyPr>
          <a:lstStyle/>
          <a:p>
            <a:pPr marL="185732" indent="-185732">
              <a:buFont typeface="Wingdings" panose="05000000000000000000" pitchFamily="2" charset="2"/>
              <a:buChar char="n"/>
            </a:pPr>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重要施策①：施策名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重要施策②：施策名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重要施策③：施策名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p:txBody>
      </p:sp>
      <p:sp>
        <p:nvSpPr>
          <p:cNvPr id="16" name="四角形: 角を丸くする 15">
            <a:extLst>
              <a:ext uri="{FF2B5EF4-FFF2-40B4-BE49-F238E27FC236}">
                <a16:creationId xmlns:a16="http://schemas.microsoft.com/office/drawing/2014/main" id="{63F96AA3-7601-5228-95E5-C58550FE6439}"/>
              </a:ext>
            </a:extLst>
          </p:cNvPr>
          <p:cNvSpPr/>
          <p:nvPr/>
        </p:nvSpPr>
        <p:spPr>
          <a:xfrm>
            <a:off x="173112" y="4218225"/>
            <a:ext cx="2790433" cy="252107"/>
          </a:xfrm>
          <a:prstGeom prst="roundRect">
            <a:avLst>
              <a:gd name="adj" fmla="val 40234"/>
            </a:avLst>
          </a:prstGeom>
          <a:solidFill>
            <a:schemeClr val="accent5"/>
          </a:solidFill>
          <a:ln>
            <a:noFill/>
          </a:ln>
        </p:spPr>
        <p:txBody>
          <a:bodyPr wrap="square" lIns="39000" rIns="39000" anchor="ctr">
            <a:noAutofit/>
          </a:bodyPr>
          <a:lstStyle/>
          <a:p>
            <a:pPr algn="ctr" defTabSz="990570"/>
            <a:r>
              <a:rPr kumimoji="1" lang="ja-JP" altLang="en-US" sz="1300" b="1" dirty="0">
                <a:solidFill>
                  <a:schemeClr val="bg1"/>
                </a:solidFill>
                <a:latin typeface="Meiryo UI"/>
                <a:ea typeface="Meiryo UI"/>
              </a:rPr>
              <a:t>売上高成長の実現に向けた取組</a:t>
            </a:r>
            <a:endParaRPr kumimoji="1" lang="en-US" altLang="ja-JP" sz="1300" b="1" dirty="0">
              <a:solidFill>
                <a:schemeClr val="bg1"/>
              </a:solidFill>
              <a:latin typeface="Meiryo UI"/>
              <a:ea typeface="Meiryo UI"/>
            </a:endParaRPr>
          </a:p>
        </p:txBody>
      </p:sp>
      <p:graphicFrame>
        <p:nvGraphicFramePr>
          <p:cNvPr id="3" name="表 15">
            <a:extLst>
              <a:ext uri="{FF2B5EF4-FFF2-40B4-BE49-F238E27FC236}">
                <a16:creationId xmlns:a16="http://schemas.microsoft.com/office/drawing/2014/main" id="{8159BE73-CA32-D649-B3D4-20AB122C3F25}"/>
              </a:ext>
            </a:extLst>
          </p:cNvPr>
          <p:cNvGraphicFramePr>
            <a:graphicFrameLocks noGrp="1"/>
          </p:cNvGraphicFramePr>
          <p:nvPr>
            <p:extLst>
              <p:ext uri="{D42A27DB-BD31-4B8C-83A1-F6EECF244321}">
                <p14:modId xmlns:p14="http://schemas.microsoft.com/office/powerpoint/2010/main" val="2000657710"/>
              </p:ext>
            </p:extLst>
          </p:nvPr>
        </p:nvGraphicFramePr>
        <p:xfrm>
          <a:off x="149520" y="2204494"/>
          <a:ext cx="9672005" cy="1909596"/>
        </p:xfrm>
        <a:graphic>
          <a:graphicData uri="http://schemas.openxmlformats.org/drawingml/2006/table">
            <a:tbl>
              <a:tblPr firstRow="1" bandRow="1">
                <a:tableStyleId>{5C22544A-7EE6-4342-B048-85BDC9FD1C3A}</a:tableStyleId>
              </a:tblPr>
              <a:tblGrid>
                <a:gridCol w="892674">
                  <a:extLst>
                    <a:ext uri="{9D8B030D-6E8A-4147-A177-3AD203B41FA5}">
                      <a16:colId xmlns:a16="http://schemas.microsoft.com/office/drawing/2014/main" val="3169601281"/>
                    </a:ext>
                  </a:extLst>
                </a:gridCol>
                <a:gridCol w="1778265">
                  <a:extLst>
                    <a:ext uri="{9D8B030D-6E8A-4147-A177-3AD203B41FA5}">
                      <a16:colId xmlns:a16="http://schemas.microsoft.com/office/drawing/2014/main" val="2008957846"/>
                    </a:ext>
                  </a:extLst>
                </a:gridCol>
                <a:gridCol w="1042882">
                  <a:extLst>
                    <a:ext uri="{9D8B030D-6E8A-4147-A177-3AD203B41FA5}">
                      <a16:colId xmlns:a16="http://schemas.microsoft.com/office/drawing/2014/main" val="4242931742"/>
                    </a:ext>
                  </a:extLst>
                </a:gridCol>
                <a:gridCol w="1007110">
                  <a:extLst>
                    <a:ext uri="{9D8B030D-6E8A-4147-A177-3AD203B41FA5}">
                      <a16:colId xmlns:a16="http://schemas.microsoft.com/office/drawing/2014/main" val="2350833029"/>
                    </a:ext>
                  </a:extLst>
                </a:gridCol>
                <a:gridCol w="1052513">
                  <a:extLst>
                    <a:ext uri="{9D8B030D-6E8A-4147-A177-3AD203B41FA5}">
                      <a16:colId xmlns:a16="http://schemas.microsoft.com/office/drawing/2014/main" val="3940804484"/>
                    </a:ext>
                  </a:extLst>
                </a:gridCol>
                <a:gridCol w="1289844">
                  <a:extLst>
                    <a:ext uri="{9D8B030D-6E8A-4147-A177-3AD203B41FA5}">
                      <a16:colId xmlns:a16="http://schemas.microsoft.com/office/drawing/2014/main" val="1933326502"/>
                    </a:ext>
                  </a:extLst>
                </a:gridCol>
                <a:gridCol w="1331119">
                  <a:extLst>
                    <a:ext uri="{9D8B030D-6E8A-4147-A177-3AD203B41FA5}">
                      <a16:colId xmlns:a16="http://schemas.microsoft.com/office/drawing/2014/main" val="574974242"/>
                    </a:ext>
                  </a:extLst>
                </a:gridCol>
                <a:gridCol w="1277598">
                  <a:extLst>
                    <a:ext uri="{9D8B030D-6E8A-4147-A177-3AD203B41FA5}">
                      <a16:colId xmlns:a16="http://schemas.microsoft.com/office/drawing/2014/main" val="2830091423"/>
                    </a:ext>
                  </a:extLst>
                </a:gridCol>
              </a:tblGrid>
              <a:tr h="685295">
                <a:tc>
                  <a:txBody>
                    <a:bodyPr/>
                    <a:lstStyle/>
                    <a:p>
                      <a:r>
                        <a:rPr kumimoji="1" lang="ja-JP" altLang="en-US" sz="1100">
                          <a:latin typeface="Meiryo UI" panose="020B0604030504040204" pitchFamily="50" charset="-128"/>
                          <a:ea typeface="Meiryo UI" panose="020B0604030504040204" pitchFamily="50" charset="-128"/>
                        </a:rPr>
                        <a:t>対象</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項目</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最新決算期</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（実績）</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2025</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2026</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en-US" altLang="ja-JP" sz="1100">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基準年度</a:t>
                      </a:r>
                      <a:r>
                        <a:rPr kumimoji="1" lang="en-US" altLang="ja-JP" sz="1100">
                          <a:latin typeface="Meiryo UI" panose="020B0604030504040204" pitchFamily="50" charset="-128"/>
                          <a:ea typeface="Meiryo UI" panose="020B0604030504040204" pitchFamily="50" charset="-128"/>
                        </a:rPr>
                        <a:t>)</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2027</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1</a:t>
                      </a: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2028</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2</a:t>
                      </a: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2029</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21737215"/>
                  </a:ext>
                </a:extLst>
              </a:tr>
              <a:tr h="239525">
                <a:tc rowSpan="2">
                  <a:txBody>
                    <a:bodyPr/>
                    <a:lstStyle/>
                    <a:p>
                      <a:r>
                        <a:rPr kumimoji="1" lang="ja-JP" altLang="en-US" sz="1100" b="1" dirty="0">
                          <a:latin typeface="Meiryo UI" panose="020B0604030504040204" pitchFamily="50" charset="-128"/>
                          <a:ea typeface="Meiryo UI" panose="020B0604030504040204" pitchFamily="50" charset="-128"/>
                        </a:rPr>
                        <a:t>全社</a:t>
                      </a:r>
                    </a:p>
                  </a:txBody>
                  <a:tcPr marL="110056" marR="110056" marT="37213" marB="37213">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売上高（千円）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7222542"/>
                  </a:ext>
                </a:extLst>
              </a:tr>
              <a:tr h="239525">
                <a:tc vMerge="1">
                  <a:txBody>
                    <a:bodyPr/>
                    <a:lstStyle/>
                    <a:p>
                      <a:endParaRPr kumimoji="1" lang="ja-JP" altLang="en-US"/>
                    </a:p>
                  </a:txBody>
                  <a:tcPr/>
                </a:tc>
                <a:tc>
                  <a:txBody>
                    <a:bodyPr/>
                    <a:lstStyle/>
                    <a:p>
                      <a:pPr algn="l"/>
                      <a:r>
                        <a:rPr kumimoji="1" lang="ja-JP" altLang="en-US" sz="1100" dirty="0">
                          <a:latin typeface="Meiryo UI" panose="020B0604030504040204" pitchFamily="50" charset="-128"/>
                          <a:ea typeface="Meiryo UI" panose="020B0604030504040204" pitchFamily="50" charset="-128"/>
                        </a:rPr>
                        <a:t>売上高成長率（％）</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BlToTr w="12700" cap="flat" cmpd="sng" algn="ctr">
                      <a:solidFill>
                        <a:schemeClr val="accent3"/>
                      </a:solidFill>
                      <a:prstDash val="solid"/>
                      <a:round/>
                      <a:headEnd type="none" w="med" len="med"/>
                      <a:tailEnd type="none" w="med" len="med"/>
                    </a:lnBlToTr>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66855533"/>
                  </a:ext>
                </a:extLst>
              </a:tr>
              <a:tr h="242066">
                <a:tc rowSpan="3">
                  <a:txBody>
                    <a:bodyPr/>
                    <a:lstStyle/>
                    <a:p>
                      <a:r>
                        <a:rPr kumimoji="1" lang="ja-JP" altLang="en-US" sz="1000" b="1" dirty="0">
                          <a:latin typeface="Meiryo UI" panose="020B0604030504040204" pitchFamily="50" charset="-128"/>
                          <a:ea typeface="Meiryo UI" panose="020B0604030504040204" pitchFamily="50" charset="-128"/>
                        </a:rPr>
                        <a:t>補助事業</a:t>
                      </a:r>
                      <a:endParaRPr kumimoji="1" lang="en-US" altLang="ja-JP" sz="1000" b="1" dirty="0">
                        <a:latin typeface="Meiryo UI" panose="020B0604030504040204" pitchFamily="50" charset="-128"/>
                        <a:ea typeface="Meiryo UI" panose="020B0604030504040204" pitchFamily="50" charset="-128"/>
                      </a:endParaRPr>
                    </a:p>
                  </a:txBody>
                  <a:tcPr marL="110056" marR="110056" marT="37213" marB="37213">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売上高（千円）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73070463"/>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全社に占める割合（％）</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870229878"/>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dirty="0">
                          <a:latin typeface="Meiryo UI" panose="020B0604030504040204" pitchFamily="50" charset="-128"/>
                          <a:ea typeface="Meiryo UI" panose="020B0604030504040204" pitchFamily="50" charset="-128"/>
                        </a:rPr>
                        <a:t>売上高成長率（％）</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BlToTr w="12700" cap="flat" cmpd="sng" algn="ctr">
                      <a:solidFill>
                        <a:schemeClr val="accent3"/>
                      </a:solidFill>
                      <a:prstDash val="solid"/>
                      <a:round/>
                      <a:headEnd type="none" w="med" len="med"/>
                      <a:tailEnd type="none" w="med" len="med"/>
                    </a:lnBlToTr>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dirty="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219320404"/>
                  </a:ext>
                </a:extLst>
              </a:tr>
            </a:tbl>
          </a:graphicData>
        </a:graphic>
      </p:graphicFrame>
      <p:sp>
        <p:nvSpPr>
          <p:cNvPr id="5" name="テキスト ボックス 4">
            <a:extLst>
              <a:ext uri="{FF2B5EF4-FFF2-40B4-BE49-F238E27FC236}">
                <a16:creationId xmlns:a16="http://schemas.microsoft.com/office/drawing/2014/main" id="{ED3C3EFB-0EC9-3041-75A7-F4590BBF21D2}"/>
              </a:ext>
            </a:extLst>
          </p:cNvPr>
          <p:cNvSpPr txBox="1"/>
          <p:nvPr/>
        </p:nvSpPr>
        <p:spPr>
          <a:xfrm>
            <a:off x="70352" y="1509780"/>
            <a:ext cx="3190373"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ja-JP" altLang="en-US" sz="1517" dirty="0">
                <a:solidFill>
                  <a:schemeClr val="tx1"/>
                </a:solidFill>
                <a:latin typeface="Meiryo UI" panose="020B0604030504040204" pitchFamily="50" charset="-128"/>
                <a:ea typeface="Meiryo UI" panose="020B0604030504040204" pitchFamily="50" charset="-128"/>
              </a:rPr>
              <a:t>売上高の推移と売上高成長率</a:t>
            </a:r>
          </a:p>
        </p:txBody>
      </p:sp>
      <p:sp>
        <p:nvSpPr>
          <p:cNvPr id="7" name="矢印: 左右 6">
            <a:extLst>
              <a:ext uri="{FF2B5EF4-FFF2-40B4-BE49-F238E27FC236}">
                <a16:creationId xmlns:a16="http://schemas.microsoft.com/office/drawing/2014/main" id="{567D792A-6EE3-CBA7-52A8-4F3544EDF863}"/>
              </a:ext>
            </a:extLst>
          </p:cNvPr>
          <p:cNvSpPr/>
          <p:nvPr/>
        </p:nvSpPr>
        <p:spPr>
          <a:xfrm>
            <a:off x="3919442" y="1834475"/>
            <a:ext cx="2031519" cy="320476"/>
          </a:xfrm>
          <a:prstGeom prst="lef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b="1">
                <a:solidFill>
                  <a:schemeClr val="bg1"/>
                </a:solidFill>
              </a:rPr>
              <a:t>補助事業実施期間</a:t>
            </a:r>
          </a:p>
        </p:txBody>
      </p:sp>
      <p:sp>
        <p:nvSpPr>
          <p:cNvPr id="9" name="正方形/長方形 8">
            <a:extLst>
              <a:ext uri="{FF2B5EF4-FFF2-40B4-BE49-F238E27FC236}">
                <a16:creationId xmlns:a16="http://schemas.microsoft.com/office/drawing/2014/main" id="{7598D1F5-E287-3471-C3FE-4C053A5974B3}"/>
              </a:ext>
            </a:extLst>
          </p:cNvPr>
          <p:cNvSpPr/>
          <p:nvPr/>
        </p:nvSpPr>
        <p:spPr>
          <a:xfrm>
            <a:off x="3753359" y="1509780"/>
            <a:ext cx="2551557" cy="3204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75">
                <a:solidFill>
                  <a:schemeClr val="tx1"/>
                </a:solidFill>
              </a:rPr>
              <a:t>補助事業実施期間：●年●月～●年●月</a:t>
            </a:r>
          </a:p>
        </p:txBody>
      </p:sp>
      <p:sp>
        <p:nvSpPr>
          <p:cNvPr id="2" name="四角形: 1 つの角を切り取る 1">
            <a:extLst>
              <a:ext uri="{FF2B5EF4-FFF2-40B4-BE49-F238E27FC236}">
                <a16:creationId xmlns:a16="http://schemas.microsoft.com/office/drawing/2014/main" id="{6E6A9810-4E24-92AB-8403-76F5B4D031B3}"/>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6" name="四角形: 1 つの角を切り取る 5">
            <a:extLst>
              <a:ext uri="{FF2B5EF4-FFF2-40B4-BE49-F238E27FC236}">
                <a16:creationId xmlns:a16="http://schemas.microsoft.com/office/drawing/2014/main" id="{0EDC3905-D982-A5D6-B4D0-012AEE55B3BF}"/>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8" name="四角形: 1 つの角を切り取る 7">
            <a:extLst>
              <a:ext uri="{FF2B5EF4-FFF2-40B4-BE49-F238E27FC236}">
                <a16:creationId xmlns:a16="http://schemas.microsoft.com/office/drawing/2014/main" id="{DA442F0C-8A45-A390-E580-01607554AC28}"/>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0" name="スライド番号プレースホルダー 2">
            <a:extLst>
              <a:ext uri="{FF2B5EF4-FFF2-40B4-BE49-F238E27FC236}">
                <a16:creationId xmlns:a16="http://schemas.microsoft.com/office/drawing/2014/main" id="{1CC0A81E-32B9-3F3A-FC17-F21313A5E87C}"/>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11</a:t>
            </a:fld>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67488630-4429-4598-E2D2-132203B13331}"/>
              </a:ext>
            </a:extLst>
          </p:cNvPr>
          <p:cNvSpPr/>
          <p:nvPr/>
        </p:nvSpPr>
        <p:spPr>
          <a:xfrm>
            <a:off x="5206999" y="609215"/>
            <a:ext cx="4528081" cy="896346"/>
          </a:xfrm>
          <a:prstGeom prst="rect">
            <a:avLst/>
          </a:prstGeom>
          <a:solidFill>
            <a:srgbClr val="FFFF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200" dirty="0">
                <a:solidFill>
                  <a:srgbClr val="FF0000"/>
                </a:solidFill>
                <a:latin typeface="Meiryo UI" panose="020B0604030504040204" pitchFamily="50" charset="-128"/>
                <a:ea typeface="Meiryo UI" panose="020B0604030504040204" pitchFamily="50" charset="-128"/>
              </a:rPr>
              <a:t>事業計画別紙（</a:t>
            </a:r>
            <a:r>
              <a:rPr kumimoji="1" lang="en-US" altLang="ja-JP" sz="1200" dirty="0">
                <a:solidFill>
                  <a:srgbClr val="FF0000"/>
                </a:solidFill>
                <a:latin typeface="Meiryo UI" panose="020B0604030504040204" pitchFamily="50" charset="-128"/>
                <a:ea typeface="Meiryo UI" panose="020B0604030504040204" pitchFamily="50" charset="-128"/>
              </a:rPr>
              <a:t>Excel</a:t>
            </a:r>
            <a:r>
              <a:rPr kumimoji="1" lang="ja-JP" altLang="en-US" sz="1200" dirty="0">
                <a:solidFill>
                  <a:srgbClr val="FF0000"/>
                </a:solidFill>
                <a:latin typeface="Meiryo UI" panose="020B0604030504040204" pitchFamily="50" charset="-128"/>
                <a:ea typeface="Meiryo UI" panose="020B0604030504040204" pitchFamily="50" charset="-128"/>
              </a:rPr>
              <a:t>）の②補助事業情報シートに記載の</a:t>
            </a:r>
            <a:r>
              <a:rPr kumimoji="1" lang="en-US" altLang="ja-JP" sz="1200" dirty="0">
                <a:solidFill>
                  <a:srgbClr val="FF0000"/>
                </a:solidFill>
                <a:latin typeface="Meiryo UI" panose="020B0604030504040204" pitchFamily="50" charset="-128"/>
                <a:ea typeface="Meiryo UI" panose="020B0604030504040204" pitchFamily="50" charset="-128"/>
              </a:rPr>
              <a:t>2-1, 2-2, 9-1, 9-2, 9-3</a:t>
            </a:r>
            <a:r>
              <a:rPr kumimoji="1" lang="ja-JP" altLang="en-US" sz="1200" dirty="0">
                <a:solidFill>
                  <a:srgbClr val="FF0000"/>
                </a:solidFill>
                <a:latin typeface="Meiryo UI" panose="020B0604030504040204" pitchFamily="50" charset="-128"/>
                <a:ea typeface="Meiryo UI" panose="020B0604030504040204" pitchFamily="50" charset="-128"/>
              </a:rPr>
              <a:t>を値貼り付けください。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a:p>
            <a:pPr>
              <a:spcAft>
                <a:spcPts val="650"/>
              </a:spcAft>
            </a:pPr>
            <a:r>
              <a:rPr kumimoji="1" lang="ja-JP" altLang="en-US" sz="1200" dirty="0">
                <a:solidFill>
                  <a:srgbClr val="FF0000"/>
                </a:solidFill>
                <a:latin typeface="Meiryo UI" panose="020B0604030504040204" pitchFamily="50" charset="-128"/>
                <a:ea typeface="Meiryo UI" panose="020B0604030504040204" pitchFamily="50" charset="-128"/>
              </a:rPr>
              <a:t>なお、グループ企業ではなく、同</a:t>
            </a:r>
            <a:r>
              <a:rPr kumimoji="1" lang="en-US" altLang="ja-JP" sz="1200" dirty="0">
                <a:solidFill>
                  <a:srgbClr val="FF0000"/>
                </a:solidFill>
                <a:latin typeface="Meiryo UI" panose="020B0604030504040204" pitchFamily="50" charset="-128"/>
                <a:ea typeface="Meiryo UI" panose="020B0604030504040204" pitchFamily="50" charset="-128"/>
              </a:rPr>
              <a:t>Excel</a:t>
            </a:r>
            <a:r>
              <a:rPr kumimoji="1" lang="ja-JP" altLang="en-US" sz="1200" dirty="0">
                <a:solidFill>
                  <a:srgbClr val="FF0000"/>
                </a:solidFill>
                <a:latin typeface="Meiryo UI" panose="020B0604030504040204" pitchFamily="50" charset="-128"/>
                <a:ea typeface="Meiryo UI" panose="020B0604030504040204" pitchFamily="50" charset="-128"/>
              </a:rPr>
              <a:t>において</a:t>
            </a:r>
            <a:r>
              <a:rPr kumimoji="1" lang="en-US" altLang="ja-JP" sz="1200" dirty="0">
                <a:solidFill>
                  <a:srgbClr val="FF0000"/>
                </a:solidFill>
                <a:latin typeface="Meiryo UI" panose="020B0604030504040204" pitchFamily="50" charset="-128"/>
                <a:ea typeface="Meiryo UI" panose="020B0604030504040204" pitchFamily="50" charset="-128"/>
              </a:rPr>
              <a:t>9</a:t>
            </a:r>
            <a:r>
              <a:rPr kumimoji="1" lang="ja-JP" altLang="en-US" sz="1200" dirty="0">
                <a:solidFill>
                  <a:srgbClr val="FF0000"/>
                </a:solidFill>
                <a:latin typeface="Meiryo UI" panose="020B0604030504040204" pitchFamily="50" charset="-128"/>
                <a:ea typeface="Meiryo UI" panose="020B0604030504040204" pitchFamily="50" charset="-128"/>
              </a:rPr>
              <a:t>を記載していない事業者は</a:t>
            </a:r>
            <a:r>
              <a:rPr kumimoji="1" lang="en-US" altLang="ja-JP" sz="1200" dirty="0">
                <a:solidFill>
                  <a:srgbClr val="FF0000"/>
                </a:solidFill>
                <a:latin typeface="Meiryo UI" panose="020B0604030504040204" pitchFamily="50" charset="-128"/>
                <a:ea typeface="Meiryo UI" panose="020B0604030504040204" pitchFamily="50" charset="-128"/>
              </a:rPr>
              <a:t>2-1, 2-2</a:t>
            </a:r>
            <a:r>
              <a:rPr kumimoji="1" lang="ja-JP" altLang="en-US" sz="1200" dirty="0">
                <a:solidFill>
                  <a:srgbClr val="FF0000"/>
                </a:solidFill>
                <a:latin typeface="Meiryo UI" panose="020B0604030504040204" pitchFamily="50" charset="-128"/>
                <a:ea typeface="Meiryo UI" panose="020B0604030504040204" pitchFamily="50" charset="-128"/>
              </a:rPr>
              <a:t>のみを記入ください。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5322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4098287" cy="235205"/>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6. </a:t>
            </a:r>
            <a:r>
              <a:rPr lang="ja-JP" altLang="en-US" sz="1300" dirty="0">
                <a:solidFill>
                  <a:schemeClr val="tx2"/>
                </a:solidFill>
                <a:latin typeface="Meiryo UI" panose="020B0604030504040204" pitchFamily="50" charset="-128"/>
                <a:ea typeface="Meiryo UI" panose="020B0604030504040204" pitchFamily="50" charset="-128"/>
                <a:cs typeface="+mn-cs"/>
              </a:rPr>
              <a:t>付加価値増加率</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5" name="正方形/長方形 24">
            <a:extLst>
              <a:ext uri="{FF2B5EF4-FFF2-40B4-BE49-F238E27FC236}">
                <a16:creationId xmlns:a16="http://schemas.microsoft.com/office/drawing/2014/main" id="{775A15A0-EDBA-A683-3BDB-667D78D39C3E}"/>
              </a:ext>
            </a:extLst>
          </p:cNvPr>
          <p:cNvSpPr/>
          <p:nvPr/>
        </p:nvSpPr>
        <p:spPr>
          <a:xfrm>
            <a:off x="173113" y="4356544"/>
            <a:ext cx="9624813" cy="2067677"/>
          </a:xfrm>
          <a:prstGeom prst="rect">
            <a:avLst/>
          </a:prstGeom>
          <a:noFill/>
          <a:ln>
            <a:noFill/>
          </a:ln>
        </p:spPr>
        <p:txBody>
          <a:bodyPr wrap="square" lIns="39000" rIns="39000" anchor="t">
            <a:noAutofit/>
          </a:bodyPr>
          <a:lstStyle/>
          <a:p>
            <a:pPr defTabSz="990570">
              <a:lnSpc>
                <a:spcPct val="110000"/>
              </a:lnSpc>
            </a:pPr>
            <a:endParaRPr kumimoji="1" lang="en-US" altLang="ja-JP" sz="1300">
              <a:latin typeface="Meiryo UI"/>
              <a:ea typeface="Meiryo UI"/>
            </a:endParaRPr>
          </a:p>
        </p:txBody>
      </p:sp>
      <p:sp>
        <p:nvSpPr>
          <p:cNvPr id="12" name="正方形/長方形 11">
            <a:extLst>
              <a:ext uri="{FF2B5EF4-FFF2-40B4-BE49-F238E27FC236}">
                <a16:creationId xmlns:a16="http://schemas.microsoft.com/office/drawing/2014/main" id="{26D2CC18-868A-8DF6-3156-A8C75272A369}"/>
              </a:ext>
            </a:extLst>
          </p:cNvPr>
          <p:cNvSpPr/>
          <p:nvPr/>
        </p:nvSpPr>
        <p:spPr>
          <a:xfrm>
            <a:off x="173113" y="4230490"/>
            <a:ext cx="9624814" cy="2193732"/>
          </a:xfrm>
          <a:prstGeom prst="rect">
            <a:avLst/>
          </a:prstGeom>
          <a:noFill/>
          <a:ln w="9525" cap="rnd" cmpd="sng" algn="ctr">
            <a:solidFill>
              <a:schemeClr val="bg1">
                <a:lumMod val="8500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486" tIns="156000" rIns="80486" bIns="40244" numCol="1" spcCol="0" rtlCol="0" fromWordArt="0" anchor="t" anchorCtr="0" forceAA="0" compatLnSpc="1">
            <a:prstTxWarp prst="textNoShape">
              <a:avLst/>
            </a:prstTxWarp>
            <a:noAutofit/>
          </a:bodyPr>
          <a:lstStyle/>
          <a:p>
            <a:pPr marL="185732" indent="-185732">
              <a:buFont typeface="Wingdings" panose="05000000000000000000" pitchFamily="2" charset="2"/>
              <a:buChar char="n"/>
            </a:pPr>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重要施策①：施策名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重要施策②：施策名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a:p>
            <a:pPr lvl="1"/>
            <a:endParaRPr kumimoji="1" lang="en-US" altLang="ja-JP" sz="1300">
              <a:solidFill>
                <a:schemeClr val="tx1"/>
              </a:solidFill>
              <a:latin typeface="Meiryo UI" panose="020B0604030504040204" pitchFamily="50" charset="-128"/>
              <a:ea typeface="Meiryo UI" panose="020B0604030504040204" pitchFamily="50" charset="-128"/>
            </a:endParaRPr>
          </a:p>
          <a:p>
            <a:pPr marL="185732" indent="-185732">
              <a:buFont typeface="Wingdings" panose="05000000000000000000" pitchFamily="2" charset="2"/>
              <a:buChar char="n"/>
            </a:pPr>
            <a:r>
              <a:rPr kumimoji="1" lang="ja-JP" altLang="en-US" sz="1300">
                <a:solidFill>
                  <a:schemeClr val="tx1"/>
                </a:solidFill>
                <a:latin typeface="Meiryo UI" panose="020B0604030504040204" pitchFamily="50" charset="-128"/>
                <a:ea typeface="Meiryo UI" panose="020B0604030504040204" pitchFamily="50" charset="-128"/>
              </a:rPr>
              <a:t>重要施策③：施策名</a:t>
            </a:r>
            <a:endParaRPr kumimoji="1" lang="en-US" altLang="ja-JP" sz="1300">
              <a:solidFill>
                <a:schemeClr val="tx1"/>
              </a:solidFill>
              <a:latin typeface="Meiryo UI" panose="020B0604030504040204" pitchFamily="50" charset="-128"/>
              <a:ea typeface="Meiryo UI" panose="020B0604030504040204" pitchFamily="50" charset="-128"/>
            </a:endParaRPr>
          </a:p>
          <a:p>
            <a:pPr marL="681017" lvl="1" indent="-185732">
              <a:buFont typeface="Wingdings" panose="05000000000000000000" pitchFamily="2" charset="2"/>
              <a:buChar char="Ø"/>
            </a:pPr>
            <a:r>
              <a:rPr kumimoji="1" lang="en-US" altLang="ja-JP" sz="1300">
                <a:solidFill>
                  <a:schemeClr val="tx1"/>
                </a:solidFill>
                <a:latin typeface="Meiryo UI" panose="020B0604030504040204" pitchFamily="50" charset="-128"/>
                <a:ea typeface="Meiryo UI" panose="020B0604030504040204" pitchFamily="50" charset="-128"/>
              </a:rPr>
              <a:t>XXX</a:t>
            </a:r>
          </a:p>
        </p:txBody>
      </p:sp>
      <p:sp>
        <p:nvSpPr>
          <p:cNvPr id="16" name="四角形: 角を丸くする 15">
            <a:extLst>
              <a:ext uri="{FF2B5EF4-FFF2-40B4-BE49-F238E27FC236}">
                <a16:creationId xmlns:a16="http://schemas.microsoft.com/office/drawing/2014/main" id="{63F96AA3-7601-5228-95E5-C58550FE6439}"/>
              </a:ext>
            </a:extLst>
          </p:cNvPr>
          <p:cNvSpPr/>
          <p:nvPr/>
        </p:nvSpPr>
        <p:spPr>
          <a:xfrm>
            <a:off x="173112" y="4218225"/>
            <a:ext cx="2790433" cy="252107"/>
          </a:xfrm>
          <a:prstGeom prst="roundRect">
            <a:avLst>
              <a:gd name="adj" fmla="val 40234"/>
            </a:avLst>
          </a:prstGeom>
          <a:solidFill>
            <a:schemeClr val="accent5"/>
          </a:solidFill>
          <a:ln>
            <a:noFill/>
          </a:ln>
        </p:spPr>
        <p:txBody>
          <a:bodyPr wrap="square" lIns="39000" rIns="39000" anchor="ctr">
            <a:noAutofit/>
          </a:bodyPr>
          <a:lstStyle/>
          <a:p>
            <a:pPr algn="ctr" defTabSz="990570"/>
            <a:r>
              <a:rPr kumimoji="1" lang="ja-JP" altLang="en-US" sz="1300" b="1">
                <a:solidFill>
                  <a:schemeClr val="bg1"/>
                </a:solidFill>
                <a:latin typeface="Meiryo UI"/>
                <a:ea typeface="Meiryo UI"/>
              </a:rPr>
              <a:t>付加価値増加の実現に向けた取組</a:t>
            </a:r>
            <a:endParaRPr kumimoji="1" lang="en-US" altLang="ja-JP" sz="1300" b="1">
              <a:solidFill>
                <a:schemeClr val="bg1"/>
              </a:solidFill>
              <a:latin typeface="Meiryo UI"/>
              <a:ea typeface="Meiryo UI"/>
            </a:endParaRPr>
          </a:p>
        </p:txBody>
      </p:sp>
      <p:graphicFrame>
        <p:nvGraphicFramePr>
          <p:cNvPr id="3" name="表 15">
            <a:extLst>
              <a:ext uri="{FF2B5EF4-FFF2-40B4-BE49-F238E27FC236}">
                <a16:creationId xmlns:a16="http://schemas.microsoft.com/office/drawing/2014/main" id="{8159BE73-CA32-D649-B3D4-20AB122C3F25}"/>
              </a:ext>
            </a:extLst>
          </p:cNvPr>
          <p:cNvGraphicFramePr>
            <a:graphicFrameLocks noGrp="1"/>
          </p:cNvGraphicFramePr>
          <p:nvPr/>
        </p:nvGraphicFramePr>
        <p:xfrm>
          <a:off x="149520" y="2204494"/>
          <a:ext cx="9672005" cy="1909596"/>
        </p:xfrm>
        <a:graphic>
          <a:graphicData uri="http://schemas.openxmlformats.org/drawingml/2006/table">
            <a:tbl>
              <a:tblPr firstRow="1" bandRow="1">
                <a:tableStyleId>{5C22544A-7EE6-4342-B048-85BDC9FD1C3A}</a:tableStyleId>
              </a:tblPr>
              <a:tblGrid>
                <a:gridCol w="892674">
                  <a:extLst>
                    <a:ext uri="{9D8B030D-6E8A-4147-A177-3AD203B41FA5}">
                      <a16:colId xmlns:a16="http://schemas.microsoft.com/office/drawing/2014/main" val="3169601281"/>
                    </a:ext>
                  </a:extLst>
                </a:gridCol>
                <a:gridCol w="1778265">
                  <a:extLst>
                    <a:ext uri="{9D8B030D-6E8A-4147-A177-3AD203B41FA5}">
                      <a16:colId xmlns:a16="http://schemas.microsoft.com/office/drawing/2014/main" val="2008957846"/>
                    </a:ext>
                  </a:extLst>
                </a:gridCol>
                <a:gridCol w="1042882">
                  <a:extLst>
                    <a:ext uri="{9D8B030D-6E8A-4147-A177-3AD203B41FA5}">
                      <a16:colId xmlns:a16="http://schemas.microsoft.com/office/drawing/2014/main" val="4242931742"/>
                    </a:ext>
                  </a:extLst>
                </a:gridCol>
                <a:gridCol w="1007110">
                  <a:extLst>
                    <a:ext uri="{9D8B030D-6E8A-4147-A177-3AD203B41FA5}">
                      <a16:colId xmlns:a16="http://schemas.microsoft.com/office/drawing/2014/main" val="2350833029"/>
                    </a:ext>
                  </a:extLst>
                </a:gridCol>
                <a:gridCol w="1052513">
                  <a:extLst>
                    <a:ext uri="{9D8B030D-6E8A-4147-A177-3AD203B41FA5}">
                      <a16:colId xmlns:a16="http://schemas.microsoft.com/office/drawing/2014/main" val="3940804484"/>
                    </a:ext>
                  </a:extLst>
                </a:gridCol>
                <a:gridCol w="1289844">
                  <a:extLst>
                    <a:ext uri="{9D8B030D-6E8A-4147-A177-3AD203B41FA5}">
                      <a16:colId xmlns:a16="http://schemas.microsoft.com/office/drawing/2014/main" val="1933326502"/>
                    </a:ext>
                  </a:extLst>
                </a:gridCol>
                <a:gridCol w="1331119">
                  <a:extLst>
                    <a:ext uri="{9D8B030D-6E8A-4147-A177-3AD203B41FA5}">
                      <a16:colId xmlns:a16="http://schemas.microsoft.com/office/drawing/2014/main" val="574974242"/>
                    </a:ext>
                  </a:extLst>
                </a:gridCol>
                <a:gridCol w="1277598">
                  <a:extLst>
                    <a:ext uri="{9D8B030D-6E8A-4147-A177-3AD203B41FA5}">
                      <a16:colId xmlns:a16="http://schemas.microsoft.com/office/drawing/2014/main" val="2830091423"/>
                    </a:ext>
                  </a:extLst>
                </a:gridCol>
              </a:tblGrid>
              <a:tr h="685295">
                <a:tc>
                  <a:txBody>
                    <a:bodyPr/>
                    <a:lstStyle/>
                    <a:p>
                      <a:r>
                        <a:rPr kumimoji="1" lang="ja-JP" altLang="en-US" sz="1100">
                          <a:latin typeface="Meiryo UI" panose="020B0604030504040204" pitchFamily="50" charset="-128"/>
                          <a:ea typeface="Meiryo UI" panose="020B0604030504040204" pitchFamily="50" charset="-128"/>
                        </a:rPr>
                        <a:t>対象</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項目</a:t>
                      </a: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最新決算期</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（実績）</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2025</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2026</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r>
                        <a:rPr kumimoji="1" lang="en-US" altLang="ja-JP" sz="1100">
                          <a:latin typeface="Meiryo UI" panose="020B0604030504040204" pitchFamily="50" charset="-128"/>
                          <a:ea typeface="Meiryo UI" panose="020B0604030504040204" pitchFamily="50" charset="-128"/>
                        </a:rPr>
                        <a:t>(</a:t>
                      </a:r>
                      <a:r>
                        <a:rPr kumimoji="1" lang="ja-JP" altLang="en-US" sz="1100">
                          <a:latin typeface="Meiryo UI" panose="020B0604030504040204" pitchFamily="50" charset="-128"/>
                          <a:ea typeface="Meiryo UI" panose="020B0604030504040204" pitchFamily="50" charset="-128"/>
                        </a:rPr>
                        <a:t>基準年度</a:t>
                      </a:r>
                      <a:r>
                        <a:rPr kumimoji="1" lang="en-US" altLang="ja-JP" sz="1100">
                          <a:latin typeface="Meiryo UI" panose="020B0604030504040204" pitchFamily="50" charset="-128"/>
                          <a:ea typeface="Meiryo UI" panose="020B0604030504040204" pitchFamily="50" charset="-128"/>
                        </a:rPr>
                        <a:t>)</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2027</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1</a:t>
                      </a: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algn="ct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2028</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2</a:t>
                      </a: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2029</a:t>
                      </a:r>
                      <a:r>
                        <a:rPr kumimoji="1"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年度</a:t>
                      </a:r>
                      <a:endParaRPr kumimoji="1" lang="en-US" altLang="ja-JP"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（事業化報告</a:t>
                      </a:r>
                      <a:r>
                        <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年目）</a:t>
                      </a:r>
                      <a:endParaRPr kumimoji="1" lang="en-US" altLang="ja-JP" sz="8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endParaRPr>
                    </a:p>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3721737215"/>
                  </a:ext>
                </a:extLst>
              </a:tr>
              <a:tr h="239525">
                <a:tc rowSpan="5">
                  <a:txBody>
                    <a:bodyPr/>
                    <a:lstStyle/>
                    <a:p>
                      <a:r>
                        <a:rPr kumimoji="1" lang="ja-JP" altLang="en-US" sz="1100" b="1">
                          <a:latin typeface="Meiryo UI" panose="020B0604030504040204" pitchFamily="50" charset="-128"/>
                          <a:ea typeface="Meiryo UI" panose="020B0604030504040204" pitchFamily="50" charset="-128"/>
                        </a:rPr>
                        <a:t>全社</a:t>
                      </a:r>
                    </a:p>
                  </a:txBody>
                  <a:tcPr marL="110056" marR="110056" marT="37213" marB="37213">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営業利益（千円）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7222542"/>
                  </a:ext>
                </a:extLst>
              </a:tr>
              <a:tr h="239525">
                <a:tc vMerge="1">
                  <a:txBody>
                    <a:bodyPr/>
                    <a:lstStyle/>
                    <a:p>
                      <a:endParaRPr kumimoji="1" lang="ja-JP" altLang="en-US"/>
                    </a:p>
                  </a:txBody>
                  <a:tcPr/>
                </a:tc>
                <a:tc>
                  <a:txBody>
                    <a:bodyPr/>
                    <a:lstStyle/>
                    <a:p>
                      <a:pPr algn="l"/>
                      <a:r>
                        <a:rPr kumimoji="1" lang="ja-JP" altLang="en-US" sz="1100">
                          <a:latin typeface="Meiryo UI" panose="020B0604030504040204" pitchFamily="50" charset="-128"/>
                          <a:ea typeface="Meiryo UI" panose="020B0604030504040204" pitchFamily="50" charset="-128"/>
                        </a:rPr>
                        <a:t>給与支給総額（千円）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166855533"/>
                  </a:ext>
                </a:extLst>
              </a:tr>
              <a:tr h="239525">
                <a:tc vMerge="1">
                  <a:txBody>
                    <a:bodyPr/>
                    <a:lstStyle/>
                    <a:p>
                      <a:endParaRPr kumimoji="1" lang="en-US" altLang="ja-JP" sz="1000" b="1">
                        <a:latin typeface="Meiryo UI" panose="020B0604030504040204" pitchFamily="50" charset="-128"/>
                        <a:ea typeface="Meiryo UI" panose="020B0604030504040204" pitchFamily="50" charset="-128"/>
                      </a:endParaRPr>
                    </a:p>
                  </a:txBody>
                  <a:tcPr marL="101590" marR="101590" marT="34350" marB="34350">
                    <a:lnL w="12700" cap="flat" cmpd="sng" algn="ctr">
                      <a:solidFill>
                        <a:schemeClr val="bg1">
                          <a:lumMod val="65000"/>
                        </a:schemeClr>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減価償却費（千円）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673070463"/>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付加価値額（千円）</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870229878"/>
                  </a:ext>
                </a:extLst>
              </a:tr>
              <a:tr h="239525">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l"/>
                      <a:r>
                        <a:rPr kumimoji="1" lang="ja-JP" altLang="en-US" sz="1100">
                          <a:latin typeface="Meiryo UI" panose="020B0604030504040204" pitchFamily="50" charset="-128"/>
                          <a:ea typeface="Meiryo UI" panose="020B0604030504040204" pitchFamily="50" charset="-128"/>
                        </a:rPr>
                        <a:t>付加価値増加率（％）</a:t>
                      </a:r>
                    </a:p>
                  </a:txBody>
                  <a:tcPr marL="134498" marR="134498" marT="37213" marB="37213">
                    <a:lnL w="12700" cap="flat" cmpd="sng" algn="ctr">
                      <a:solidFill>
                        <a:schemeClr val="accent3"/>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lnBlToTr w="12700" cap="flat" cmpd="sng" algn="ctr">
                      <a:solidFill>
                        <a:schemeClr val="accent3"/>
                      </a:solidFill>
                      <a:prstDash val="solid"/>
                      <a:round/>
                      <a:headEnd type="none" w="med" len="med"/>
                      <a:tailEnd type="none" w="med" len="med"/>
                    </a:lnBlToTr>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ct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xxx</a:t>
                      </a:r>
                      <a:endParaRPr kumimoji="1" lang="ja-JP" altLang="en-US" sz="1100">
                        <a:latin typeface="Meiryo UI" panose="020B0604030504040204" pitchFamily="50" charset="-128"/>
                        <a:ea typeface="Meiryo UI" panose="020B0604030504040204" pitchFamily="50" charset="-128"/>
                      </a:endParaRPr>
                    </a:p>
                  </a:txBody>
                  <a:tcPr marL="134498" marR="134498" marT="37213" marB="37213">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219320404"/>
                  </a:ext>
                </a:extLst>
              </a:tr>
            </a:tbl>
          </a:graphicData>
        </a:graphic>
      </p:graphicFrame>
      <p:sp>
        <p:nvSpPr>
          <p:cNvPr id="5" name="テキスト ボックス 4">
            <a:extLst>
              <a:ext uri="{FF2B5EF4-FFF2-40B4-BE49-F238E27FC236}">
                <a16:creationId xmlns:a16="http://schemas.microsoft.com/office/drawing/2014/main" id="{ED3C3EFB-0EC9-3041-75A7-F4590BBF21D2}"/>
              </a:ext>
            </a:extLst>
          </p:cNvPr>
          <p:cNvSpPr txBox="1"/>
          <p:nvPr/>
        </p:nvSpPr>
        <p:spPr>
          <a:xfrm>
            <a:off x="70352" y="1509780"/>
            <a:ext cx="3190373"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ja-JP" altLang="en-US" sz="1517">
                <a:solidFill>
                  <a:schemeClr val="tx1"/>
                </a:solidFill>
                <a:latin typeface="Meiryo UI" panose="020B0604030504040204" pitchFamily="50" charset="-128"/>
                <a:ea typeface="Meiryo UI" panose="020B0604030504040204" pitchFamily="50" charset="-128"/>
              </a:rPr>
              <a:t>付加価値額の推移と付加価値増加率</a:t>
            </a:r>
          </a:p>
        </p:txBody>
      </p:sp>
      <p:sp>
        <p:nvSpPr>
          <p:cNvPr id="7" name="矢印: 左右 6">
            <a:extLst>
              <a:ext uri="{FF2B5EF4-FFF2-40B4-BE49-F238E27FC236}">
                <a16:creationId xmlns:a16="http://schemas.microsoft.com/office/drawing/2014/main" id="{567D792A-6EE3-CBA7-52A8-4F3544EDF863}"/>
              </a:ext>
            </a:extLst>
          </p:cNvPr>
          <p:cNvSpPr/>
          <p:nvPr/>
        </p:nvSpPr>
        <p:spPr>
          <a:xfrm>
            <a:off x="3919442" y="1834475"/>
            <a:ext cx="2031519" cy="320476"/>
          </a:xfrm>
          <a:prstGeom prst="leftRight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b="1">
                <a:solidFill>
                  <a:schemeClr val="bg1"/>
                </a:solidFill>
              </a:rPr>
              <a:t>補助事業実施期間</a:t>
            </a:r>
          </a:p>
        </p:txBody>
      </p:sp>
      <p:sp>
        <p:nvSpPr>
          <p:cNvPr id="9" name="正方形/長方形 8">
            <a:extLst>
              <a:ext uri="{FF2B5EF4-FFF2-40B4-BE49-F238E27FC236}">
                <a16:creationId xmlns:a16="http://schemas.microsoft.com/office/drawing/2014/main" id="{7598D1F5-E287-3471-C3FE-4C053A5974B3}"/>
              </a:ext>
            </a:extLst>
          </p:cNvPr>
          <p:cNvSpPr/>
          <p:nvPr/>
        </p:nvSpPr>
        <p:spPr>
          <a:xfrm>
            <a:off x="3753359" y="1509780"/>
            <a:ext cx="2551557" cy="3204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75">
                <a:solidFill>
                  <a:schemeClr val="tx1"/>
                </a:solidFill>
              </a:rPr>
              <a:t>補助事業実施期間：●年●月～●年●月</a:t>
            </a:r>
          </a:p>
        </p:txBody>
      </p:sp>
      <p:sp>
        <p:nvSpPr>
          <p:cNvPr id="2" name="四角形: 1 つの角を切り取る 1">
            <a:extLst>
              <a:ext uri="{FF2B5EF4-FFF2-40B4-BE49-F238E27FC236}">
                <a16:creationId xmlns:a16="http://schemas.microsoft.com/office/drawing/2014/main" id="{6E6A9810-4E24-92AB-8403-76F5B4D031B3}"/>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6" name="四角形: 1 つの角を切り取る 5">
            <a:extLst>
              <a:ext uri="{FF2B5EF4-FFF2-40B4-BE49-F238E27FC236}">
                <a16:creationId xmlns:a16="http://schemas.microsoft.com/office/drawing/2014/main" id="{0EDC3905-D982-A5D6-B4D0-012AEE55B3BF}"/>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8" name="四角形: 1 つの角を切り取る 7">
            <a:extLst>
              <a:ext uri="{FF2B5EF4-FFF2-40B4-BE49-F238E27FC236}">
                <a16:creationId xmlns:a16="http://schemas.microsoft.com/office/drawing/2014/main" id="{DA442F0C-8A45-A390-E580-01607554AC28}"/>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10" name="スライド番号プレースホルダー 2">
            <a:extLst>
              <a:ext uri="{FF2B5EF4-FFF2-40B4-BE49-F238E27FC236}">
                <a16:creationId xmlns:a16="http://schemas.microsoft.com/office/drawing/2014/main" id="{A278C89D-1716-2A8F-04D5-587C06959F91}"/>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12</a:t>
            </a:fld>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11" name="正方形/長方形 10">
            <a:extLst>
              <a:ext uri="{FF2B5EF4-FFF2-40B4-BE49-F238E27FC236}">
                <a16:creationId xmlns:a16="http://schemas.microsoft.com/office/drawing/2014/main" id="{290FCCFF-4EAA-A07A-11D1-9B32343FBA71}"/>
              </a:ext>
            </a:extLst>
          </p:cNvPr>
          <p:cNvSpPr/>
          <p:nvPr/>
        </p:nvSpPr>
        <p:spPr>
          <a:xfrm>
            <a:off x="5206999" y="1057917"/>
            <a:ext cx="4528081" cy="534104"/>
          </a:xfrm>
          <a:prstGeom prst="rect">
            <a:avLst/>
          </a:prstGeom>
          <a:solidFill>
            <a:srgbClr val="FFFF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200" dirty="0">
                <a:solidFill>
                  <a:srgbClr val="FF0000"/>
                </a:solidFill>
                <a:latin typeface="Meiryo UI" panose="020B0604030504040204" pitchFamily="50" charset="-128"/>
                <a:ea typeface="Meiryo UI" panose="020B0604030504040204" pitchFamily="50" charset="-128"/>
              </a:rPr>
              <a:t>事業計画別紙（</a:t>
            </a:r>
            <a:r>
              <a:rPr kumimoji="1" lang="en-US" altLang="ja-JP" sz="1200" dirty="0">
                <a:solidFill>
                  <a:srgbClr val="FF0000"/>
                </a:solidFill>
                <a:latin typeface="Meiryo UI" panose="020B0604030504040204" pitchFamily="50" charset="-128"/>
                <a:ea typeface="Meiryo UI" panose="020B0604030504040204" pitchFamily="50" charset="-128"/>
              </a:rPr>
              <a:t>Excel</a:t>
            </a:r>
            <a:r>
              <a:rPr kumimoji="1" lang="ja-JP" altLang="en-US" sz="1200" dirty="0">
                <a:solidFill>
                  <a:srgbClr val="FF0000"/>
                </a:solidFill>
                <a:latin typeface="Meiryo UI" panose="020B0604030504040204" pitchFamily="50" charset="-128"/>
                <a:ea typeface="Meiryo UI" panose="020B0604030504040204" pitchFamily="50" charset="-128"/>
              </a:rPr>
              <a:t>）の②補助事業情報シートに記載の</a:t>
            </a:r>
            <a:r>
              <a:rPr kumimoji="1" lang="en-US" altLang="ja-JP" sz="1200" dirty="0">
                <a:solidFill>
                  <a:srgbClr val="FF0000"/>
                </a:solidFill>
                <a:latin typeface="Meiryo UI" panose="020B0604030504040204" pitchFamily="50" charset="-128"/>
                <a:ea typeface="Meiryo UI" panose="020B0604030504040204" pitchFamily="50" charset="-128"/>
              </a:rPr>
              <a:t>2-6, 2-7, 2-9, 2-10, 2-11</a:t>
            </a:r>
            <a:r>
              <a:rPr kumimoji="1" lang="ja-JP" altLang="en-US" sz="1200" dirty="0">
                <a:solidFill>
                  <a:srgbClr val="FF0000"/>
                </a:solidFill>
                <a:latin typeface="Meiryo UI" panose="020B0604030504040204" pitchFamily="50" charset="-128"/>
                <a:ea typeface="Meiryo UI" panose="020B0604030504040204" pitchFamily="50" charset="-128"/>
              </a:rPr>
              <a:t>を値貼り付けください。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402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a:extLst>
            <a:ext uri="{FF2B5EF4-FFF2-40B4-BE49-F238E27FC236}">
              <a16:creationId xmlns:a16="http://schemas.microsoft.com/office/drawing/2014/main" id="{D9153EAD-AE64-1ABF-B4FC-6B4B2C55B28E}"/>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82CEAC5-49E3-A621-DE6F-5F86C0BB3DC9}"/>
              </a:ext>
            </a:extLst>
          </p:cNvPr>
          <p:cNvSpPr txBox="1">
            <a:spLocks/>
          </p:cNvSpPr>
          <p:nvPr/>
        </p:nvSpPr>
        <p:spPr>
          <a:xfrm>
            <a:off x="1781939" y="2935421"/>
            <a:ext cx="6342123" cy="62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900" dirty="0">
                <a:solidFill>
                  <a:schemeClr val="tx2"/>
                </a:solidFill>
                <a:latin typeface="Meiryo UI" panose="020B0604030504040204" pitchFamily="50" charset="-128"/>
                <a:ea typeface="Meiryo UI" panose="020B0604030504040204" pitchFamily="50" charset="-128"/>
              </a:rPr>
              <a:t>2.</a:t>
            </a:r>
            <a:r>
              <a:rPr lang="ja-JP" altLang="en-US" sz="3900" dirty="0">
                <a:solidFill>
                  <a:schemeClr val="tx2"/>
                </a:solidFill>
                <a:latin typeface="Meiryo UI" panose="020B0604030504040204" pitchFamily="50" charset="-128"/>
                <a:ea typeface="Meiryo UI" panose="020B0604030504040204" pitchFamily="50" charset="-128"/>
              </a:rPr>
              <a:t> 波及効果について</a:t>
            </a:r>
          </a:p>
          <a:p>
            <a:pPr marL="0" indent="0">
              <a:buNone/>
            </a:pPr>
            <a:endParaRPr lang="en-US" altLang="ja-JP" sz="39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913F678-92D7-6875-0B57-475E85E3DBDD}"/>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13</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30137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B987-F200-0482-74C7-BF5C3C3D454E}"/>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F4FE4A1-3632-A6B8-12CD-943F81171436}"/>
              </a:ext>
            </a:extLst>
          </p:cNvPr>
          <p:cNvSpPr/>
          <p:nvPr/>
        </p:nvSpPr>
        <p:spPr>
          <a:xfrm>
            <a:off x="176739" y="2632309"/>
            <a:ext cx="9564162" cy="3477682"/>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300">
                <a:solidFill>
                  <a:prstClr val="black"/>
                </a:solidFill>
                <a:latin typeface="Meiryo UI" panose="020B0604030504040204" pitchFamily="50" charset="-128"/>
                <a:ea typeface="Meiryo UI" panose="020B0604030504040204" pitchFamily="50" charset="-128"/>
              </a:rPr>
              <a:t>詳細</a:t>
            </a:r>
            <a:endParaRPr kumimoji="1" lang="en-US" altLang="ja-JP" sz="1517">
              <a:solidFill>
                <a:prstClr val="black"/>
              </a:solidFill>
              <a:latin typeface="Meiryo UI" panose="020B0604030504040204" pitchFamily="50" charset="-128"/>
              <a:ea typeface="Meiryo UI" panose="020B0604030504040204" pitchFamily="50" charset="-128"/>
            </a:endParaRPr>
          </a:p>
        </p:txBody>
      </p:sp>
      <p:sp>
        <p:nvSpPr>
          <p:cNvPr id="15" name="タイトル 3">
            <a:extLst>
              <a:ext uri="{FF2B5EF4-FFF2-40B4-BE49-F238E27FC236}">
                <a16:creationId xmlns:a16="http://schemas.microsoft.com/office/drawing/2014/main" id="{D08DD885-EF43-EA0E-00CD-3C8ECF83E18F}"/>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3" name="タイトル 3">
            <a:extLst>
              <a:ext uri="{FF2B5EF4-FFF2-40B4-BE49-F238E27FC236}">
                <a16:creationId xmlns:a16="http://schemas.microsoft.com/office/drawing/2014/main" id="{11589B3C-ABAE-DEB6-BEC2-B2B57FFC3ACE}"/>
              </a:ext>
            </a:extLst>
          </p:cNvPr>
          <p:cNvSpPr txBox="1">
            <a:spLocks/>
          </p:cNvSpPr>
          <p:nvPr/>
        </p:nvSpPr>
        <p:spPr>
          <a:xfrm>
            <a:off x="554530" y="-22973"/>
            <a:ext cx="5389071"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2. </a:t>
            </a:r>
            <a:r>
              <a:rPr lang="ja-JP" altLang="en-US" sz="1300" dirty="0">
                <a:solidFill>
                  <a:schemeClr val="tx2"/>
                </a:solidFill>
                <a:latin typeface="Meiryo UI" panose="020B0604030504040204" pitchFamily="50" charset="-128"/>
                <a:ea typeface="Meiryo UI" panose="020B0604030504040204" pitchFamily="50" charset="-128"/>
                <a:cs typeface="+mn-cs"/>
              </a:rPr>
              <a:t>波及効果／</a:t>
            </a:r>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参加企業や地域企業への波及効果</a:t>
            </a:r>
          </a:p>
        </p:txBody>
      </p:sp>
      <p:sp>
        <p:nvSpPr>
          <p:cNvPr id="9" name="テキスト ボックス 8">
            <a:extLst>
              <a:ext uri="{FF2B5EF4-FFF2-40B4-BE49-F238E27FC236}">
                <a16:creationId xmlns:a16="http://schemas.microsoft.com/office/drawing/2014/main" id="{670759CA-B23F-8D04-1A7D-B5D97C593756}"/>
              </a:ext>
            </a:extLst>
          </p:cNvPr>
          <p:cNvSpPr txBox="1"/>
          <p:nvPr/>
        </p:nvSpPr>
        <p:spPr>
          <a:xfrm>
            <a:off x="161230" y="1390605"/>
            <a:ext cx="6909680" cy="359009"/>
          </a:xfrm>
          <a:prstGeom prst="rect">
            <a:avLst/>
          </a:prstGeom>
          <a:noFill/>
        </p:spPr>
        <p:txBody>
          <a:bodyPr wrap="square" rtlCol="0">
            <a:spAutoFit/>
          </a:bodyPr>
          <a:lstStyle/>
          <a:p>
            <a:pPr>
              <a:spcAft>
                <a:spcPts val="650"/>
              </a:spcAft>
            </a:pPr>
            <a:r>
              <a:rPr kumimoji="1" lang="en-US" altLang="ja-JP" sz="1733" b="1">
                <a:solidFill>
                  <a:prstClr val="black"/>
                </a:solidFill>
                <a:latin typeface="Meiryo UI" panose="020B0604030504040204" pitchFamily="50" charset="-128"/>
                <a:ea typeface="Meiryo UI" panose="020B0604030504040204" pitchFamily="50" charset="-128"/>
              </a:rPr>
              <a:t>2.M&amp;A</a:t>
            </a:r>
            <a:r>
              <a:rPr kumimoji="1" lang="ja-JP" altLang="en-US" sz="1733" b="1">
                <a:solidFill>
                  <a:prstClr val="black"/>
                </a:solidFill>
                <a:latin typeface="Meiryo UI" panose="020B0604030504040204" pitchFamily="50" charset="-128"/>
                <a:ea typeface="Meiryo UI" panose="020B0604030504040204" pitchFamily="50" charset="-128"/>
              </a:rPr>
              <a:t>を通じた地域への経済波及効果</a:t>
            </a:r>
            <a:endParaRPr kumimoji="1" lang="en-US" altLang="ja-JP" sz="1733" b="1">
              <a:solidFill>
                <a:prstClr val="black"/>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67CEDD8-686E-AEFF-BD4D-60EF563CF286}"/>
              </a:ext>
            </a:extLst>
          </p:cNvPr>
          <p:cNvSpPr txBox="1"/>
          <p:nvPr/>
        </p:nvSpPr>
        <p:spPr>
          <a:xfrm>
            <a:off x="136734" y="1676648"/>
            <a:ext cx="1665188" cy="258982"/>
          </a:xfrm>
          <a:prstGeom prst="rect">
            <a:avLst/>
          </a:prstGeom>
          <a:noFill/>
        </p:spPr>
        <p:txBody>
          <a:bodyPr wrap="square" rtlCol="0">
            <a:spAutoFit/>
          </a:bodyPr>
          <a:lstStyle/>
          <a:p>
            <a:pPr>
              <a:spcAft>
                <a:spcPts val="650"/>
              </a:spcAft>
            </a:pPr>
            <a:r>
              <a:rPr kumimoji="1" lang="ja-JP" altLang="en-US" sz="1083">
                <a:solidFill>
                  <a:prstClr val="black"/>
                </a:solidFill>
                <a:latin typeface="Meiryo UI" panose="020B0604030504040204" pitchFamily="50" charset="-128"/>
                <a:ea typeface="Meiryo UI" panose="020B0604030504040204" pitchFamily="50" charset="-128"/>
              </a:rPr>
              <a:t>いずれか</a:t>
            </a:r>
            <a:r>
              <a:rPr kumimoji="1" lang="en-US" altLang="ja-JP" sz="1083">
                <a:solidFill>
                  <a:prstClr val="black"/>
                </a:solidFill>
                <a:latin typeface="Meiryo UI" panose="020B0604030504040204" pitchFamily="50" charset="-128"/>
                <a:ea typeface="Meiryo UI" panose="020B0604030504040204" pitchFamily="50" charset="-128"/>
              </a:rPr>
              <a:t>1</a:t>
            </a:r>
            <a:r>
              <a:rPr kumimoji="1" lang="ja-JP" altLang="en-US" sz="1083">
                <a:solidFill>
                  <a:prstClr val="black"/>
                </a:solidFill>
                <a:latin typeface="Meiryo UI" panose="020B0604030504040204" pitchFamily="50" charset="-128"/>
                <a:ea typeface="Meiryo UI" panose="020B0604030504040204" pitchFamily="50" charset="-128"/>
              </a:rPr>
              <a:t>つに○をつける。</a:t>
            </a:r>
            <a:endParaRPr kumimoji="1" lang="en-US" altLang="ja-JP" sz="1083">
              <a:solidFill>
                <a:prstClr val="black"/>
              </a:solidFill>
              <a:latin typeface="Meiryo UI" panose="020B0604030504040204" pitchFamily="50" charset="-128"/>
              <a:ea typeface="Meiryo UI" panose="020B0604030504040204" pitchFamily="50" charset="-128"/>
            </a:endParaRPr>
          </a:p>
        </p:txBody>
      </p:sp>
      <p:graphicFrame>
        <p:nvGraphicFramePr>
          <p:cNvPr id="5" name="表 4">
            <a:extLst>
              <a:ext uri="{FF2B5EF4-FFF2-40B4-BE49-F238E27FC236}">
                <a16:creationId xmlns:a16="http://schemas.microsoft.com/office/drawing/2014/main" id="{71F0E28B-8AD4-D849-9F39-00FC35CBED4F}"/>
              </a:ext>
            </a:extLst>
          </p:cNvPr>
          <p:cNvGraphicFramePr>
            <a:graphicFrameLocks noGrp="1"/>
          </p:cNvGraphicFramePr>
          <p:nvPr>
            <p:extLst>
              <p:ext uri="{D42A27DB-BD31-4B8C-83A1-F6EECF244321}">
                <p14:modId xmlns:p14="http://schemas.microsoft.com/office/powerpoint/2010/main" val="40190499"/>
              </p:ext>
            </p:extLst>
          </p:nvPr>
        </p:nvGraphicFramePr>
        <p:xfrm>
          <a:off x="194328" y="1944828"/>
          <a:ext cx="6262163" cy="528366"/>
        </p:xfrm>
        <a:graphic>
          <a:graphicData uri="http://schemas.openxmlformats.org/drawingml/2006/table">
            <a:tbl>
              <a:tblPr firstRow="1" bandRow="1">
                <a:tableStyleId>{073A0DAA-6AF3-43AB-8588-CEC1D06C72B9}</a:tableStyleId>
              </a:tblPr>
              <a:tblGrid>
                <a:gridCol w="411432">
                  <a:extLst>
                    <a:ext uri="{9D8B030D-6E8A-4147-A177-3AD203B41FA5}">
                      <a16:colId xmlns:a16="http://schemas.microsoft.com/office/drawing/2014/main" val="1924322567"/>
                    </a:ext>
                  </a:extLst>
                </a:gridCol>
                <a:gridCol w="5850731">
                  <a:extLst>
                    <a:ext uri="{9D8B030D-6E8A-4147-A177-3AD203B41FA5}">
                      <a16:colId xmlns:a16="http://schemas.microsoft.com/office/drawing/2014/main" val="4171626059"/>
                    </a:ext>
                  </a:extLst>
                </a:gridCol>
              </a:tblGrid>
              <a:tr h="276433">
                <a:tc>
                  <a:txBody>
                    <a:bodyPr/>
                    <a:lstStyle/>
                    <a:p>
                      <a:pPr algn="ctr"/>
                      <a:endParaRPr kumimoji="1" lang="ja-JP" altLang="en-US" sz="1100" b="0">
                        <a:solidFill>
                          <a:schemeClr val="tx1"/>
                        </a:solidFill>
                        <a:latin typeface="Meiryo UI" panose="020B0604030504040204" pitchFamily="50" charset="-128"/>
                        <a:ea typeface="Meiryo UI" panose="020B0604030504040204" pitchFamily="50" charset="-128"/>
                      </a:endParaRP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a:r>
                        <a:rPr kumimoji="1" lang="ja-JP" altLang="en-US" sz="1100" b="0">
                          <a:solidFill>
                            <a:schemeClr val="tx1"/>
                          </a:solidFill>
                          <a:latin typeface="Meiryo UI" panose="020B0604030504040204" pitchFamily="50" charset="-128"/>
                          <a:ea typeface="Meiryo UI" panose="020B0604030504040204" pitchFamily="50" charset="-128"/>
                        </a:rPr>
                        <a:t>該当する（詳細について以下の欄にてご記載ください。）</a:t>
                      </a: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799589101"/>
                  </a:ext>
                </a:extLst>
              </a:tr>
              <a:tr h="251933">
                <a:tc>
                  <a:txBody>
                    <a:bodyPr/>
                    <a:lstStyle/>
                    <a:p>
                      <a:pPr algn="ctr"/>
                      <a:endParaRPr kumimoji="1" lang="ja-JP" altLang="en-US" sz="1100" b="0">
                        <a:solidFill>
                          <a:schemeClr val="tx1"/>
                        </a:solidFill>
                        <a:latin typeface="Meiryo UI" panose="020B0604030504040204" pitchFamily="50" charset="-128"/>
                        <a:ea typeface="Meiryo UI" panose="020B0604030504040204" pitchFamily="50" charset="-128"/>
                      </a:endParaRP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kumimoji="1" lang="ja-JP" altLang="en-US" sz="1100" b="0">
                          <a:solidFill>
                            <a:schemeClr val="tx1"/>
                          </a:solidFill>
                          <a:latin typeface="Meiryo UI" panose="020B0604030504040204" pitchFamily="50" charset="-128"/>
                          <a:ea typeface="Meiryo UI" panose="020B0604030504040204" pitchFamily="50" charset="-128"/>
                        </a:rPr>
                        <a:t>該当しない</a:t>
                      </a:r>
                    </a:p>
                  </a:txBody>
                  <a:tcPr marL="83760" marR="83760" marT="41880" marB="41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87429018"/>
                  </a:ext>
                </a:extLst>
              </a:tr>
            </a:tbl>
          </a:graphicData>
        </a:graphic>
      </p:graphicFrame>
      <p:sp>
        <p:nvSpPr>
          <p:cNvPr id="17" name="四角形: 1 つの角を切り取る 16">
            <a:extLst>
              <a:ext uri="{FF2B5EF4-FFF2-40B4-BE49-F238E27FC236}">
                <a16:creationId xmlns:a16="http://schemas.microsoft.com/office/drawing/2014/main" id="{3F13C9E3-10ED-FBB0-E1D2-8958CB4CB3B9}"/>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8" name="四角形: 1 つの角を切り取る 17">
            <a:extLst>
              <a:ext uri="{FF2B5EF4-FFF2-40B4-BE49-F238E27FC236}">
                <a16:creationId xmlns:a16="http://schemas.microsoft.com/office/drawing/2014/main" id="{BF2C739B-3671-A090-4788-B56BA2D1C264}"/>
              </a:ext>
            </a:extLst>
          </p:cNvPr>
          <p:cNvSpPr/>
          <p:nvPr/>
        </p:nvSpPr>
        <p:spPr>
          <a:xfrm>
            <a:off x="7023578"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9" name="四角形: 1 つの角を切り取る 18">
            <a:extLst>
              <a:ext uri="{FF2B5EF4-FFF2-40B4-BE49-F238E27FC236}">
                <a16:creationId xmlns:a16="http://schemas.microsoft.com/office/drawing/2014/main" id="{90CAC8D3-A332-F9BF-DD8D-294AE866D629}"/>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endParaRPr kumimoji="1" lang="ja-JP" altLang="en-US" sz="867" dirty="0">
              <a:solidFill>
                <a:schemeClr val="bg1"/>
              </a:solidFill>
            </a:endParaRPr>
          </a:p>
        </p:txBody>
      </p:sp>
      <p:sp>
        <p:nvSpPr>
          <p:cNvPr id="4" name="スライド番号プレースホルダー 2">
            <a:extLst>
              <a:ext uri="{FF2B5EF4-FFF2-40B4-BE49-F238E27FC236}">
                <a16:creationId xmlns:a16="http://schemas.microsoft.com/office/drawing/2014/main" id="{F7C8D158-71AC-ED1E-0C4A-E0086E7D7AA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14</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5077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a:extLst>
            <a:ext uri="{FF2B5EF4-FFF2-40B4-BE49-F238E27FC236}">
              <a16:creationId xmlns:a16="http://schemas.microsoft.com/office/drawing/2014/main" id="{B6169597-2039-0F53-1C1E-EF0924C534F6}"/>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D8B717C-8668-AF34-EE19-8F823DBD89B4}"/>
              </a:ext>
            </a:extLst>
          </p:cNvPr>
          <p:cNvSpPr txBox="1">
            <a:spLocks/>
          </p:cNvSpPr>
          <p:nvPr/>
        </p:nvSpPr>
        <p:spPr>
          <a:xfrm>
            <a:off x="1781939" y="2935421"/>
            <a:ext cx="6342123" cy="62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900" dirty="0">
                <a:solidFill>
                  <a:schemeClr val="tx2"/>
                </a:solidFill>
                <a:latin typeface="Meiryo UI" panose="020B0604030504040204" pitchFamily="50" charset="-128"/>
                <a:ea typeface="Meiryo UI" panose="020B0604030504040204" pitchFamily="50" charset="-128"/>
              </a:rPr>
              <a:t>3.</a:t>
            </a:r>
            <a:r>
              <a:rPr lang="ja-JP" altLang="en-US" sz="3900" dirty="0">
                <a:solidFill>
                  <a:schemeClr val="tx2"/>
                </a:solidFill>
                <a:latin typeface="Meiryo UI" panose="020B0604030504040204" pitchFamily="50" charset="-128"/>
                <a:ea typeface="Meiryo UI" panose="020B0604030504040204" pitchFamily="50" charset="-128"/>
              </a:rPr>
              <a:t> </a:t>
            </a:r>
            <a:r>
              <a:rPr lang="en-US" altLang="ja-JP" sz="3900" dirty="0">
                <a:solidFill>
                  <a:schemeClr val="tx2"/>
                </a:solidFill>
                <a:latin typeface="Meiryo UI" panose="020B0604030504040204" pitchFamily="50" charset="-128"/>
                <a:ea typeface="Meiryo UI" panose="020B0604030504040204" pitchFamily="50" charset="-128"/>
              </a:rPr>
              <a:t>M&amp;A</a:t>
            </a:r>
            <a:r>
              <a:rPr lang="ja-JP" altLang="en-US" sz="3900" dirty="0">
                <a:solidFill>
                  <a:schemeClr val="tx2"/>
                </a:solidFill>
                <a:latin typeface="Meiryo UI" panose="020B0604030504040204" pitchFamily="50" charset="-128"/>
                <a:ea typeface="Meiryo UI" panose="020B0604030504040204" pitchFamily="50" charset="-128"/>
              </a:rPr>
              <a:t>の実施体制と方針</a:t>
            </a:r>
          </a:p>
          <a:p>
            <a:pPr marL="0" indent="0">
              <a:buNone/>
            </a:pPr>
            <a:endParaRPr lang="en-US" altLang="ja-JP" sz="39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E024B40-213C-010C-4C67-7AFA07E8008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15</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956645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正方形/長方形 101">
            <a:extLst>
              <a:ext uri="{FF2B5EF4-FFF2-40B4-BE49-F238E27FC236}">
                <a16:creationId xmlns:a16="http://schemas.microsoft.com/office/drawing/2014/main" id="{48AE7E42-67BB-DF9F-2464-E1826921D0B1}"/>
              </a:ext>
            </a:extLst>
          </p:cNvPr>
          <p:cNvSpPr/>
          <p:nvPr/>
        </p:nvSpPr>
        <p:spPr>
          <a:xfrm>
            <a:off x="5193261" y="1602994"/>
            <a:ext cx="4536000" cy="4565891"/>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300">
                <a:solidFill>
                  <a:schemeClr val="tx1"/>
                </a:solidFill>
                <a:latin typeface="Meiryo UI" panose="020B0604030504040204" pitchFamily="50" charset="-128"/>
                <a:ea typeface="Meiryo UI" panose="020B0604030504040204" pitchFamily="50" charset="-128"/>
              </a:rPr>
              <a:t>詳細</a:t>
            </a:r>
            <a:endParaRPr kumimoji="1" lang="en-US" altLang="ja-JP" sz="1517">
              <a:solidFill>
                <a:schemeClr val="tx1"/>
              </a:solidFill>
              <a:latin typeface="Meiryo UI" panose="020B0604030504040204" pitchFamily="50" charset="-128"/>
              <a:ea typeface="Meiryo UI" panose="020B0604030504040204" pitchFamily="50" charset="-128"/>
            </a:endParaRPr>
          </a:p>
        </p:txBody>
      </p:sp>
      <p:sp>
        <p:nvSpPr>
          <p:cNvPr id="101" name="正方形/長方形 100">
            <a:extLst>
              <a:ext uri="{FF2B5EF4-FFF2-40B4-BE49-F238E27FC236}">
                <a16:creationId xmlns:a16="http://schemas.microsoft.com/office/drawing/2014/main" id="{CF0BB7FF-FD18-C0DD-D4C3-08159D2CAF5A}"/>
              </a:ext>
            </a:extLst>
          </p:cNvPr>
          <p:cNvSpPr/>
          <p:nvPr/>
        </p:nvSpPr>
        <p:spPr>
          <a:xfrm>
            <a:off x="176739" y="1602994"/>
            <a:ext cx="4536000" cy="4565891"/>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ja-JP" altLang="en-US" sz="1200" dirty="0">
                <a:solidFill>
                  <a:schemeClr val="tx1"/>
                </a:solidFill>
                <a:latin typeface="Meiryo UI" panose="020B0604030504040204" pitchFamily="50" charset="-128"/>
                <a:ea typeface="Meiryo UI" panose="020B0604030504040204" pitchFamily="50" charset="-128"/>
              </a:rPr>
              <a:t>記載例</a:t>
            </a:r>
            <a:endParaRPr kumimoji="1" lang="en-US" altLang="ja-JP" sz="1517" dirty="0">
              <a:solidFill>
                <a:schemeClr val="tx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資本関係図と想定スキーム</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12" name="二等辺三角形 11">
            <a:extLst>
              <a:ext uri="{FF2B5EF4-FFF2-40B4-BE49-F238E27FC236}">
                <a16:creationId xmlns:a16="http://schemas.microsoft.com/office/drawing/2014/main" id="{F99D765E-5466-243B-94B4-F0EB4F295FA5}"/>
              </a:ext>
            </a:extLst>
          </p:cNvPr>
          <p:cNvSpPr/>
          <p:nvPr/>
        </p:nvSpPr>
        <p:spPr>
          <a:xfrm rot="5400000">
            <a:off x="3784600" y="3667125"/>
            <a:ext cx="2355850" cy="28575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FF065ED-DE11-1169-3D6C-8E493534845F}"/>
              </a:ext>
            </a:extLst>
          </p:cNvPr>
          <p:cNvSpPr txBox="1"/>
          <p:nvPr/>
        </p:nvSpPr>
        <p:spPr>
          <a:xfrm>
            <a:off x="0" y="1359358"/>
            <a:ext cx="2200746" cy="276999"/>
          </a:xfrm>
          <a:prstGeom prst="rect">
            <a:avLst/>
          </a:prstGeom>
          <a:noFill/>
        </p:spPr>
        <p:txBody>
          <a:bodyPr wrap="square" rtlCol="0">
            <a:spAutoFit/>
          </a:bodyPr>
          <a:lstStyle/>
          <a:p>
            <a:r>
              <a:rPr kumimoji="1" lang="en-US" altLang="ja-JP" sz="1200" dirty="0"/>
              <a:t>【</a:t>
            </a:r>
            <a:r>
              <a:rPr kumimoji="1" lang="ja-JP" altLang="en-US" sz="1200" dirty="0"/>
              <a:t>公募申請前時点</a:t>
            </a:r>
            <a:r>
              <a:rPr kumimoji="1" lang="en-US" altLang="ja-JP" sz="1200" dirty="0"/>
              <a:t>】※</a:t>
            </a:r>
            <a:r>
              <a:rPr kumimoji="1" lang="ja-JP" altLang="en-US" sz="1200" dirty="0"/>
              <a:t>記載例</a:t>
            </a:r>
          </a:p>
        </p:txBody>
      </p:sp>
      <p:sp>
        <p:nvSpPr>
          <p:cNvPr id="18" name="テキスト ボックス 17">
            <a:extLst>
              <a:ext uri="{FF2B5EF4-FFF2-40B4-BE49-F238E27FC236}">
                <a16:creationId xmlns:a16="http://schemas.microsoft.com/office/drawing/2014/main" id="{C4B0EFA3-5BE7-CEA5-E598-087DB0A8BC46}"/>
              </a:ext>
            </a:extLst>
          </p:cNvPr>
          <p:cNvSpPr txBox="1"/>
          <p:nvPr/>
        </p:nvSpPr>
        <p:spPr>
          <a:xfrm>
            <a:off x="5012987" y="1359358"/>
            <a:ext cx="2168863" cy="276999"/>
          </a:xfrm>
          <a:prstGeom prst="rect">
            <a:avLst/>
          </a:prstGeom>
          <a:noFill/>
        </p:spPr>
        <p:txBody>
          <a:bodyPr wrap="square" rtlCol="0">
            <a:spAutoFit/>
          </a:bodyPr>
          <a:lstStyle/>
          <a:p>
            <a:r>
              <a:rPr kumimoji="1" lang="en-US" altLang="ja-JP" sz="1200" dirty="0"/>
              <a:t>【</a:t>
            </a:r>
            <a:r>
              <a:rPr kumimoji="1" lang="ja-JP" altLang="en-US" sz="1200" dirty="0"/>
              <a:t>補助事業終了後</a:t>
            </a:r>
            <a:r>
              <a:rPr kumimoji="1" lang="en-US" altLang="ja-JP" sz="1200" dirty="0"/>
              <a:t>】※</a:t>
            </a:r>
            <a:r>
              <a:rPr kumimoji="1" lang="ja-JP" altLang="en-US" sz="1200" dirty="0"/>
              <a:t>記載例</a:t>
            </a:r>
          </a:p>
        </p:txBody>
      </p:sp>
      <p:sp>
        <p:nvSpPr>
          <p:cNvPr id="27" name="テキスト ボックス 26">
            <a:extLst>
              <a:ext uri="{FF2B5EF4-FFF2-40B4-BE49-F238E27FC236}">
                <a16:creationId xmlns:a16="http://schemas.microsoft.com/office/drawing/2014/main" id="{00ADCA08-7049-904C-1274-5C2A5C757200}"/>
              </a:ext>
            </a:extLst>
          </p:cNvPr>
          <p:cNvSpPr txBox="1"/>
          <p:nvPr/>
        </p:nvSpPr>
        <p:spPr>
          <a:xfrm>
            <a:off x="176739" y="6331788"/>
            <a:ext cx="8455457" cy="415498"/>
          </a:xfrm>
          <a:prstGeom prst="rect">
            <a:avLst/>
          </a:prstGeom>
          <a:noFill/>
        </p:spPr>
        <p:txBody>
          <a:bodyPr wrap="square" rtlCol="0">
            <a:spAutoFit/>
          </a:bodyPr>
          <a:lstStyle/>
          <a:p>
            <a:r>
              <a:rPr kumimoji="1" lang="en-US" altLang="ja-JP" sz="1050" dirty="0">
                <a:latin typeface="Yu Gothic UI" panose="020B0500000000000000" pitchFamily="50" charset="-128"/>
                <a:ea typeface="Yu Gothic UI" panose="020B0500000000000000" pitchFamily="50" charset="-128"/>
              </a:rPr>
              <a:t>100</a:t>
            </a:r>
            <a:r>
              <a:rPr kumimoji="1" lang="ja-JP" altLang="en-US" sz="1050" dirty="0">
                <a:latin typeface="Yu Gothic UI" panose="020B0500000000000000" pitchFamily="50" charset="-128"/>
                <a:ea typeface="Yu Gothic UI" panose="020B0500000000000000" pitchFamily="50" charset="-128"/>
              </a:rPr>
              <a:t>億宣言にて売上</a:t>
            </a:r>
            <a:r>
              <a:rPr kumimoji="1" lang="en-US" altLang="ja-JP" sz="1050" dirty="0">
                <a:latin typeface="Yu Gothic UI" panose="020B0500000000000000" pitchFamily="50" charset="-128"/>
                <a:ea typeface="Yu Gothic UI" panose="020B0500000000000000" pitchFamily="50" charset="-128"/>
              </a:rPr>
              <a:t>100</a:t>
            </a:r>
            <a:r>
              <a:rPr kumimoji="1" lang="ja-JP" altLang="en-US" sz="1050" dirty="0">
                <a:latin typeface="Yu Gothic UI" panose="020B0500000000000000" pitchFamily="50" charset="-128"/>
                <a:ea typeface="Yu Gothic UI" panose="020B0500000000000000" pitchFamily="50" charset="-128"/>
              </a:rPr>
              <a:t>億円を目指す資本関係のある同一グループ内の企業（事業計画書別紙の①申請者情報にて記入する企業であり、</a:t>
            </a:r>
            <a:br>
              <a:rPr kumimoji="1" lang="en-US" altLang="ja-JP" sz="1050" dirty="0">
                <a:latin typeface="Yu Gothic UI" panose="020B0500000000000000" pitchFamily="50" charset="-128"/>
                <a:ea typeface="Yu Gothic UI" panose="020B0500000000000000" pitchFamily="50" charset="-128"/>
              </a:rPr>
            </a:br>
            <a:r>
              <a:rPr kumimoji="1" lang="ja-JP" altLang="en-US" sz="1050" dirty="0">
                <a:latin typeface="Yu Gothic UI" panose="020B0500000000000000" pitchFamily="50" charset="-128"/>
                <a:ea typeface="Yu Gothic UI" panose="020B0500000000000000" pitchFamily="50" charset="-128"/>
              </a:rPr>
              <a:t>資本関係のないコンソーシアム企業は除く）は全てご記入ください</a:t>
            </a:r>
            <a:endParaRPr kumimoji="1" lang="en-US" altLang="ja-JP" sz="1050" dirty="0">
              <a:latin typeface="Yu Gothic UI" panose="020B0500000000000000" pitchFamily="50" charset="-128"/>
              <a:ea typeface="Yu Gothic UI" panose="020B0500000000000000" pitchFamily="50" charset="-128"/>
            </a:endParaRPr>
          </a:p>
        </p:txBody>
      </p:sp>
      <p:sp>
        <p:nvSpPr>
          <p:cNvPr id="3" name="フリーフォーム: 図形 2">
            <a:extLst>
              <a:ext uri="{FF2B5EF4-FFF2-40B4-BE49-F238E27FC236}">
                <a16:creationId xmlns:a16="http://schemas.microsoft.com/office/drawing/2014/main" id="{EB38B54B-ACDB-EA4C-8171-80152DEB9FA7}"/>
              </a:ext>
            </a:extLst>
          </p:cNvPr>
          <p:cNvSpPr/>
          <p:nvPr/>
        </p:nvSpPr>
        <p:spPr>
          <a:xfrm>
            <a:off x="2023642" y="2186177"/>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専門商社</a:t>
            </a:r>
          </a:p>
        </p:txBody>
      </p:sp>
      <p:sp>
        <p:nvSpPr>
          <p:cNvPr id="6" name="正方形/長方形 5">
            <a:extLst>
              <a:ext uri="{FF2B5EF4-FFF2-40B4-BE49-F238E27FC236}">
                <a16:creationId xmlns:a16="http://schemas.microsoft.com/office/drawing/2014/main" id="{26B2DFDD-3AC6-01E7-F577-CA42497C9C7C}"/>
              </a:ext>
            </a:extLst>
          </p:cNvPr>
          <p:cNvSpPr/>
          <p:nvPr/>
        </p:nvSpPr>
        <p:spPr>
          <a:xfrm>
            <a:off x="2023642" y="2041274"/>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a:t>
            </a:r>
            <a:r>
              <a:rPr kumimoji="1" lang="ja-JP" altLang="en-US" sz="800" dirty="0">
                <a:latin typeface="Meiryo UI" panose="020B0604030504040204" pitchFamily="50" charset="-128"/>
                <a:ea typeface="Meiryo UI" panose="020B0604030504040204" pitchFamily="50" charset="-128"/>
              </a:rPr>
              <a:t>商事</a:t>
            </a:r>
          </a:p>
        </p:txBody>
      </p:sp>
      <p:grpSp>
        <p:nvGrpSpPr>
          <p:cNvPr id="20" name="グループ化 19">
            <a:extLst>
              <a:ext uri="{FF2B5EF4-FFF2-40B4-BE49-F238E27FC236}">
                <a16:creationId xmlns:a16="http://schemas.microsoft.com/office/drawing/2014/main" id="{23842F43-46FB-2864-AE15-EF9B559A8E4D}"/>
              </a:ext>
            </a:extLst>
          </p:cNvPr>
          <p:cNvGrpSpPr/>
          <p:nvPr/>
        </p:nvGrpSpPr>
        <p:grpSpPr>
          <a:xfrm>
            <a:off x="688054" y="3350905"/>
            <a:ext cx="972000" cy="468903"/>
            <a:chOff x="1164870" y="2702258"/>
            <a:chExt cx="972000" cy="468903"/>
          </a:xfrm>
        </p:grpSpPr>
        <p:sp>
          <p:nvSpPr>
            <p:cNvPr id="21" name="フリーフォーム: 図形 20">
              <a:extLst>
                <a:ext uri="{FF2B5EF4-FFF2-40B4-BE49-F238E27FC236}">
                  <a16:creationId xmlns:a16="http://schemas.microsoft.com/office/drawing/2014/main" id="{B6E8F12C-7960-BDA9-BF8C-826F31685AB3}"/>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スーパーマーケット経営</a:t>
              </a:r>
            </a:p>
          </p:txBody>
        </p:sp>
        <p:sp>
          <p:nvSpPr>
            <p:cNvPr id="22" name="正方形/長方形 21">
              <a:extLst>
                <a:ext uri="{FF2B5EF4-FFF2-40B4-BE49-F238E27FC236}">
                  <a16:creationId xmlns:a16="http://schemas.microsoft.com/office/drawing/2014/main" id="{6345A346-35EC-2418-835F-CE8CABB2A329}"/>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合</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商店</a:t>
              </a:r>
            </a:p>
          </p:txBody>
        </p:sp>
      </p:grpSp>
      <p:grpSp>
        <p:nvGrpSpPr>
          <p:cNvPr id="23" name="グループ化 22">
            <a:extLst>
              <a:ext uri="{FF2B5EF4-FFF2-40B4-BE49-F238E27FC236}">
                <a16:creationId xmlns:a16="http://schemas.microsoft.com/office/drawing/2014/main" id="{4F4AF29A-EE7C-1922-7259-EB7741135D4F}"/>
              </a:ext>
            </a:extLst>
          </p:cNvPr>
          <p:cNvGrpSpPr/>
          <p:nvPr/>
        </p:nvGrpSpPr>
        <p:grpSpPr>
          <a:xfrm>
            <a:off x="3421646" y="3350905"/>
            <a:ext cx="972000" cy="468903"/>
            <a:chOff x="1164870" y="2702258"/>
            <a:chExt cx="972000" cy="468903"/>
          </a:xfrm>
        </p:grpSpPr>
        <p:sp>
          <p:nvSpPr>
            <p:cNvPr id="24" name="フリーフォーム: 図形 23">
              <a:extLst>
                <a:ext uri="{FF2B5EF4-FFF2-40B4-BE49-F238E27FC236}">
                  <a16:creationId xmlns:a16="http://schemas.microsoft.com/office/drawing/2014/main" id="{46B4106B-6295-1A3F-8E5A-85ED6F3E78C3}"/>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陸運会社</a:t>
              </a:r>
            </a:p>
          </p:txBody>
        </p:sp>
        <p:sp>
          <p:nvSpPr>
            <p:cNvPr id="25" name="正方形/長方形 24">
              <a:extLst>
                <a:ext uri="{FF2B5EF4-FFF2-40B4-BE49-F238E27FC236}">
                  <a16:creationId xmlns:a16="http://schemas.microsoft.com/office/drawing/2014/main" id="{75E6775D-FAA2-2182-5469-C3D809786710}"/>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運輸</a:t>
              </a:r>
            </a:p>
          </p:txBody>
        </p:sp>
      </p:grpSp>
      <p:grpSp>
        <p:nvGrpSpPr>
          <p:cNvPr id="26" name="グループ化 25">
            <a:extLst>
              <a:ext uri="{FF2B5EF4-FFF2-40B4-BE49-F238E27FC236}">
                <a16:creationId xmlns:a16="http://schemas.microsoft.com/office/drawing/2014/main" id="{73415BD2-57E9-0077-D610-49E39C18F8CC}"/>
              </a:ext>
            </a:extLst>
          </p:cNvPr>
          <p:cNvGrpSpPr/>
          <p:nvPr/>
        </p:nvGrpSpPr>
        <p:grpSpPr>
          <a:xfrm>
            <a:off x="1324640" y="4577707"/>
            <a:ext cx="972000" cy="468903"/>
            <a:chOff x="1164870" y="2702258"/>
            <a:chExt cx="972000" cy="468903"/>
          </a:xfrm>
        </p:grpSpPr>
        <p:sp>
          <p:nvSpPr>
            <p:cNvPr id="28" name="フリーフォーム: 図形 27">
              <a:extLst>
                <a:ext uri="{FF2B5EF4-FFF2-40B4-BE49-F238E27FC236}">
                  <a16:creationId xmlns:a16="http://schemas.microsoft.com/office/drawing/2014/main" id="{F5F2B1F3-0294-AE28-F559-B00B767F7CE8}"/>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タクシー会社</a:t>
              </a:r>
            </a:p>
          </p:txBody>
        </p:sp>
        <p:sp>
          <p:nvSpPr>
            <p:cNvPr id="29" name="正方形/長方形 28">
              <a:extLst>
                <a:ext uri="{FF2B5EF4-FFF2-40B4-BE49-F238E27FC236}">
                  <a16:creationId xmlns:a16="http://schemas.microsoft.com/office/drawing/2014/main" id="{5EAA8D79-AB39-9467-1E75-2945773538BC}"/>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)E</a:t>
              </a:r>
              <a:r>
                <a:rPr kumimoji="1" lang="ja-JP" altLang="en-US" sz="800" dirty="0">
                  <a:latin typeface="Meiryo UI" panose="020B0604030504040204" pitchFamily="50" charset="-128"/>
                  <a:ea typeface="Meiryo UI" panose="020B0604030504040204" pitchFamily="50" charset="-128"/>
                </a:rPr>
                <a:t>交通</a:t>
              </a:r>
            </a:p>
          </p:txBody>
        </p:sp>
      </p:grpSp>
      <p:grpSp>
        <p:nvGrpSpPr>
          <p:cNvPr id="30" name="グループ化 29">
            <a:extLst>
              <a:ext uri="{FF2B5EF4-FFF2-40B4-BE49-F238E27FC236}">
                <a16:creationId xmlns:a16="http://schemas.microsoft.com/office/drawing/2014/main" id="{992AC3E6-E0FA-89DD-F9CA-DF18E45584FC}"/>
              </a:ext>
            </a:extLst>
          </p:cNvPr>
          <p:cNvGrpSpPr/>
          <p:nvPr/>
        </p:nvGrpSpPr>
        <p:grpSpPr>
          <a:xfrm>
            <a:off x="2722644" y="4577707"/>
            <a:ext cx="972000" cy="468903"/>
            <a:chOff x="1164870" y="2702258"/>
            <a:chExt cx="972000" cy="468903"/>
          </a:xfrm>
        </p:grpSpPr>
        <p:sp>
          <p:nvSpPr>
            <p:cNvPr id="31" name="フリーフォーム: 図形 30">
              <a:extLst>
                <a:ext uri="{FF2B5EF4-FFF2-40B4-BE49-F238E27FC236}">
                  <a16:creationId xmlns:a16="http://schemas.microsoft.com/office/drawing/2014/main" id="{E28C3B52-A9C6-4B41-FEAF-C082F2250C5F}"/>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老人ホーム経営</a:t>
              </a:r>
            </a:p>
          </p:txBody>
        </p:sp>
        <p:sp>
          <p:nvSpPr>
            <p:cNvPr id="32" name="正方形/長方形 31">
              <a:extLst>
                <a:ext uri="{FF2B5EF4-FFF2-40B4-BE49-F238E27FC236}">
                  <a16:creationId xmlns:a16="http://schemas.microsoft.com/office/drawing/2014/main" id="{EA63264C-EA31-ACBE-C505-54A12BF2E247}"/>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)F</a:t>
              </a:r>
              <a:r>
                <a:rPr kumimoji="1" lang="ja-JP" altLang="en-US" sz="800" dirty="0">
                  <a:latin typeface="Meiryo UI" panose="020B0604030504040204" pitchFamily="50" charset="-128"/>
                  <a:ea typeface="Meiryo UI" panose="020B0604030504040204" pitchFamily="50" charset="-128"/>
                </a:rPr>
                <a:t>センター</a:t>
              </a:r>
            </a:p>
          </p:txBody>
        </p:sp>
      </p:grpSp>
      <p:cxnSp>
        <p:nvCxnSpPr>
          <p:cNvPr id="42" name="直線コネクタ 41">
            <a:extLst>
              <a:ext uri="{FF2B5EF4-FFF2-40B4-BE49-F238E27FC236}">
                <a16:creationId xmlns:a16="http://schemas.microsoft.com/office/drawing/2014/main" id="{9B7BF4A5-5A99-6594-7E91-E82E79BAA967}"/>
              </a:ext>
            </a:extLst>
          </p:cNvPr>
          <p:cNvCxnSpPr>
            <a:cxnSpLocks/>
            <a:endCxn id="19" idx="0"/>
          </p:cNvCxnSpPr>
          <p:nvPr/>
        </p:nvCxnSpPr>
        <p:spPr>
          <a:xfrm>
            <a:off x="2509642" y="2498747"/>
            <a:ext cx="0" cy="8521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D688B401-D45E-6EB9-5A21-11C228ACD9FD}"/>
              </a:ext>
            </a:extLst>
          </p:cNvPr>
          <p:cNvSpPr txBox="1"/>
          <p:nvPr/>
        </p:nvSpPr>
        <p:spPr>
          <a:xfrm>
            <a:off x="2509643" y="2977535"/>
            <a:ext cx="354208" cy="184666"/>
          </a:xfrm>
          <a:prstGeom prst="rect">
            <a:avLst/>
          </a:prstGeom>
          <a:noFill/>
        </p:spPr>
        <p:txBody>
          <a:bodyPr wrap="square" rtlCol="0">
            <a:spAutoFit/>
          </a:bodyPr>
          <a:lstStyle/>
          <a:p>
            <a:r>
              <a:rPr kumimoji="1" lang="en-US" altLang="ja-JP" sz="600" dirty="0"/>
              <a:t>80%</a:t>
            </a:r>
            <a:endParaRPr kumimoji="1" lang="ja-JP" altLang="en-US" sz="600" dirty="0"/>
          </a:p>
        </p:txBody>
      </p:sp>
      <p:cxnSp>
        <p:nvCxnSpPr>
          <p:cNvPr id="46" name="コネクタ: カギ線 45">
            <a:extLst>
              <a:ext uri="{FF2B5EF4-FFF2-40B4-BE49-F238E27FC236}">
                <a16:creationId xmlns:a16="http://schemas.microsoft.com/office/drawing/2014/main" id="{D73F98A0-A377-E1AE-82A3-54E306A52BB7}"/>
              </a:ext>
            </a:extLst>
          </p:cNvPr>
          <p:cNvCxnSpPr>
            <a:cxnSpLocks/>
            <a:endCxn id="22" idx="0"/>
          </p:cNvCxnSpPr>
          <p:nvPr/>
        </p:nvCxnSpPr>
        <p:spPr>
          <a:xfrm rot="10800000" flipV="1">
            <a:off x="1174054" y="2724861"/>
            <a:ext cx="1335588" cy="62604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コネクタ: カギ線 48">
            <a:extLst>
              <a:ext uri="{FF2B5EF4-FFF2-40B4-BE49-F238E27FC236}">
                <a16:creationId xmlns:a16="http://schemas.microsoft.com/office/drawing/2014/main" id="{90DD45DC-56E2-3A27-42A5-69FA72CC4773}"/>
              </a:ext>
            </a:extLst>
          </p:cNvPr>
          <p:cNvCxnSpPr>
            <a:cxnSpLocks/>
            <a:endCxn id="25" idx="0"/>
          </p:cNvCxnSpPr>
          <p:nvPr/>
        </p:nvCxnSpPr>
        <p:spPr>
          <a:xfrm>
            <a:off x="2496990" y="2723958"/>
            <a:ext cx="1410656" cy="62694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2608F4F3-0D36-577A-4269-79598027215F}"/>
              </a:ext>
            </a:extLst>
          </p:cNvPr>
          <p:cNvSpPr txBox="1"/>
          <p:nvPr/>
        </p:nvSpPr>
        <p:spPr>
          <a:xfrm>
            <a:off x="3920298" y="2965693"/>
            <a:ext cx="411342" cy="184666"/>
          </a:xfrm>
          <a:prstGeom prst="rect">
            <a:avLst/>
          </a:prstGeom>
          <a:noFill/>
        </p:spPr>
        <p:txBody>
          <a:bodyPr wrap="square" rtlCol="0">
            <a:spAutoFit/>
          </a:bodyPr>
          <a:lstStyle/>
          <a:p>
            <a:r>
              <a:rPr kumimoji="1" lang="en-US" altLang="ja-JP" sz="600" dirty="0"/>
              <a:t>100%</a:t>
            </a:r>
            <a:endParaRPr kumimoji="1" lang="ja-JP" altLang="en-US" sz="600" dirty="0"/>
          </a:p>
        </p:txBody>
      </p:sp>
      <p:sp>
        <p:nvSpPr>
          <p:cNvPr id="54" name="テキスト ボックス 53">
            <a:extLst>
              <a:ext uri="{FF2B5EF4-FFF2-40B4-BE49-F238E27FC236}">
                <a16:creationId xmlns:a16="http://schemas.microsoft.com/office/drawing/2014/main" id="{253CB68A-D98C-21C0-4D38-E20061A0D3D0}"/>
              </a:ext>
            </a:extLst>
          </p:cNvPr>
          <p:cNvSpPr txBox="1"/>
          <p:nvPr/>
        </p:nvSpPr>
        <p:spPr>
          <a:xfrm>
            <a:off x="1243430" y="2965693"/>
            <a:ext cx="354208" cy="184666"/>
          </a:xfrm>
          <a:prstGeom prst="rect">
            <a:avLst/>
          </a:prstGeom>
          <a:noFill/>
        </p:spPr>
        <p:txBody>
          <a:bodyPr wrap="square" rtlCol="0">
            <a:spAutoFit/>
          </a:bodyPr>
          <a:lstStyle/>
          <a:p>
            <a:r>
              <a:rPr kumimoji="1" lang="en-US" altLang="ja-JP" sz="600" dirty="0"/>
              <a:t>33%</a:t>
            </a:r>
            <a:endParaRPr kumimoji="1" lang="ja-JP" altLang="en-US" sz="600" dirty="0"/>
          </a:p>
        </p:txBody>
      </p:sp>
      <p:sp>
        <p:nvSpPr>
          <p:cNvPr id="55" name="テキスト ボックス 54">
            <a:extLst>
              <a:ext uri="{FF2B5EF4-FFF2-40B4-BE49-F238E27FC236}">
                <a16:creationId xmlns:a16="http://schemas.microsoft.com/office/drawing/2014/main" id="{0ADC141D-8247-C0E1-BBCC-57282652C6EE}"/>
              </a:ext>
            </a:extLst>
          </p:cNvPr>
          <p:cNvSpPr txBox="1"/>
          <p:nvPr/>
        </p:nvSpPr>
        <p:spPr>
          <a:xfrm>
            <a:off x="3214168" y="4226425"/>
            <a:ext cx="354208" cy="184666"/>
          </a:xfrm>
          <a:prstGeom prst="rect">
            <a:avLst/>
          </a:prstGeom>
          <a:noFill/>
        </p:spPr>
        <p:txBody>
          <a:bodyPr wrap="square" rtlCol="0">
            <a:spAutoFit/>
          </a:bodyPr>
          <a:lstStyle/>
          <a:p>
            <a:r>
              <a:rPr kumimoji="1" lang="en-US" altLang="ja-JP" sz="600" dirty="0"/>
              <a:t>49%</a:t>
            </a:r>
            <a:endParaRPr kumimoji="1" lang="ja-JP" altLang="en-US" sz="600" dirty="0"/>
          </a:p>
        </p:txBody>
      </p:sp>
      <p:cxnSp>
        <p:nvCxnSpPr>
          <p:cNvPr id="57" name="コネクタ: カギ線 56">
            <a:extLst>
              <a:ext uri="{FF2B5EF4-FFF2-40B4-BE49-F238E27FC236}">
                <a16:creationId xmlns:a16="http://schemas.microsoft.com/office/drawing/2014/main" id="{023C9B16-826D-2BA5-3E54-57D91DF8E787}"/>
              </a:ext>
            </a:extLst>
          </p:cNvPr>
          <p:cNvCxnSpPr>
            <a:stCxn id="19" idx="2"/>
            <a:endCxn id="29" idx="0"/>
          </p:cNvCxnSpPr>
          <p:nvPr/>
        </p:nvCxnSpPr>
        <p:spPr>
          <a:xfrm rot="5400000">
            <a:off x="1618740" y="3686805"/>
            <a:ext cx="1082802" cy="69900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コネクタ: カギ線 57">
            <a:extLst>
              <a:ext uri="{FF2B5EF4-FFF2-40B4-BE49-F238E27FC236}">
                <a16:creationId xmlns:a16="http://schemas.microsoft.com/office/drawing/2014/main" id="{5B874216-2C62-5F4E-86B2-9D972044805F}"/>
              </a:ext>
            </a:extLst>
          </p:cNvPr>
          <p:cNvCxnSpPr>
            <a:cxnSpLocks/>
            <a:stCxn id="19" idx="2"/>
            <a:endCxn id="32" idx="0"/>
          </p:cNvCxnSpPr>
          <p:nvPr/>
        </p:nvCxnSpPr>
        <p:spPr>
          <a:xfrm rot="16200000" flipH="1">
            <a:off x="2317742" y="3686805"/>
            <a:ext cx="1082802" cy="69900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A415B191-FC2D-EAAA-B0EF-8C71052674A4}"/>
              </a:ext>
            </a:extLst>
          </p:cNvPr>
          <p:cNvSpPr txBox="1"/>
          <p:nvPr/>
        </p:nvSpPr>
        <p:spPr>
          <a:xfrm>
            <a:off x="1846538" y="4226425"/>
            <a:ext cx="354208" cy="184666"/>
          </a:xfrm>
          <a:prstGeom prst="rect">
            <a:avLst/>
          </a:prstGeom>
          <a:noFill/>
        </p:spPr>
        <p:txBody>
          <a:bodyPr wrap="square" rtlCol="0">
            <a:spAutoFit/>
          </a:bodyPr>
          <a:lstStyle/>
          <a:p>
            <a:r>
              <a:rPr kumimoji="1" lang="en-US" altLang="ja-JP" sz="600" dirty="0"/>
              <a:t>67%</a:t>
            </a:r>
            <a:endParaRPr kumimoji="1" lang="ja-JP" altLang="en-US" sz="600" dirty="0"/>
          </a:p>
        </p:txBody>
      </p:sp>
      <p:sp>
        <p:nvSpPr>
          <p:cNvPr id="64" name="正方形/長方形 63">
            <a:extLst>
              <a:ext uri="{FF2B5EF4-FFF2-40B4-BE49-F238E27FC236}">
                <a16:creationId xmlns:a16="http://schemas.microsoft.com/office/drawing/2014/main" id="{27E70476-C0DB-9DE0-35B4-25E64C297E9B}"/>
              </a:ext>
            </a:extLst>
          </p:cNvPr>
          <p:cNvSpPr/>
          <p:nvPr/>
        </p:nvSpPr>
        <p:spPr>
          <a:xfrm>
            <a:off x="7087462" y="2041274"/>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)A</a:t>
            </a:r>
            <a:r>
              <a:rPr kumimoji="1" lang="ja-JP" altLang="en-US" sz="800" dirty="0">
                <a:latin typeface="Meiryo UI" panose="020B0604030504040204" pitchFamily="50" charset="-128"/>
                <a:ea typeface="Meiryo UI" panose="020B0604030504040204" pitchFamily="50" charset="-128"/>
              </a:rPr>
              <a:t>商事</a:t>
            </a:r>
          </a:p>
        </p:txBody>
      </p:sp>
      <p:grpSp>
        <p:nvGrpSpPr>
          <p:cNvPr id="68" name="グループ化 67">
            <a:extLst>
              <a:ext uri="{FF2B5EF4-FFF2-40B4-BE49-F238E27FC236}">
                <a16:creationId xmlns:a16="http://schemas.microsoft.com/office/drawing/2014/main" id="{2DE6426C-FA88-5880-19FC-8F861ACFDD5C}"/>
              </a:ext>
            </a:extLst>
          </p:cNvPr>
          <p:cNvGrpSpPr/>
          <p:nvPr/>
        </p:nvGrpSpPr>
        <p:grpSpPr>
          <a:xfrm>
            <a:off x="5751874" y="3136220"/>
            <a:ext cx="972000" cy="468903"/>
            <a:chOff x="1164870" y="2702258"/>
            <a:chExt cx="972000" cy="468903"/>
          </a:xfrm>
        </p:grpSpPr>
        <p:sp>
          <p:nvSpPr>
            <p:cNvPr id="69" name="フリーフォーム: 図形 68">
              <a:extLst>
                <a:ext uri="{FF2B5EF4-FFF2-40B4-BE49-F238E27FC236}">
                  <a16:creationId xmlns:a16="http://schemas.microsoft.com/office/drawing/2014/main" id="{7760C4C5-A82F-1373-42D2-3FAAF901B0D0}"/>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スーパーマーケット経営</a:t>
              </a:r>
            </a:p>
          </p:txBody>
        </p:sp>
        <p:sp>
          <p:nvSpPr>
            <p:cNvPr id="70" name="正方形/長方形 69">
              <a:extLst>
                <a:ext uri="{FF2B5EF4-FFF2-40B4-BE49-F238E27FC236}">
                  <a16:creationId xmlns:a16="http://schemas.microsoft.com/office/drawing/2014/main" id="{5C49BFCC-04F2-48A7-BE6B-7B6ED59CC468}"/>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合</a:t>
              </a:r>
              <a:r>
                <a:rPr kumimoji="1" lang="en-US" altLang="ja-JP" sz="800" dirty="0">
                  <a:latin typeface="Meiryo UI" panose="020B0604030504040204" pitchFamily="50" charset="-128"/>
                  <a:ea typeface="Meiryo UI" panose="020B0604030504040204" pitchFamily="50" charset="-128"/>
                </a:rPr>
                <a:t>)B</a:t>
              </a:r>
              <a:r>
                <a:rPr kumimoji="1" lang="ja-JP" altLang="en-US" sz="800" dirty="0">
                  <a:latin typeface="Meiryo UI" panose="020B0604030504040204" pitchFamily="50" charset="-128"/>
                  <a:ea typeface="Meiryo UI" panose="020B0604030504040204" pitchFamily="50" charset="-128"/>
                </a:rPr>
                <a:t>商店</a:t>
              </a:r>
            </a:p>
          </p:txBody>
        </p:sp>
      </p:grpSp>
      <p:grpSp>
        <p:nvGrpSpPr>
          <p:cNvPr id="71" name="グループ化 70">
            <a:extLst>
              <a:ext uri="{FF2B5EF4-FFF2-40B4-BE49-F238E27FC236}">
                <a16:creationId xmlns:a16="http://schemas.microsoft.com/office/drawing/2014/main" id="{A05A6D3C-8959-01CC-9D79-E11D30CF0C1C}"/>
              </a:ext>
            </a:extLst>
          </p:cNvPr>
          <p:cNvGrpSpPr/>
          <p:nvPr/>
        </p:nvGrpSpPr>
        <p:grpSpPr>
          <a:xfrm>
            <a:off x="8485466" y="3136220"/>
            <a:ext cx="972000" cy="468903"/>
            <a:chOff x="1164870" y="2702258"/>
            <a:chExt cx="972000" cy="468903"/>
          </a:xfrm>
        </p:grpSpPr>
        <p:sp>
          <p:nvSpPr>
            <p:cNvPr id="72" name="フリーフォーム: 図形 71">
              <a:extLst>
                <a:ext uri="{FF2B5EF4-FFF2-40B4-BE49-F238E27FC236}">
                  <a16:creationId xmlns:a16="http://schemas.microsoft.com/office/drawing/2014/main" id="{8387AEE2-8941-F963-E788-6CF432B357F2}"/>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陸運会社</a:t>
              </a:r>
            </a:p>
          </p:txBody>
        </p:sp>
        <p:sp>
          <p:nvSpPr>
            <p:cNvPr id="73" name="正方形/長方形 72">
              <a:extLst>
                <a:ext uri="{FF2B5EF4-FFF2-40B4-BE49-F238E27FC236}">
                  <a16:creationId xmlns:a16="http://schemas.microsoft.com/office/drawing/2014/main" id="{5B45F2B3-5BBE-7872-5841-4811B1F8518C}"/>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)D</a:t>
              </a:r>
              <a:r>
                <a:rPr kumimoji="1" lang="ja-JP" altLang="en-US" sz="800" dirty="0">
                  <a:latin typeface="Meiryo UI" panose="020B0604030504040204" pitchFamily="50" charset="-128"/>
                  <a:ea typeface="Meiryo UI" panose="020B0604030504040204" pitchFamily="50" charset="-128"/>
                </a:rPr>
                <a:t>運輸</a:t>
              </a:r>
            </a:p>
          </p:txBody>
        </p:sp>
      </p:grpSp>
      <p:grpSp>
        <p:nvGrpSpPr>
          <p:cNvPr id="74" name="グループ化 73">
            <a:extLst>
              <a:ext uri="{FF2B5EF4-FFF2-40B4-BE49-F238E27FC236}">
                <a16:creationId xmlns:a16="http://schemas.microsoft.com/office/drawing/2014/main" id="{DE399422-86FC-9C67-1AD8-4277262E01CD}"/>
              </a:ext>
            </a:extLst>
          </p:cNvPr>
          <p:cNvGrpSpPr/>
          <p:nvPr/>
        </p:nvGrpSpPr>
        <p:grpSpPr>
          <a:xfrm>
            <a:off x="6388460" y="4363022"/>
            <a:ext cx="972000" cy="468903"/>
            <a:chOff x="1164870" y="2702258"/>
            <a:chExt cx="972000" cy="468903"/>
          </a:xfrm>
        </p:grpSpPr>
        <p:sp>
          <p:nvSpPr>
            <p:cNvPr id="75" name="フリーフォーム: 図形 74">
              <a:extLst>
                <a:ext uri="{FF2B5EF4-FFF2-40B4-BE49-F238E27FC236}">
                  <a16:creationId xmlns:a16="http://schemas.microsoft.com/office/drawing/2014/main" id="{BE2200ED-DE38-5533-E7FE-FE35D34C6BF4}"/>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prstDash val="sysDash"/>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タクシー会社</a:t>
              </a:r>
            </a:p>
          </p:txBody>
        </p:sp>
        <p:sp>
          <p:nvSpPr>
            <p:cNvPr id="76" name="正方形/長方形 75">
              <a:extLst>
                <a:ext uri="{FF2B5EF4-FFF2-40B4-BE49-F238E27FC236}">
                  <a16:creationId xmlns:a16="http://schemas.microsoft.com/office/drawing/2014/main" id="{09F8035C-3F37-30EC-27FA-107857B760F2}"/>
                </a:ext>
              </a:extLst>
            </p:cNvPr>
            <p:cNvSpPr/>
            <p:nvPr/>
          </p:nvSpPr>
          <p:spPr>
            <a:xfrm>
              <a:off x="1164870" y="2702258"/>
              <a:ext cx="972000" cy="144000"/>
            </a:xfrm>
            <a:prstGeom prst="rect">
              <a:avLst/>
            </a:prstGeom>
            <a:solidFill>
              <a:schemeClr val="accent5"/>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latin typeface="Meiryo UI" panose="020B0604030504040204" pitchFamily="50" charset="-128"/>
                  <a:ea typeface="Meiryo UI" panose="020B0604030504040204" pitchFamily="50" charset="-128"/>
                </a:rPr>
                <a:t>㈲会社</a:t>
              </a:r>
              <a:r>
                <a:rPr kumimoji="1" lang="en-US" altLang="ja-JP" sz="800" dirty="0">
                  <a:latin typeface="Meiryo UI" panose="020B0604030504040204" pitchFamily="50" charset="-128"/>
                  <a:ea typeface="Meiryo UI" panose="020B0604030504040204" pitchFamily="50" charset="-128"/>
                </a:rPr>
                <a:t>E</a:t>
              </a:r>
              <a:r>
                <a:rPr kumimoji="1" lang="ja-JP" altLang="en-US" sz="800" dirty="0">
                  <a:latin typeface="Meiryo UI" panose="020B0604030504040204" pitchFamily="50" charset="-128"/>
                  <a:ea typeface="Meiryo UI" panose="020B0604030504040204" pitchFamily="50" charset="-128"/>
                </a:rPr>
                <a:t>交通</a:t>
              </a:r>
            </a:p>
          </p:txBody>
        </p:sp>
      </p:grpSp>
      <p:grpSp>
        <p:nvGrpSpPr>
          <p:cNvPr id="77" name="グループ化 76">
            <a:extLst>
              <a:ext uri="{FF2B5EF4-FFF2-40B4-BE49-F238E27FC236}">
                <a16:creationId xmlns:a16="http://schemas.microsoft.com/office/drawing/2014/main" id="{0ACC61A2-75F0-29F8-B673-198E7759AE88}"/>
              </a:ext>
            </a:extLst>
          </p:cNvPr>
          <p:cNvGrpSpPr/>
          <p:nvPr/>
        </p:nvGrpSpPr>
        <p:grpSpPr>
          <a:xfrm>
            <a:off x="7786464" y="4363022"/>
            <a:ext cx="972000" cy="468903"/>
            <a:chOff x="1164870" y="2702258"/>
            <a:chExt cx="972000" cy="468903"/>
          </a:xfrm>
        </p:grpSpPr>
        <p:sp>
          <p:nvSpPr>
            <p:cNvPr id="78" name="フリーフォーム: 図形 77">
              <a:extLst>
                <a:ext uri="{FF2B5EF4-FFF2-40B4-BE49-F238E27FC236}">
                  <a16:creationId xmlns:a16="http://schemas.microsoft.com/office/drawing/2014/main" id="{FEAF88DC-1464-F759-3249-C6C724B320C6}"/>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老人ホーム経営</a:t>
              </a:r>
            </a:p>
          </p:txBody>
        </p:sp>
        <p:sp>
          <p:nvSpPr>
            <p:cNvPr id="79" name="正方形/長方形 78">
              <a:extLst>
                <a:ext uri="{FF2B5EF4-FFF2-40B4-BE49-F238E27FC236}">
                  <a16:creationId xmlns:a16="http://schemas.microsoft.com/office/drawing/2014/main" id="{732AC62F-F450-8055-7576-4B5D57323F28}"/>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)F</a:t>
              </a:r>
              <a:r>
                <a:rPr kumimoji="1" lang="ja-JP" altLang="en-US" sz="800" dirty="0">
                  <a:latin typeface="Meiryo UI" panose="020B0604030504040204" pitchFamily="50" charset="-128"/>
                  <a:ea typeface="Meiryo UI" panose="020B0604030504040204" pitchFamily="50" charset="-128"/>
                </a:rPr>
                <a:t>ホーム</a:t>
              </a:r>
            </a:p>
          </p:txBody>
        </p:sp>
      </p:grpSp>
      <p:cxnSp>
        <p:nvCxnSpPr>
          <p:cNvPr id="80" name="直線コネクタ 79">
            <a:extLst>
              <a:ext uri="{FF2B5EF4-FFF2-40B4-BE49-F238E27FC236}">
                <a16:creationId xmlns:a16="http://schemas.microsoft.com/office/drawing/2014/main" id="{42A02259-70EA-9FFB-5E19-6FBD3781720C}"/>
              </a:ext>
            </a:extLst>
          </p:cNvPr>
          <p:cNvCxnSpPr>
            <a:cxnSpLocks/>
            <a:endCxn id="67" idx="0"/>
          </p:cNvCxnSpPr>
          <p:nvPr/>
        </p:nvCxnSpPr>
        <p:spPr>
          <a:xfrm>
            <a:off x="7573462" y="2498747"/>
            <a:ext cx="0" cy="637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264A5F85-11A8-52AE-892E-45D801294931}"/>
              </a:ext>
            </a:extLst>
          </p:cNvPr>
          <p:cNvSpPr txBox="1"/>
          <p:nvPr/>
        </p:nvSpPr>
        <p:spPr>
          <a:xfrm>
            <a:off x="7573463" y="2762850"/>
            <a:ext cx="354208" cy="184666"/>
          </a:xfrm>
          <a:prstGeom prst="rect">
            <a:avLst/>
          </a:prstGeom>
          <a:noFill/>
        </p:spPr>
        <p:txBody>
          <a:bodyPr wrap="square" rtlCol="0">
            <a:spAutoFit/>
          </a:bodyPr>
          <a:lstStyle/>
          <a:p>
            <a:r>
              <a:rPr kumimoji="1" lang="en-US" altLang="ja-JP" sz="600" dirty="0"/>
              <a:t>80%</a:t>
            </a:r>
            <a:endParaRPr kumimoji="1" lang="ja-JP" altLang="en-US" sz="600" dirty="0"/>
          </a:p>
        </p:txBody>
      </p:sp>
      <p:cxnSp>
        <p:nvCxnSpPr>
          <p:cNvPr id="82" name="コネクタ: カギ線 81">
            <a:extLst>
              <a:ext uri="{FF2B5EF4-FFF2-40B4-BE49-F238E27FC236}">
                <a16:creationId xmlns:a16="http://schemas.microsoft.com/office/drawing/2014/main" id="{A1876DE0-60BB-E74C-A8DD-F0F85E9646A1}"/>
              </a:ext>
            </a:extLst>
          </p:cNvPr>
          <p:cNvCxnSpPr>
            <a:cxnSpLocks/>
            <a:stCxn id="64" idx="2"/>
            <a:endCxn id="70" idx="0"/>
          </p:cNvCxnSpPr>
          <p:nvPr/>
        </p:nvCxnSpPr>
        <p:spPr>
          <a:xfrm rot="5400000">
            <a:off x="6430195" y="1992953"/>
            <a:ext cx="950946" cy="1335588"/>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コネクタ: カギ線 82">
            <a:extLst>
              <a:ext uri="{FF2B5EF4-FFF2-40B4-BE49-F238E27FC236}">
                <a16:creationId xmlns:a16="http://schemas.microsoft.com/office/drawing/2014/main" id="{0556257D-8F54-B916-7605-BFB15F0C59C2}"/>
              </a:ext>
            </a:extLst>
          </p:cNvPr>
          <p:cNvCxnSpPr>
            <a:cxnSpLocks/>
            <a:stCxn id="64" idx="2"/>
            <a:endCxn id="73" idx="0"/>
          </p:cNvCxnSpPr>
          <p:nvPr/>
        </p:nvCxnSpPr>
        <p:spPr>
          <a:xfrm rot="16200000" flipH="1">
            <a:off x="7796991" y="1961745"/>
            <a:ext cx="950946" cy="139800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テキスト ボックス 84">
            <a:extLst>
              <a:ext uri="{FF2B5EF4-FFF2-40B4-BE49-F238E27FC236}">
                <a16:creationId xmlns:a16="http://schemas.microsoft.com/office/drawing/2014/main" id="{7A94BA67-44F0-A9E1-054D-45FAA9D01EC3}"/>
              </a:ext>
            </a:extLst>
          </p:cNvPr>
          <p:cNvSpPr txBox="1"/>
          <p:nvPr/>
        </p:nvSpPr>
        <p:spPr>
          <a:xfrm>
            <a:off x="8984118" y="2751008"/>
            <a:ext cx="411342" cy="184666"/>
          </a:xfrm>
          <a:prstGeom prst="rect">
            <a:avLst/>
          </a:prstGeom>
          <a:noFill/>
        </p:spPr>
        <p:txBody>
          <a:bodyPr wrap="square" rtlCol="0">
            <a:spAutoFit/>
          </a:bodyPr>
          <a:lstStyle/>
          <a:p>
            <a:r>
              <a:rPr kumimoji="1" lang="en-US" altLang="ja-JP" sz="600" dirty="0"/>
              <a:t>100%</a:t>
            </a:r>
            <a:endParaRPr kumimoji="1" lang="ja-JP" altLang="en-US" sz="600" dirty="0"/>
          </a:p>
        </p:txBody>
      </p:sp>
      <p:sp>
        <p:nvSpPr>
          <p:cNvPr id="86" name="テキスト ボックス 85">
            <a:extLst>
              <a:ext uri="{FF2B5EF4-FFF2-40B4-BE49-F238E27FC236}">
                <a16:creationId xmlns:a16="http://schemas.microsoft.com/office/drawing/2014/main" id="{0B173999-95A9-9A4D-747A-93C78E043014}"/>
              </a:ext>
            </a:extLst>
          </p:cNvPr>
          <p:cNvSpPr txBox="1"/>
          <p:nvPr/>
        </p:nvSpPr>
        <p:spPr>
          <a:xfrm>
            <a:off x="6307250" y="2751008"/>
            <a:ext cx="354208" cy="184666"/>
          </a:xfrm>
          <a:prstGeom prst="rect">
            <a:avLst/>
          </a:prstGeom>
          <a:noFill/>
        </p:spPr>
        <p:txBody>
          <a:bodyPr wrap="square" rtlCol="0">
            <a:spAutoFit/>
          </a:bodyPr>
          <a:lstStyle/>
          <a:p>
            <a:r>
              <a:rPr kumimoji="1" lang="en-US" altLang="ja-JP" sz="600" dirty="0"/>
              <a:t>33%</a:t>
            </a:r>
            <a:endParaRPr kumimoji="1" lang="ja-JP" altLang="en-US" sz="600" dirty="0"/>
          </a:p>
        </p:txBody>
      </p:sp>
      <p:sp>
        <p:nvSpPr>
          <p:cNvPr id="87" name="テキスト ボックス 86">
            <a:extLst>
              <a:ext uri="{FF2B5EF4-FFF2-40B4-BE49-F238E27FC236}">
                <a16:creationId xmlns:a16="http://schemas.microsoft.com/office/drawing/2014/main" id="{7C8B4C16-012E-2AE4-815F-F9E38370BB28}"/>
              </a:ext>
            </a:extLst>
          </p:cNvPr>
          <p:cNvSpPr txBox="1"/>
          <p:nvPr/>
        </p:nvSpPr>
        <p:spPr>
          <a:xfrm>
            <a:off x="8277988" y="4011740"/>
            <a:ext cx="354208" cy="184666"/>
          </a:xfrm>
          <a:prstGeom prst="rect">
            <a:avLst/>
          </a:prstGeom>
          <a:noFill/>
        </p:spPr>
        <p:txBody>
          <a:bodyPr wrap="square" rtlCol="0">
            <a:spAutoFit/>
          </a:bodyPr>
          <a:lstStyle/>
          <a:p>
            <a:r>
              <a:rPr kumimoji="1" lang="en-US" altLang="ja-JP" sz="600" dirty="0">
                <a:solidFill>
                  <a:srgbClr val="FF0000"/>
                </a:solidFill>
              </a:rPr>
              <a:t>80%</a:t>
            </a:r>
            <a:endParaRPr kumimoji="1" lang="ja-JP" altLang="en-US" sz="600" dirty="0">
              <a:solidFill>
                <a:srgbClr val="FF0000"/>
              </a:solidFill>
            </a:endParaRPr>
          </a:p>
        </p:txBody>
      </p:sp>
      <p:cxnSp>
        <p:nvCxnSpPr>
          <p:cNvPr id="88" name="コネクタ: カギ線 87">
            <a:extLst>
              <a:ext uri="{FF2B5EF4-FFF2-40B4-BE49-F238E27FC236}">
                <a16:creationId xmlns:a16="http://schemas.microsoft.com/office/drawing/2014/main" id="{D4A0074D-CABF-6046-8076-C0399A70C33D}"/>
              </a:ext>
            </a:extLst>
          </p:cNvPr>
          <p:cNvCxnSpPr>
            <a:stCxn id="67" idx="2"/>
            <a:endCxn id="76" idx="0"/>
          </p:cNvCxnSpPr>
          <p:nvPr/>
        </p:nvCxnSpPr>
        <p:spPr>
          <a:xfrm rot="5400000">
            <a:off x="6682560" y="3472120"/>
            <a:ext cx="1082802" cy="699002"/>
          </a:xfrm>
          <a:prstGeom prst="bentConnector3">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コネクタ: カギ線 88">
            <a:extLst>
              <a:ext uri="{FF2B5EF4-FFF2-40B4-BE49-F238E27FC236}">
                <a16:creationId xmlns:a16="http://schemas.microsoft.com/office/drawing/2014/main" id="{56EBD038-EF6F-30C6-8F33-BF507AC00136}"/>
              </a:ext>
            </a:extLst>
          </p:cNvPr>
          <p:cNvCxnSpPr>
            <a:cxnSpLocks/>
            <a:stCxn id="67" idx="2"/>
            <a:endCxn id="79" idx="0"/>
          </p:cNvCxnSpPr>
          <p:nvPr/>
        </p:nvCxnSpPr>
        <p:spPr>
          <a:xfrm rot="16200000" flipH="1">
            <a:off x="7381562" y="3472120"/>
            <a:ext cx="1082802" cy="699002"/>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1C600DDE-0DB3-EBCE-7D7A-E13A74D9C8AE}"/>
              </a:ext>
            </a:extLst>
          </p:cNvPr>
          <p:cNvSpPr txBox="1"/>
          <p:nvPr/>
        </p:nvSpPr>
        <p:spPr>
          <a:xfrm>
            <a:off x="6910358" y="4011740"/>
            <a:ext cx="354208" cy="184666"/>
          </a:xfrm>
          <a:prstGeom prst="rect">
            <a:avLst/>
          </a:prstGeom>
          <a:noFill/>
        </p:spPr>
        <p:txBody>
          <a:bodyPr wrap="square" rtlCol="0">
            <a:spAutoFit/>
          </a:bodyPr>
          <a:lstStyle/>
          <a:p>
            <a:r>
              <a:rPr kumimoji="1" lang="en-US" altLang="ja-JP" sz="600" dirty="0"/>
              <a:t>0%</a:t>
            </a:r>
            <a:endParaRPr kumimoji="1" lang="ja-JP" altLang="en-US" sz="600" dirty="0"/>
          </a:p>
        </p:txBody>
      </p:sp>
      <p:sp>
        <p:nvSpPr>
          <p:cNvPr id="93" name="フリーフォーム: 図形 92">
            <a:extLst>
              <a:ext uri="{FF2B5EF4-FFF2-40B4-BE49-F238E27FC236}">
                <a16:creationId xmlns:a16="http://schemas.microsoft.com/office/drawing/2014/main" id="{61EEB7D6-3A8C-3C8A-11AC-78551B461541}"/>
              </a:ext>
            </a:extLst>
          </p:cNvPr>
          <p:cNvSpPr/>
          <p:nvPr/>
        </p:nvSpPr>
        <p:spPr>
          <a:xfrm>
            <a:off x="7786464" y="5221236"/>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rgbClr val="FFC000"/>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買収予定</a:t>
            </a:r>
            <a:r>
              <a:rPr kumimoji="1" lang="en-US" altLang="ja-JP" sz="800" dirty="0">
                <a:solidFill>
                  <a:schemeClr val="tx1"/>
                </a:solidFill>
                <a:latin typeface="Meiryo UI" panose="020B0604030504040204" pitchFamily="50" charset="-128"/>
                <a:ea typeface="Meiryo UI" panose="020B0604030504040204" pitchFamily="50" charset="-128"/>
              </a:rPr>
              <a:t>】</a:t>
            </a:r>
          </a:p>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デイケアサービス業</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cxnSp>
        <p:nvCxnSpPr>
          <p:cNvPr id="96" name="直線コネクタ 95">
            <a:extLst>
              <a:ext uri="{FF2B5EF4-FFF2-40B4-BE49-F238E27FC236}">
                <a16:creationId xmlns:a16="http://schemas.microsoft.com/office/drawing/2014/main" id="{3E5F975F-249F-6026-4864-E0B6CFF154B6}"/>
              </a:ext>
            </a:extLst>
          </p:cNvPr>
          <p:cNvCxnSpPr>
            <a:cxnSpLocks/>
          </p:cNvCxnSpPr>
          <p:nvPr/>
        </p:nvCxnSpPr>
        <p:spPr>
          <a:xfrm>
            <a:off x="8272464" y="4831925"/>
            <a:ext cx="0" cy="3893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テキスト ボックス 96">
            <a:extLst>
              <a:ext uri="{FF2B5EF4-FFF2-40B4-BE49-F238E27FC236}">
                <a16:creationId xmlns:a16="http://schemas.microsoft.com/office/drawing/2014/main" id="{0EF08F4D-21A1-889E-6091-8560DB0EE69E}"/>
              </a:ext>
            </a:extLst>
          </p:cNvPr>
          <p:cNvSpPr txBox="1"/>
          <p:nvPr/>
        </p:nvSpPr>
        <p:spPr>
          <a:xfrm>
            <a:off x="8277987" y="4925563"/>
            <a:ext cx="408809" cy="184666"/>
          </a:xfrm>
          <a:prstGeom prst="rect">
            <a:avLst/>
          </a:prstGeom>
          <a:noFill/>
        </p:spPr>
        <p:txBody>
          <a:bodyPr wrap="square" rtlCol="0">
            <a:spAutoFit/>
          </a:bodyPr>
          <a:lstStyle/>
          <a:p>
            <a:r>
              <a:rPr kumimoji="1" lang="en-US" altLang="ja-JP" sz="600" dirty="0">
                <a:solidFill>
                  <a:srgbClr val="FF0000"/>
                </a:solidFill>
              </a:rPr>
              <a:t>100%</a:t>
            </a:r>
            <a:endParaRPr kumimoji="1" lang="ja-JP" altLang="en-US" sz="600" dirty="0">
              <a:solidFill>
                <a:srgbClr val="FF0000"/>
              </a:solidFill>
            </a:endParaRPr>
          </a:p>
        </p:txBody>
      </p:sp>
      <p:sp>
        <p:nvSpPr>
          <p:cNvPr id="99" name="テキスト ボックス 98">
            <a:extLst>
              <a:ext uri="{FF2B5EF4-FFF2-40B4-BE49-F238E27FC236}">
                <a16:creationId xmlns:a16="http://schemas.microsoft.com/office/drawing/2014/main" id="{7D3FDECF-8B31-79E1-CBCB-C77C41477D1B}"/>
              </a:ext>
            </a:extLst>
          </p:cNvPr>
          <p:cNvSpPr txBox="1"/>
          <p:nvPr/>
        </p:nvSpPr>
        <p:spPr>
          <a:xfrm>
            <a:off x="5588000" y="5110229"/>
            <a:ext cx="1822449" cy="830997"/>
          </a:xfrm>
          <a:prstGeom prst="rect">
            <a:avLst/>
          </a:prstGeom>
          <a:noFill/>
        </p:spPr>
        <p:txBody>
          <a:bodyPr wrap="square" rtlCol="0">
            <a:spAutoFit/>
          </a:bodyPr>
          <a:lstStyle/>
          <a:p>
            <a:r>
              <a:rPr kumimoji="1" lang="ja-JP" altLang="en-US" sz="800" dirty="0"/>
              <a:t>第一段階</a:t>
            </a:r>
            <a:r>
              <a:rPr kumimoji="1" lang="ja-JP" altLang="en-US" sz="800" dirty="0">
                <a:sym typeface="Wingdings" panose="05000000000000000000" pitchFamily="2" charset="2"/>
              </a:rPr>
              <a:t>：</a:t>
            </a:r>
            <a:r>
              <a:rPr kumimoji="1" lang="en-US" altLang="ja-JP" sz="800" dirty="0">
                <a:sym typeface="Wingdings" panose="05000000000000000000" pitchFamily="2" charset="2"/>
              </a:rPr>
              <a:t>(</a:t>
            </a:r>
            <a:r>
              <a:rPr kumimoji="1" lang="ja-JP" altLang="en-US" sz="800" dirty="0">
                <a:sym typeface="Wingdings" panose="05000000000000000000" pitchFamily="2" charset="2"/>
              </a:rPr>
              <a:t>株</a:t>
            </a:r>
            <a:r>
              <a:rPr kumimoji="1" lang="en-US" altLang="ja-JP" sz="800" dirty="0">
                <a:sym typeface="Wingdings" panose="05000000000000000000" pitchFamily="2" charset="2"/>
              </a:rPr>
              <a:t>)</a:t>
            </a:r>
            <a:r>
              <a:rPr kumimoji="1" lang="en-US" altLang="ja-JP" sz="800" dirty="0"/>
              <a:t>C</a:t>
            </a:r>
            <a:r>
              <a:rPr kumimoji="1" lang="ja-JP" altLang="en-US" sz="800" dirty="0"/>
              <a:t>フィットネスの㈱</a:t>
            </a:r>
            <a:r>
              <a:rPr kumimoji="1" lang="en-US" altLang="ja-JP" sz="800" dirty="0"/>
              <a:t>F</a:t>
            </a:r>
            <a:r>
              <a:rPr kumimoji="1" lang="ja-JP" altLang="en-US" sz="800" dirty="0"/>
              <a:t>ホームに対する持分比率を</a:t>
            </a:r>
            <a:r>
              <a:rPr kumimoji="1" lang="en-US" altLang="ja-JP" sz="800" dirty="0"/>
              <a:t>49%</a:t>
            </a:r>
            <a:r>
              <a:rPr kumimoji="1" lang="ja-JP" altLang="en-US" sz="800" dirty="0"/>
              <a:t>から</a:t>
            </a:r>
            <a:r>
              <a:rPr kumimoji="1" lang="en-US" altLang="ja-JP" sz="800" dirty="0"/>
              <a:t>80%</a:t>
            </a:r>
            <a:r>
              <a:rPr kumimoji="1" lang="ja-JP" altLang="en-US" sz="800" dirty="0"/>
              <a:t>に増加（補助事業外）</a:t>
            </a:r>
            <a:endParaRPr kumimoji="1" lang="en-US" altLang="ja-JP" sz="800" dirty="0"/>
          </a:p>
          <a:p>
            <a:r>
              <a:rPr kumimoji="1" lang="ja-JP" altLang="en-US" sz="800" dirty="0"/>
              <a:t>第二段階：㈱</a:t>
            </a:r>
            <a:r>
              <a:rPr kumimoji="1" lang="en-US" altLang="ja-JP" sz="800" dirty="0"/>
              <a:t>F</a:t>
            </a:r>
            <a:r>
              <a:rPr kumimoji="1" lang="ja-JP" altLang="en-US" sz="800" dirty="0"/>
              <a:t>ホームが買い手となってデイケアサービス業を買収（補助事業）</a:t>
            </a:r>
            <a:endParaRPr kumimoji="1" lang="en-US" altLang="ja-JP" sz="800" dirty="0"/>
          </a:p>
        </p:txBody>
      </p:sp>
      <p:sp>
        <p:nvSpPr>
          <p:cNvPr id="103" name="吹き出し: 四角形 102">
            <a:extLst>
              <a:ext uri="{FF2B5EF4-FFF2-40B4-BE49-F238E27FC236}">
                <a16:creationId xmlns:a16="http://schemas.microsoft.com/office/drawing/2014/main" id="{A081C913-A71E-CC43-7A33-1A7634F37D73}"/>
              </a:ext>
            </a:extLst>
          </p:cNvPr>
          <p:cNvSpPr/>
          <p:nvPr/>
        </p:nvSpPr>
        <p:spPr>
          <a:xfrm>
            <a:off x="5453561" y="3973611"/>
            <a:ext cx="893079" cy="830997"/>
          </a:xfrm>
          <a:prstGeom prst="wedgeRectCallout">
            <a:avLst>
              <a:gd name="adj1" fmla="val 57681"/>
              <a:gd name="adj2" fmla="val 1675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solidFill>
                  <a:srgbClr val="FF0000"/>
                </a:solidFill>
              </a:rPr>
              <a:t>補助事業に関連しない部分で再編が生じた場合は資本関係図には記載するものの、補足説明は必要ございません</a:t>
            </a:r>
          </a:p>
        </p:txBody>
      </p:sp>
      <p:sp>
        <p:nvSpPr>
          <p:cNvPr id="109" name="四角形: 1 つの角を切り取る 108">
            <a:extLst>
              <a:ext uri="{FF2B5EF4-FFF2-40B4-BE49-F238E27FC236}">
                <a16:creationId xmlns:a16="http://schemas.microsoft.com/office/drawing/2014/main" id="{C388698D-2735-3E8A-239B-E145BF6689D5}"/>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10" name="四角形: 1 つの角を切り取る 109">
            <a:extLst>
              <a:ext uri="{FF2B5EF4-FFF2-40B4-BE49-F238E27FC236}">
                <a16:creationId xmlns:a16="http://schemas.microsoft.com/office/drawing/2014/main" id="{8FE78F0B-F1C1-E0EC-C4E1-84A3068B0ABE}"/>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11" name="四角形: 1 つの角を切り取る 110">
            <a:extLst>
              <a:ext uri="{FF2B5EF4-FFF2-40B4-BE49-F238E27FC236}">
                <a16:creationId xmlns:a16="http://schemas.microsoft.com/office/drawing/2014/main" id="{FA85395C-564F-928E-1301-ED9C56DBAEF6}"/>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2" name="スライド番号プレースホルダー 2">
            <a:extLst>
              <a:ext uri="{FF2B5EF4-FFF2-40B4-BE49-F238E27FC236}">
                <a16:creationId xmlns:a16="http://schemas.microsoft.com/office/drawing/2014/main" id="{0C39A4D9-C4F0-57B2-2CE7-0F919722432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16</a:t>
            </a:fld>
            <a:endParaRPr lang="ja-JP" altLang="en-US" dirty="0">
              <a:solidFill>
                <a:schemeClr val="tx1"/>
              </a:solidFill>
              <a:latin typeface="Yu Gothic UI" panose="020B0500000000000000" pitchFamily="50" charset="-128"/>
              <a:ea typeface="Yu Gothic UI" panose="020B0500000000000000" pitchFamily="50" charset="-128"/>
            </a:endParaRPr>
          </a:p>
        </p:txBody>
      </p:sp>
      <p:grpSp>
        <p:nvGrpSpPr>
          <p:cNvPr id="9" name="グループ化 8">
            <a:extLst>
              <a:ext uri="{FF2B5EF4-FFF2-40B4-BE49-F238E27FC236}">
                <a16:creationId xmlns:a16="http://schemas.microsoft.com/office/drawing/2014/main" id="{1A9FA5DD-83DE-C910-0183-CC9CD20AEBBB}"/>
              </a:ext>
            </a:extLst>
          </p:cNvPr>
          <p:cNvGrpSpPr/>
          <p:nvPr/>
        </p:nvGrpSpPr>
        <p:grpSpPr>
          <a:xfrm>
            <a:off x="2023642" y="3350905"/>
            <a:ext cx="972000" cy="468903"/>
            <a:chOff x="1164870" y="2702258"/>
            <a:chExt cx="972000" cy="468903"/>
          </a:xfrm>
        </p:grpSpPr>
        <p:sp>
          <p:nvSpPr>
            <p:cNvPr id="10" name="フリーフォーム: 図形 9">
              <a:extLst>
                <a:ext uri="{FF2B5EF4-FFF2-40B4-BE49-F238E27FC236}">
                  <a16:creationId xmlns:a16="http://schemas.microsoft.com/office/drawing/2014/main" id="{C2C9BF9A-20F4-4275-FBA7-75E2B04083A6}"/>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フィットネスジム経営</a:t>
              </a:r>
            </a:p>
          </p:txBody>
        </p:sp>
        <p:sp>
          <p:nvSpPr>
            <p:cNvPr id="19" name="正方形/長方形 18">
              <a:extLst>
                <a:ext uri="{FF2B5EF4-FFF2-40B4-BE49-F238E27FC236}">
                  <a16:creationId xmlns:a16="http://schemas.microsoft.com/office/drawing/2014/main" id="{BBD5F62C-34E5-2769-C89B-E77BA869D9CF}"/>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)C</a:t>
              </a:r>
              <a:r>
                <a:rPr kumimoji="1" lang="ja-JP" altLang="en-US" sz="800" dirty="0">
                  <a:latin typeface="Meiryo UI" panose="020B0604030504040204" pitchFamily="50" charset="-128"/>
                  <a:ea typeface="Meiryo UI" panose="020B0604030504040204" pitchFamily="50" charset="-128"/>
                </a:rPr>
                <a:t>フィットネス</a:t>
              </a:r>
            </a:p>
          </p:txBody>
        </p:sp>
      </p:grpSp>
      <p:sp>
        <p:nvSpPr>
          <p:cNvPr id="63" name="フリーフォーム: 図形 62">
            <a:extLst>
              <a:ext uri="{FF2B5EF4-FFF2-40B4-BE49-F238E27FC236}">
                <a16:creationId xmlns:a16="http://schemas.microsoft.com/office/drawing/2014/main" id="{7CF2C1FF-003C-80CC-976F-00B78D5F4F4D}"/>
              </a:ext>
            </a:extLst>
          </p:cNvPr>
          <p:cNvSpPr/>
          <p:nvPr/>
        </p:nvSpPr>
        <p:spPr>
          <a:xfrm>
            <a:off x="7087462" y="2186177"/>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専門商社</a:t>
            </a:r>
          </a:p>
        </p:txBody>
      </p:sp>
      <p:grpSp>
        <p:nvGrpSpPr>
          <p:cNvPr id="65" name="グループ化 64">
            <a:extLst>
              <a:ext uri="{FF2B5EF4-FFF2-40B4-BE49-F238E27FC236}">
                <a16:creationId xmlns:a16="http://schemas.microsoft.com/office/drawing/2014/main" id="{860CF4ED-1F38-B8E7-DCFE-E7CC8A547AE0}"/>
              </a:ext>
            </a:extLst>
          </p:cNvPr>
          <p:cNvGrpSpPr/>
          <p:nvPr/>
        </p:nvGrpSpPr>
        <p:grpSpPr>
          <a:xfrm>
            <a:off x="7087462" y="3136220"/>
            <a:ext cx="972000" cy="468903"/>
            <a:chOff x="1164870" y="2702258"/>
            <a:chExt cx="972000" cy="468903"/>
          </a:xfrm>
        </p:grpSpPr>
        <p:sp>
          <p:nvSpPr>
            <p:cNvPr id="66" name="フリーフォーム: 図形 65">
              <a:extLst>
                <a:ext uri="{FF2B5EF4-FFF2-40B4-BE49-F238E27FC236}">
                  <a16:creationId xmlns:a16="http://schemas.microsoft.com/office/drawing/2014/main" id="{5D9F290A-3729-8F5D-B91B-DCE10649C1EB}"/>
                </a:ext>
              </a:extLst>
            </p:cNvPr>
            <p:cNvSpPr/>
            <p:nvPr/>
          </p:nvSpPr>
          <p:spPr>
            <a:xfrm>
              <a:off x="1164870" y="2847161"/>
              <a:ext cx="972000" cy="32400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800" dirty="0">
                  <a:solidFill>
                    <a:schemeClr val="tx1"/>
                  </a:solidFill>
                  <a:latin typeface="Meiryo UI" panose="020B0604030504040204" pitchFamily="50" charset="-128"/>
                  <a:ea typeface="Meiryo UI" panose="020B0604030504040204" pitchFamily="50" charset="-128"/>
                </a:rPr>
                <a:t>フィットネスジム経営</a:t>
              </a:r>
            </a:p>
          </p:txBody>
        </p:sp>
        <p:sp>
          <p:nvSpPr>
            <p:cNvPr id="67" name="正方形/長方形 66">
              <a:extLst>
                <a:ext uri="{FF2B5EF4-FFF2-40B4-BE49-F238E27FC236}">
                  <a16:creationId xmlns:a16="http://schemas.microsoft.com/office/drawing/2014/main" id="{3667802C-8871-C766-91E3-A03E70891459}"/>
                </a:ext>
              </a:extLst>
            </p:cNvPr>
            <p:cNvSpPr/>
            <p:nvPr/>
          </p:nvSpPr>
          <p:spPr>
            <a:xfrm>
              <a:off x="1164870" y="2702258"/>
              <a:ext cx="972000" cy="144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株</a:t>
              </a:r>
              <a:r>
                <a:rPr kumimoji="1" lang="en-US" altLang="ja-JP" sz="800" dirty="0">
                  <a:latin typeface="Meiryo UI" panose="020B0604030504040204" pitchFamily="50" charset="-128"/>
                  <a:ea typeface="Meiryo UI" panose="020B0604030504040204" pitchFamily="50" charset="-128"/>
                </a:rPr>
                <a:t>)C</a:t>
              </a:r>
              <a:r>
                <a:rPr kumimoji="1" lang="ja-JP" altLang="en-US" sz="800" dirty="0">
                  <a:latin typeface="Meiryo UI" panose="020B0604030504040204" pitchFamily="50" charset="-128"/>
                  <a:ea typeface="Meiryo UI" panose="020B0604030504040204" pitchFamily="50" charset="-128"/>
                </a:rPr>
                <a:t>フィットネス</a:t>
              </a:r>
            </a:p>
          </p:txBody>
        </p:sp>
      </p:grpSp>
    </p:spTree>
    <p:extLst>
      <p:ext uri="{BB962C8B-B14F-4D97-AF65-F5344CB8AC3E}">
        <p14:creationId xmlns:p14="http://schemas.microsoft.com/office/powerpoint/2010/main" val="125826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2. M&amp;A</a:t>
            </a:r>
            <a:r>
              <a:rPr lang="ja-JP" altLang="en-US" sz="1300" dirty="0">
                <a:solidFill>
                  <a:schemeClr val="tx2"/>
                </a:solidFill>
                <a:latin typeface="Meiryo UI" panose="020B0604030504040204" pitchFamily="50" charset="-128"/>
                <a:ea typeface="Meiryo UI" panose="020B0604030504040204" pitchFamily="50" charset="-128"/>
                <a:cs typeface="+mn-cs"/>
              </a:rPr>
              <a:t>経験</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7" name="テキスト ボックス 26">
            <a:extLst>
              <a:ext uri="{FF2B5EF4-FFF2-40B4-BE49-F238E27FC236}">
                <a16:creationId xmlns:a16="http://schemas.microsoft.com/office/drawing/2014/main" id="{00ADCA08-7049-904C-1274-5C2A5C757200}"/>
              </a:ext>
            </a:extLst>
          </p:cNvPr>
          <p:cNvSpPr txBox="1"/>
          <p:nvPr/>
        </p:nvSpPr>
        <p:spPr>
          <a:xfrm>
            <a:off x="176739" y="6331788"/>
            <a:ext cx="9552522" cy="253916"/>
          </a:xfrm>
          <a:prstGeom prst="rect">
            <a:avLst/>
          </a:prstGeom>
          <a:noFill/>
        </p:spPr>
        <p:txBody>
          <a:bodyPr wrap="square" rtlCol="0">
            <a:spAutoFit/>
          </a:bodyPr>
          <a:lstStyle/>
          <a:p>
            <a:r>
              <a:rPr kumimoji="1" lang="ja-JP" altLang="en-US" sz="1050" dirty="0">
                <a:latin typeface="Yu Gothic UI" panose="020B0500000000000000" pitchFamily="50" charset="-128"/>
                <a:ea typeface="Yu Gothic UI" panose="020B0500000000000000" pitchFamily="50" charset="-128"/>
              </a:rPr>
              <a:t>持分法適用外の少額出資や組織内再編については記載不要です。</a:t>
            </a:r>
            <a:endParaRPr kumimoji="1" lang="en-US" altLang="ja-JP" sz="1050" dirty="0">
              <a:latin typeface="Yu Gothic UI" panose="020B0500000000000000" pitchFamily="50" charset="-128"/>
              <a:ea typeface="Yu Gothic UI" panose="020B0500000000000000" pitchFamily="50" charset="-128"/>
            </a:endParaRPr>
          </a:p>
        </p:txBody>
      </p:sp>
      <p:graphicFrame>
        <p:nvGraphicFramePr>
          <p:cNvPr id="2" name="表 1">
            <a:extLst>
              <a:ext uri="{FF2B5EF4-FFF2-40B4-BE49-F238E27FC236}">
                <a16:creationId xmlns:a16="http://schemas.microsoft.com/office/drawing/2014/main" id="{207818D0-97F7-5438-A864-6760A34A5167}"/>
              </a:ext>
            </a:extLst>
          </p:cNvPr>
          <p:cNvGraphicFramePr>
            <a:graphicFrameLocks noGrp="1"/>
          </p:cNvGraphicFramePr>
          <p:nvPr>
            <p:extLst>
              <p:ext uri="{D42A27DB-BD31-4B8C-83A1-F6EECF244321}">
                <p14:modId xmlns:p14="http://schemas.microsoft.com/office/powerpoint/2010/main" val="1465541775"/>
              </p:ext>
            </p:extLst>
          </p:nvPr>
        </p:nvGraphicFramePr>
        <p:xfrm>
          <a:off x="561000" y="1798892"/>
          <a:ext cx="8784000" cy="387114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218071589"/>
                    </a:ext>
                  </a:extLst>
                </a:gridCol>
                <a:gridCol w="900000">
                  <a:extLst>
                    <a:ext uri="{9D8B030D-6E8A-4147-A177-3AD203B41FA5}">
                      <a16:colId xmlns:a16="http://schemas.microsoft.com/office/drawing/2014/main" val="1832330406"/>
                    </a:ext>
                  </a:extLst>
                </a:gridCol>
                <a:gridCol w="900000">
                  <a:extLst>
                    <a:ext uri="{9D8B030D-6E8A-4147-A177-3AD203B41FA5}">
                      <a16:colId xmlns:a16="http://schemas.microsoft.com/office/drawing/2014/main" val="931339895"/>
                    </a:ext>
                  </a:extLst>
                </a:gridCol>
                <a:gridCol w="900000">
                  <a:extLst>
                    <a:ext uri="{9D8B030D-6E8A-4147-A177-3AD203B41FA5}">
                      <a16:colId xmlns:a16="http://schemas.microsoft.com/office/drawing/2014/main" val="4221439299"/>
                    </a:ext>
                  </a:extLst>
                </a:gridCol>
                <a:gridCol w="900000">
                  <a:extLst>
                    <a:ext uri="{9D8B030D-6E8A-4147-A177-3AD203B41FA5}">
                      <a16:colId xmlns:a16="http://schemas.microsoft.com/office/drawing/2014/main" val="2572392387"/>
                    </a:ext>
                  </a:extLst>
                </a:gridCol>
                <a:gridCol w="3384000">
                  <a:extLst>
                    <a:ext uri="{9D8B030D-6E8A-4147-A177-3AD203B41FA5}">
                      <a16:colId xmlns:a16="http://schemas.microsoft.com/office/drawing/2014/main" val="290590714"/>
                    </a:ext>
                  </a:extLst>
                </a:gridCol>
              </a:tblGrid>
              <a:tr h="684000">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企業名</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実施時期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買収／売却</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譲渡価額</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050" b="1" dirty="0">
                          <a:solidFill>
                            <a:schemeClr val="bg1"/>
                          </a:solidFill>
                          <a:latin typeface="Yu Gothic UI" panose="020B0500000000000000" pitchFamily="50" charset="-128"/>
                          <a:ea typeface="Yu Gothic UI" panose="020B0500000000000000" pitchFamily="50" charset="-128"/>
                        </a:rPr>
                        <a:t>（百万円）</a:t>
                      </a:r>
                      <a:endParaRPr kumimoji="1" lang="en-US" altLang="ja-JP" sz="1000" b="1" dirty="0">
                        <a:solidFill>
                          <a:schemeClr val="bg1"/>
                        </a:solidFill>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050" b="1" dirty="0">
                          <a:solidFill>
                            <a:schemeClr val="bg1"/>
                          </a:solidFill>
                          <a:latin typeface="Yu Gothic UI" panose="020B0500000000000000" pitchFamily="50" charset="-128"/>
                          <a:ea typeface="Yu Gothic UI" panose="020B0500000000000000" pitchFamily="50" charset="-128"/>
                        </a:rPr>
                        <a:t>譲渡比率</a:t>
                      </a:r>
                      <a:endParaRPr kumimoji="1" lang="en-US" altLang="ja-JP" sz="105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050" b="1" dirty="0">
                          <a:solidFill>
                            <a:schemeClr val="bg1"/>
                          </a:solidFill>
                          <a:latin typeface="Yu Gothic UI" panose="020B0500000000000000" pitchFamily="50" charset="-128"/>
                          <a:ea typeface="Yu Gothic UI" panose="020B0500000000000000" pitchFamily="50" charset="-128"/>
                        </a:rPr>
                        <a:t>（％）</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en-US" altLang="ja-JP" sz="1050" b="1" dirty="0">
                          <a:solidFill>
                            <a:schemeClr val="bg1"/>
                          </a:solidFill>
                          <a:latin typeface="Yu Gothic UI" panose="020B0500000000000000" pitchFamily="50" charset="-128"/>
                          <a:ea typeface="Yu Gothic UI" panose="020B0500000000000000" pitchFamily="50" charset="-128"/>
                        </a:rPr>
                        <a:t>M&amp;A</a:t>
                      </a:r>
                      <a:r>
                        <a:rPr kumimoji="1" lang="ja-JP" altLang="en-US" sz="1050" b="1" dirty="0">
                          <a:solidFill>
                            <a:schemeClr val="bg1"/>
                          </a:solidFill>
                          <a:latin typeface="Yu Gothic UI" panose="020B0500000000000000" pitchFamily="50" charset="-128"/>
                          <a:ea typeface="Yu Gothic UI" panose="020B0500000000000000" pitchFamily="50" charset="-128"/>
                        </a:rPr>
                        <a:t>実施の背景</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612000">
                <a:tc>
                  <a:txBody>
                    <a:bodyPr/>
                    <a:lstStyle/>
                    <a:p>
                      <a:pPr algn="l"/>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)D</a:t>
                      </a:r>
                      <a:r>
                        <a:rPr kumimoji="1" lang="ja-JP" altLang="en-US" sz="1050" dirty="0">
                          <a:latin typeface="Yu Gothic UI" panose="020B0500000000000000" pitchFamily="50" charset="-128"/>
                          <a:ea typeface="Yu Gothic UI" panose="020B0500000000000000" pitchFamily="50" charset="-128"/>
                        </a:rPr>
                        <a:t>陸運</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Yu Gothic UI" panose="020B0500000000000000" pitchFamily="50" charset="-128"/>
                          <a:ea typeface="Yu Gothic UI" panose="020B0500000000000000" pitchFamily="50" charset="-128"/>
                        </a:rPr>
                        <a:t>2016/7</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latin typeface="Yu Gothic UI" panose="020B0500000000000000" pitchFamily="50" charset="-128"/>
                          <a:ea typeface="Yu Gothic UI" panose="020B0500000000000000" pitchFamily="50" charset="-128"/>
                        </a:rPr>
                        <a:t>買収</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650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100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)A</a:t>
                      </a:r>
                      <a:r>
                        <a:rPr kumimoji="1" lang="ja-JP" altLang="en-US" sz="1050" dirty="0">
                          <a:latin typeface="Yu Gothic UI" panose="020B0500000000000000" pitchFamily="50" charset="-128"/>
                          <a:ea typeface="Yu Gothic UI" panose="020B0500000000000000" pitchFamily="50" charset="-128"/>
                        </a:rPr>
                        <a:t>商事が取り扱う製品の幅と量が増加したため、輸送を内製化することによるスケールメリットが大きいと判断して陸上運送会社を買収した。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612000">
                <a:tc>
                  <a:txBody>
                    <a:bodyPr/>
                    <a:lstStyle/>
                    <a:p>
                      <a:pPr algn="l"/>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)G</a:t>
                      </a:r>
                      <a:r>
                        <a:rPr kumimoji="1" lang="ja-JP" altLang="en-US" sz="1050" dirty="0">
                          <a:latin typeface="Yu Gothic UI" panose="020B0500000000000000" pitchFamily="50" charset="-128"/>
                          <a:ea typeface="Yu Gothic UI" panose="020B0500000000000000" pitchFamily="50" charset="-128"/>
                        </a:rPr>
                        <a:t>タクシー</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Yu Gothic UI" panose="020B0500000000000000" pitchFamily="50" charset="-128"/>
                          <a:ea typeface="Yu Gothic UI" panose="020B0500000000000000" pitchFamily="50" charset="-128"/>
                        </a:rPr>
                        <a:t>2021/3</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latin typeface="Yu Gothic UI" panose="020B0500000000000000" pitchFamily="50" charset="-128"/>
                          <a:ea typeface="Yu Gothic UI" panose="020B0500000000000000" pitchFamily="50" charset="-128"/>
                        </a:rPr>
                        <a:t>売却</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400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60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もともと</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つあった㈲会社</a:t>
                      </a:r>
                      <a:r>
                        <a:rPr kumimoji="1" lang="en-US" altLang="ja-JP" sz="1050" dirty="0">
                          <a:latin typeface="Meiryo UI" panose="020B0604030504040204" pitchFamily="50" charset="-128"/>
                          <a:ea typeface="Meiryo UI" panose="020B0604030504040204" pitchFamily="50" charset="-128"/>
                        </a:rPr>
                        <a:t>E</a:t>
                      </a:r>
                      <a:r>
                        <a:rPr kumimoji="1" lang="ja-JP" altLang="en-US" sz="1050" dirty="0">
                          <a:latin typeface="Meiryo UI" panose="020B0604030504040204" pitchFamily="50" charset="-128"/>
                          <a:ea typeface="Meiryo UI" panose="020B0604030504040204" pitchFamily="50" charset="-128"/>
                        </a:rPr>
                        <a:t>交通の事業所のうち、</a:t>
                      </a:r>
                      <a:r>
                        <a:rPr kumimoji="1" lang="en-US" altLang="ja-JP" sz="1050" dirty="0">
                          <a:latin typeface="Meiryo UI" panose="020B0604030504040204" pitchFamily="50" charset="-128"/>
                          <a:ea typeface="Meiryo UI" panose="020B0604030504040204" pitchFamily="50" charset="-128"/>
                        </a:rPr>
                        <a:t>XX</a:t>
                      </a:r>
                      <a:r>
                        <a:rPr kumimoji="1" lang="ja-JP" altLang="en-US" sz="1050" dirty="0">
                          <a:latin typeface="Meiryo UI" panose="020B0604030504040204" pitchFamily="50" charset="-128"/>
                          <a:ea typeface="Meiryo UI" panose="020B0604030504040204" pitchFamily="50" charset="-128"/>
                        </a:rPr>
                        <a:t>事業所については賃貸施設の老朽化と乗務員の高齢化が進んでいたため、カーブアウトをした。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612000">
                <a:tc>
                  <a:txBody>
                    <a:bodyPr/>
                    <a:lstStyle/>
                    <a:p>
                      <a:pPr algn="l"/>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合</a:t>
                      </a:r>
                      <a:r>
                        <a:rPr kumimoji="1" lang="en-US" altLang="ja-JP" sz="1050" dirty="0">
                          <a:latin typeface="Yu Gothic UI" panose="020B0500000000000000" pitchFamily="50" charset="-128"/>
                          <a:ea typeface="Yu Gothic UI" panose="020B0500000000000000" pitchFamily="50" charset="-128"/>
                        </a:rPr>
                        <a:t>)B</a:t>
                      </a:r>
                      <a:r>
                        <a:rPr kumimoji="1" lang="ja-JP" altLang="en-US" sz="1050" dirty="0">
                          <a:latin typeface="Yu Gothic UI" panose="020B0500000000000000" pitchFamily="50" charset="-128"/>
                          <a:ea typeface="Yu Gothic UI" panose="020B0500000000000000" pitchFamily="50" charset="-128"/>
                        </a:rPr>
                        <a:t>商店</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a:latin typeface="Yu Gothic UI" panose="020B0500000000000000" pitchFamily="50" charset="-128"/>
                          <a:ea typeface="Yu Gothic UI" panose="020B0500000000000000" pitchFamily="50" charset="-128"/>
                        </a:rPr>
                        <a:t>2024/11</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dirty="0">
                          <a:latin typeface="Yu Gothic UI" panose="020B0500000000000000" pitchFamily="50" charset="-128"/>
                          <a:ea typeface="Yu Gothic UI" panose="020B0500000000000000" pitchFamily="50" charset="-128"/>
                        </a:rPr>
                        <a:t>買収</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440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050" dirty="0">
                          <a:latin typeface="Yu Gothic UI" panose="020B0500000000000000" pitchFamily="50" charset="-128"/>
                          <a:ea typeface="Yu Gothic UI" panose="020B0500000000000000" pitchFamily="50" charset="-128"/>
                        </a:rPr>
                        <a:t>80</a:t>
                      </a: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株</a:t>
                      </a:r>
                      <a:r>
                        <a:rPr kumimoji="1" lang="en-US" altLang="ja-JP" sz="1050" dirty="0">
                          <a:latin typeface="Yu Gothic UI" panose="020B0500000000000000" pitchFamily="50" charset="-128"/>
                          <a:ea typeface="Yu Gothic UI" panose="020B0500000000000000" pitchFamily="50" charset="-128"/>
                        </a:rPr>
                        <a:t>)A</a:t>
                      </a:r>
                      <a:r>
                        <a:rPr kumimoji="1" lang="ja-JP" altLang="en-US" sz="1050" dirty="0">
                          <a:latin typeface="Yu Gothic UI" panose="020B0500000000000000" pitchFamily="50" charset="-128"/>
                          <a:ea typeface="Yu Gothic UI" panose="020B0500000000000000" pitchFamily="50" charset="-128"/>
                        </a:rPr>
                        <a:t>商事が取り扱う製品の供給先であった</a:t>
                      </a: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合</a:t>
                      </a:r>
                      <a:r>
                        <a:rPr kumimoji="1" lang="en-US" altLang="ja-JP" sz="1050" dirty="0">
                          <a:latin typeface="Yu Gothic UI" panose="020B0500000000000000" pitchFamily="50" charset="-128"/>
                          <a:ea typeface="Yu Gothic UI" panose="020B0500000000000000" pitchFamily="50" charset="-128"/>
                        </a:rPr>
                        <a:t>)B</a:t>
                      </a:r>
                      <a:r>
                        <a:rPr kumimoji="1" lang="ja-JP" altLang="en-US" sz="1050" dirty="0">
                          <a:latin typeface="Yu Gothic UI" panose="020B0500000000000000" pitchFamily="50" charset="-128"/>
                          <a:ea typeface="Yu Gothic UI" panose="020B0500000000000000" pitchFamily="50" charset="-128"/>
                        </a:rPr>
                        <a:t>商店の主要な出資者がご引退されるとのことで、</a:t>
                      </a:r>
                      <a:r>
                        <a:rPr kumimoji="1" lang="en-US" altLang="ja-JP" sz="1050" dirty="0">
                          <a:latin typeface="Yu Gothic UI" panose="020B0500000000000000" pitchFamily="50" charset="-128"/>
                          <a:ea typeface="Yu Gothic UI" panose="020B0500000000000000" pitchFamily="50" charset="-128"/>
                        </a:rPr>
                        <a:t>(</a:t>
                      </a:r>
                      <a:r>
                        <a:rPr kumimoji="1" lang="ja-JP" altLang="en-US" sz="1050" dirty="0">
                          <a:latin typeface="Yu Gothic UI" panose="020B0500000000000000" pitchFamily="50" charset="-128"/>
                          <a:ea typeface="Yu Gothic UI" panose="020B0500000000000000" pitchFamily="50" charset="-128"/>
                        </a:rPr>
                        <a:t>合</a:t>
                      </a:r>
                      <a:r>
                        <a:rPr kumimoji="1" lang="en-US" altLang="ja-JP" sz="1050" dirty="0">
                          <a:latin typeface="Yu Gothic UI" panose="020B0500000000000000" pitchFamily="50" charset="-128"/>
                          <a:ea typeface="Yu Gothic UI" panose="020B0500000000000000" pitchFamily="50" charset="-128"/>
                        </a:rPr>
                        <a:t>)B</a:t>
                      </a:r>
                      <a:r>
                        <a:rPr kumimoji="1" lang="ja-JP" altLang="en-US" sz="1050" dirty="0">
                          <a:latin typeface="Yu Gothic UI" panose="020B0500000000000000" pitchFamily="50" charset="-128"/>
                          <a:ea typeface="Yu Gothic UI" panose="020B0500000000000000" pitchFamily="50" charset="-128"/>
                        </a:rPr>
                        <a:t>商店側から買収の打診を受けた。当社は陸運事業も保有しているため、グループ間のシナジー効果が見込めると判断し買収した。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612000">
                <a:tc>
                  <a:txBody>
                    <a:bodyPr/>
                    <a:lstStyle/>
                    <a:p>
                      <a:pPr algn="l"/>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612000">
                <a:tc>
                  <a:txBody>
                    <a:bodyPr/>
                    <a:lstStyle/>
                    <a:p>
                      <a:pPr algn="l"/>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5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
        <p:nvSpPr>
          <p:cNvPr id="5" name="テキスト ボックス 4">
            <a:extLst>
              <a:ext uri="{FF2B5EF4-FFF2-40B4-BE49-F238E27FC236}">
                <a16:creationId xmlns:a16="http://schemas.microsoft.com/office/drawing/2014/main" id="{A076406F-ACD4-F2C5-814B-48E4C3701FDC}"/>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【M&amp;A</a:t>
            </a:r>
            <a:r>
              <a:rPr kumimoji="1" lang="ja-JP" altLang="en-US" sz="1950" dirty="0">
                <a:latin typeface="Yu Gothic UI" panose="020B0500000000000000" pitchFamily="50" charset="-128"/>
                <a:ea typeface="Yu Gothic UI" panose="020B0500000000000000" pitchFamily="50" charset="-128"/>
              </a:rPr>
              <a:t>経験</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sp>
        <p:nvSpPr>
          <p:cNvPr id="37" name="四角形: 1 つの角を切り取る 36">
            <a:extLst>
              <a:ext uri="{FF2B5EF4-FFF2-40B4-BE49-F238E27FC236}">
                <a16:creationId xmlns:a16="http://schemas.microsoft.com/office/drawing/2014/main" id="{D4486E18-420C-757A-4EA2-E2685B475CA2}"/>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38" name="四角形: 1 つの角を切り取る 37">
            <a:extLst>
              <a:ext uri="{FF2B5EF4-FFF2-40B4-BE49-F238E27FC236}">
                <a16:creationId xmlns:a16="http://schemas.microsoft.com/office/drawing/2014/main" id="{7B8282FE-DD00-CC13-305F-698EF8ED9419}"/>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39" name="四角形: 1 つの角を切り取る 38">
            <a:extLst>
              <a:ext uri="{FF2B5EF4-FFF2-40B4-BE49-F238E27FC236}">
                <a16:creationId xmlns:a16="http://schemas.microsoft.com/office/drawing/2014/main" id="{F1219971-45F1-4724-B9B6-4E5D3723E70D}"/>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3" name="スライド番号プレースホルダー 2">
            <a:extLst>
              <a:ext uri="{FF2B5EF4-FFF2-40B4-BE49-F238E27FC236}">
                <a16:creationId xmlns:a16="http://schemas.microsoft.com/office/drawing/2014/main" id="{08FC0AF4-053C-66BC-6BA8-D045539C7057}"/>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17</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105972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9291FA82-3472-72DF-FEF3-D18B6080FA15}"/>
              </a:ext>
            </a:extLst>
          </p:cNvPr>
          <p:cNvSpPr/>
          <p:nvPr/>
        </p:nvSpPr>
        <p:spPr>
          <a:xfrm>
            <a:off x="2305565" y="2356244"/>
            <a:ext cx="4731207" cy="2875951"/>
          </a:xfrm>
          <a:prstGeom prst="rect">
            <a:avLst/>
          </a:prstGeom>
          <a:ln>
            <a:noFill/>
          </a:ln>
        </p:spPr>
        <p:txBody>
          <a:bodyPr/>
          <a:lstStyle/>
          <a:p>
            <a:endParaRPr lang="ja-JP" altLang="en-US" sz="1950"/>
          </a:p>
        </p:txBody>
      </p:sp>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3. </a:t>
            </a:r>
            <a:r>
              <a:rPr lang="ja-JP" altLang="en-US" sz="1300" dirty="0">
                <a:solidFill>
                  <a:schemeClr val="tx2"/>
                </a:solidFill>
                <a:latin typeface="Meiryo UI" panose="020B0604030504040204" pitchFamily="50" charset="-128"/>
                <a:ea typeface="Meiryo UI" panose="020B0604030504040204" pitchFamily="50" charset="-128"/>
                <a:cs typeface="+mn-cs"/>
              </a:rPr>
              <a:t>実施体制図</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graphicFrame>
        <p:nvGraphicFramePr>
          <p:cNvPr id="2" name="表 1">
            <a:extLst>
              <a:ext uri="{FF2B5EF4-FFF2-40B4-BE49-F238E27FC236}">
                <a16:creationId xmlns:a16="http://schemas.microsoft.com/office/drawing/2014/main" id="{A267B962-B81B-08A5-285B-3C4531FAF676}"/>
              </a:ext>
            </a:extLst>
          </p:cNvPr>
          <p:cNvGraphicFramePr>
            <a:graphicFrameLocks noGrp="1"/>
          </p:cNvGraphicFramePr>
          <p:nvPr>
            <p:extLst>
              <p:ext uri="{D42A27DB-BD31-4B8C-83A1-F6EECF244321}">
                <p14:modId xmlns:p14="http://schemas.microsoft.com/office/powerpoint/2010/main" val="1846280144"/>
              </p:ext>
            </p:extLst>
          </p:nvPr>
        </p:nvGraphicFramePr>
        <p:xfrm>
          <a:off x="167965" y="3833421"/>
          <a:ext cx="4683203" cy="2592000"/>
        </p:xfrm>
        <a:graphic>
          <a:graphicData uri="http://schemas.openxmlformats.org/drawingml/2006/table">
            <a:tbl>
              <a:tblPr/>
              <a:tblGrid>
                <a:gridCol w="1191203">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gridCol w="1044000">
                  <a:extLst>
                    <a:ext uri="{9D8B030D-6E8A-4147-A177-3AD203B41FA5}">
                      <a16:colId xmlns:a16="http://schemas.microsoft.com/office/drawing/2014/main" val="2159797835"/>
                    </a:ext>
                  </a:extLst>
                </a:gridCol>
                <a:gridCol w="1584000">
                  <a:extLst>
                    <a:ext uri="{9D8B030D-6E8A-4147-A177-3AD203B41FA5}">
                      <a16:colId xmlns:a16="http://schemas.microsoft.com/office/drawing/2014/main" val="93772259"/>
                    </a:ext>
                  </a:extLst>
                </a:gridCol>
              </a:tblGrid>
              <a:tr h="288000">
                <a:tc gridSpan="2">
                  <a:txBody>
                    <a:bodyPr/>
                    <a:lstStyle/>
                    <a:p>
                      <a:pPr marR="44450" indent="127000" algn="ctr">
                        <a:spcAft>
                          <a:spcPts val="0"/>
                        </a:spcAft>
                        <a:tabLst>
                          <a:tab pos="2700020" algn="ctr"/>
                          <a:tab pos="5400040" algn="r"/>
                        </a:tabLst>
                      </a:pPr>
                      <a:r>
                        <a:rPr lang="ja-JP" altLang="en-US" sz="1100" b="1" kern="100">
                          <a:effectLst/>
                          <a:latin typeface="Meiryo UI" panose="020B0604030504040204" pitchFamily="50" charset="-128"/>
                          <a:ea typeface="Meiryo UI" panose="020B0604030504040204" pitchFamily="50" charset="-128"/>
                        </a:rPr>
                        <a:t>担当者</a:t>
                      </a:r>
                      <a:endParaRPr lang="en-US" altLang="ja-JP" sz="1100" b="1" kern="100">
                        <a:effectLst/>
                        <a:latin typeface="Meiryo UI" panose="020B0604030504040204" pitchFamily="50" charset="-128"/>
                        <a:ea typeface="Meiryo UI" panose="020B0604030504040204" pitchFamily="50" charset="-128"/>
                      </a:endParaRPr>
                    </a:p>
                  </a:txBody>
                  <a:tcPr marL="17259" marR="1725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hMerge="1">
                  <a:txBody>
                    <a:bodyPr/>
                    <a:lstStyle/>
                    <a:p>
                      <a:pPr marR="44450" indent="127000" algn="ctr">
                        <a:spcAft>
                          <a:spcPts val="0"/>
                        </a:spcAft>
                        <a:tabLst>
                          <a:tab pos="2700020" algn="ctr"/>
                          <a:tab pos="5400040" algn="r"/>
                        </a:tabLst>
                      </a:pPr>
                      <a:r>
                        <a:rPr lang="ja-JP" altLang="en-US" sz="1000" kern="100">
                          <a:effectLst/>
                          <a:latin typeface="Meiryo UI" panose="020B0604030504040204" pitchFamily="50" charset="-128"/>
                          <a:ea typeface="Meiryo UI" panose="020B0604030504040204" pitchFamily="50" charset="-128"/>
                          <a:cs typeface="Meiryo UI" panose="020B0604030504040204" pitchFamily="50" charset="-128"/>
                        </a:rPr>
                        <a:t>担当者</a:t>
                      </a:r>
                      <a:endParaRPr lang="en-US" altLang="ja-JP" sz="10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17780" marR="177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R="44450" indent="127000" algn="ctr">
                        <a:spcAft>
                          <a:spcPts val="0"/>
                        </a:spcAft>
                        <a:tabLst>
                          <a:tab pos="2700020" algn="ctr"/>
                          <a:tab pos="5400040" algn="r"/>
                        </a:tabLst>
                      </a:pPr>
                      <a:r>
                        <a:rPr lang="ja-JP" altLang="en-US" sz="1100" b="1" kern="100" dirty="0">
                          <a:effectLst/>
                          <a:latin typeface="Meiryo UI" panose="020B0604030504040204" pitchFamily="50" charset="-128"/>
                          <a:ea typeface="Meiryo UI" panose="020B0604030504040204" pitchFamily="50" charset="-128"/>
                          <a:cs typeface="Meiryo UI" panose="020B0604030504040204" pitchFamily="50" charset="-128"/>
                        </a:rPr>
                        <a:t>役職</a:t>
                      </a:r>
                      <a:endParaRPr lang="en-US" altLang="ja-JP" sz="11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tc>
                  <a:txBody>
                    <a:bodyPr/>
                    <a:lstStyle/>
                    <a:p>
                      <a:pPr marL="0" marR="44450" indent="0" algn="ctr">
                        <a:spcAft>
                          <a:spcPts val="0"/>
                        </a:spcAft>
                        <a:tabLst>
                          <a:tab pos="2700020" algn="ctr"/>
                          <a:tab pos="5400040" algn="r"/>
                        </a:tabLst>
                      </a:pPr>
                      <a:r>
                        <a:rPr lang="ja-JP" altLang="en-US" sz="1100" b="1" kern="100">
                          <a:effectLst/>
                          <a:latin typeface="Meiryo UI" panose="020B0604030504040204" pitchFamily="50" charset="-128"/>
                          <a:ea typeface="Meiryo UI" panose="020B0604030504040204" pitchFamily="50" charset="-128"/>
                          <a:cs typeface="Meiryo UI" panose="020B0604030504040204" pitchFamily="50" charset="-128"/>
                        </a:rPr>
                        <a:t>本事業における役割</a:t>
                      </a:r>
                      <a:endParaRPr lang="en-US" altLang="ja-JP" sz="1100" b="1"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経営者</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r>
                        <a:rPr lang="en-US" altLang="ja-JP" sz="1100" kern="0" dirty="0">
                          <a:effectLst/>
                          <a:latin typeface="Meiryo UI" panose="020B0604030504040204" pitchFamily="50" charset="-128"/>
                          <a:ea typeface="Meiryo UI" panose="020B0604030504040204" pitchFamily="50" charset="-128"/>
                          <a:cs typeface="Meiryo UI" panose="020B0604030504040204" pitchFamily="50" charset="-128"/>
                        </a:rPr>
                        <a:t>xxx</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代表取締役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1"/>
                  </a:ext>
                </a:extLst>
              </a:tr>
              <a:tr h="288000">
                <a:tc>
                  <a:txBody>
                    <a:bodyPr/>
                    <a:lstStyle/>
                    <a:p>
                      <a:pPr marL="0" marR="44450" indent="0">
                        <a:spcAft>
                          <a:spcPts val="0"/>
                        </a:spcAft>
                        <a:tabLst>
                          <a:tab pos="2700020" algn="ctr"/>
                          <a:tab pos="5400040" algn="r"/>
                        </a:tabLst>
                      </a:pP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M&amp;A</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推進責任者</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r>
                        <a:rPr lang="en-US" altLang="ja-JP" sz="1100" kern="0">
                          <a:effectLst/>
                          <a:latin typeface="Meiryo UI" panose="020B0604030504040204" pitchFamily="50" charset="-128"/>
                          <a:ea typeface="Meiryo UI" panose="020B0604030504040204" pitchFamily="50" charset="-128"/>
                          <a:cs typeface="Meiryo UI" panose="020B0604030504040204" pitchFamily="50" charset="-128"/>
                        </a:rPr>
                        <a:t>xxx</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取締役</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2"/>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製造責任者</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tabLst>
                          <a:tab pos="2700020" algn="ctr"/>
                          <a:tab pos="5400040" algn="r"/>
                        </a:tabLst>
                      </a:pPr>
                      <a:r>
                        <a:rPr lang="en-US" altLang="ja-JP" sz="1100" kern="0">
                          <a:effectLst/>
                          <a:latin typeface="Meiryo UI" panose="020B0604030504040204" pitchFamily="50" charset="-128"/>
                          <a:ea typeface="Meiryo UI" panose="020B0604030504040204" pitchFamily="50" charset="-128"/>
                          <a:cs typeface="Meiryo UI" panose="020B0604030504040204" pitchFamily="50" charset="-128"/>
                        </a:rPr>
                        <a:t>xxx</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tabLst>
                          <a:tab pos="2700020" algn="ctr"/>
                          <a:tab pos="5400040" algn="r"/>
                        </a:tabLst>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製造部長</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tabLst>
                          <a:tab pos="2700020" algn="ctr"/>
                          <a:tab pos="5400040" algn="r"/>
                        </a:tabLst>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44382730"/>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営業責任者</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r>
                        <a:rPr lang="en-US" altLang="ja-JP" sz="1100" kern="0">
                          <a:effectLst/>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営業部長</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553133304"/>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経理責任者部門</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経理部長</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016652104"/>
                  </a:ext>
                </a:extLst>
              </a:tr>
              <a:tr h="288000">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製造部門</a:t>
                      </a:r>
                      <a:endParaRPr lang="ja-JP" alt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製造部主任</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01101466"/>
                  </a:ext>
                </a:extLst>
              </a:tr>
              <a:tr h="288000">
                <a:tc>
                  <a:txBody>
                    <a:bodyPr/>
                    <a:lstStyle/>
                    <a:p>
                      <a:pPr marL="0" marR="44450" lvl="0" indent="0" algn="l" defTabSz="914400" rtl="0" eaLnBrk="1" fontAlgn="auto" latinLnBrk="0" hangingPunct="1">
                        <a:lnSpc>
                          <a:spcPct val="100000"/>
                        </a:lnSpc>
                        <a:spcBef>
                          <a:spcPts val="0"/>
                        </a:spcBef>
                        <a:spcAft>
                          <a:spcPts val="0"/>
                        </a:spcAft>
                        <a:buClrTx/>
                        <a:buSzTx/>
                        <a:buFontTx/>
                        <a:buNone/>
                        <a:tabLst>
                          <a:tab pos="2700020" algn="ctr"/>
                          <a:tab pos="5400040" algn="r"/>
                        </a:tabLst>
                        <a:defRPr/>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営業部門</a:t>
                      </a:r>
                      <a:endParaRPr lang="ja-JP" alt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営業部主任</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769740495"/>
                  </a:ext>
                </a:extLst>
              </a:tr>
              <a:tr h="288000">
                <a:tc>
                  <a:txBody>
                    <a:bodyPr/>
                    <a:lstStyle/>
                    <a:p>
                      <a:pPr marL="0" marR="44450" indent="0">
                        <a:spcAft>
                          <a:spcPts val="0"/>
                        </a:spcAft>
                        <a:tabLst>
                          <a:tab pos="2700020" algn="ctr"/>
                          <a:tab pos="5400040" algn="r"/>
                        </a:tabLst>
                      </a:pPr>
                      <a:r>
                        <a:rPr lang="ja-JP" altLang="en-US" sz="1100" kern="100">
                          <a:effectLst/>
                          <a:latin typeface="Meiryo UI" panose="020B0604030504040204" pitchFamily="50" charset="-128"/>
                          <a:ea typeface="Meiryo UI" panose="020B0604030504040204" pitchFamily="50" charset="-128"/>
                          <a:cs typeface="Meiryo UI" panose="020B0604030504040204" pitchFamily="50" charset="-128"/>
                        </a:rPr>
                        <a:t>経理部門</a:t>
                      </a:r>
                      <a:endParaRPr lang="ja-JP" sz="1100" kern="10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ＭＳ明朝-WinCharSetFFFF-H"/>
                        </a:rPr>
                        <a:t>xxx</a:t>
                      </a: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44450" indent="0">
                        <a:spcAft>
                          <a:spcPts val="0"/>
                        </a:spcAft>
                        <a:buFont typeface="Arial" panose="020B0604020202020204" pitchFamily="34" charset="0"/>
                        <a:buNone/>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経理主任</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171450" marR="44450" indent="-171450">
                        <a:spcAft>
                          <a:spcPts val="0"/>
                        </a:spcAft>
                        <a:buFont typeface="Arial" panose="020B0604020202020204" pitchFamily="34" charset="0"/>
                        <a:buChar char="•"/>
                      </a:pP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3957" marR="63957"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811215643"/>
                  </a:ext>
                </a:extLst>
              </a:tr>
            </a:tbl>
          </a:graphicData>
        </a:graphic>
      </p:graphicFrame>
      <p:sp>
        <p:nvSpPr>
          <p:cNvPr id="5" name="テキスト ボックス 4">
            <a:extLst>
              <a:ext uri="{FF2B5EF4-FFF2-40B4-BE49-F238E27FC236}">
                <a16:creationId xmlns:a16="http://schemas.microsoft.com/office/drawing/2014/main" id="{0E346F88-D949-E296-DC90-A581510CB3AC}"/>
              </a:ext>
            </a:extLst>
          </p:cNvPr>
          <p:cNvSpPr txBox="1"/>
          <p:nvPr/>
        </p:nvSpPr>
        <p:spPr>
          <a:xfrm>
            <a:off x="491702" y="1790326"/>
            <a:ext cx="1785395" cy="39881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en-US" altLang="ja-JP" sz="1083">
                <a:solidFill>
                  <a:schemeClr val="tx1"/>
                </a:solidFill>
                <a:latin typeface="Meiryo UI" panose="020B0604030504040204" pitchFamily="50" charset="-128"/>
                <a:ea typeface="Meiryo UI" panose="020B0604030504040204" pitchFamily="50" charset="-128"/>
              </a:rPr>
              <a:t>*</a:t>
            </a:r>
            <a:r>
              <a:rPr kumimoji="1" lang="ja-JP" altLang="en-US" sz="1083">
                <a:solidFill>
                  <a:schemeClr val="tx1"/>
                </a:solidFill>
                <a:latin typeface="Meiryo UI" panose="020B0604030504040204" pitchFamily="50" charset="-128"/>
                <a:ea typeface="Meiryo UI" panose="020B0604030504040204" pitchFamily="50" charset="-128"/>
              </a:rPr>
              <a:t>主要な担当者を記載</a:t>
            </a:r>
          </a:p>
        </p:txBody>
      </p:sp>
      <p:sp>
        <p:nvSpPr>
          <p:cNvPr id="9" name="正方形/長方形 8">
            <a:extLst>
              <a:ext uri="{FF2B5EF4-FFF2-40B4-BE49-F238E27FC236}">
                <a16:creationId xmlns:a16="http://schemas.microsoft.com/office/drawing/2014/main" id="{65526DF9-EA2D-99A2-7712-A3EEC9DCCE8F}"/>
              </a:ext>
            </a:extLst>
          </p:cNvPr>
          <p:cNvSpPr/>
          <p:nvPr/>
        </p:nvSpPr>
        <p:spPr>
          <a:xfrm>
            <a:off x="7784" y="1598397"/>
            <a:ext cx="2200777" cy="2383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49528" indent="138680" algn="ctr" fontAlgn="ctr">
              <a:tabLst>
                <a:tab pos="2924932" algn="ctr"/>
                <a:tab pos="5849863" algn="r"/>
              </a:tabLst>
            </a:pPr>
            <a:r>
              <a:rPr lang="ja-JP" altLang="en-US" sz="1300" kern="10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事業推進体制</a:t>
            </a:r>
            <a:endParaRPr kumimoji="1" lang="ja-JP" altLang="en-US" sz="1300" kern="1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0" name="グループ化 119">
            <a:extLst>
              <a:ext uri="{FF2B5EF4-FFF2-40B4-BE49-F238E27FC236}">
                <a16:creationId xmlns:a16="http://schemas.microsoft.com/office/drawing/2014/main" id="{C7B793E6-0136-DFCF-D208-34A1E07A1EB3}"/>
              </a:ext>
            </a:extLst>
          </p:cNvPr>
          <p:cNvGrpSpPr/>
          <p:nvPr/>
        </p:nvGrpSpPr>
        <p:grpSpPr>
          <a:xfrm>
            <a:off x="1171220" y="1220834"/>
            <a:ext cx="7369545" cy="3747997"/>
            <a:chOff x="693826" y="1235573"/>
            <a:chExt cx="6802657" cy="2867769"/>
          </a:xfrm>
        </p:grpSpPr>
        <p:grpSp>
          <p:nvGrpSpPr>
            <p:cNvPr id="6" name="グループ化 5">
              <a:extLst>
                <a:ext uri="{FF2B5EF4-FFF2-40B4-BE49-F238E27FC236}">
                  <a16:creationId xmlns:a16="http://schemas.microsoft.com/office/drawing/2014/main" id="{21C851A8-90EF-C83D-77B7-ABE4D60F38D0}"/>
                </a:ext>
              </a:extLst>
            </p:cNvPr>
            <p:cNvGrpSpPr/>
            <p:nvPr/>
          </p:nvGrpSpPr>
          <p:grpSpPr>
            <a:xfrm>
              <a:off x="2537691" y="2544806"/>
              <a:ext cx="1173793" cy="526550"/>
              <a:chOff x="3690632" y="2269884"/>
              <a:chExt cx="1173793" cy="526550"/>
            </a:xfrm>
          </p:grpSpPr>
          <p:sp>
            <p:nvSpPr>
              <p:cNvPr id="46" name="フリーフォーム: 図形 45">
                <a:extLst>
                  <a:ext uri="{FF2B5EF4-FFF2-40B4-BE49-F238E27FC236}">
                    <a16:creationId xmlns:a16="http://schemas.microsoft.com/office/drawing/2014/main" id="{E098B814-1E00-D3FB-A863-A1240DB2D4DA}"/>
                  </a:ext>
                </a:extLst>
              </p:cNvPr>
              <p:cNvSpPr/>
              <p:nvPr/>
            </p:nvSpPr>
            <p:spPr>
              <a:xfrm>
                <a:off x="3691735" y="2438764"/>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取締役</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endParaRPr kumimoji="1" lang="ja-JP" altLang="en-US" sz="975">
                  <a:solidFill>
                    <a:schemeClr val="tx1"/>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EE9B53C5-72A5-224A-EDA1-AB18E7DBAECA}"/>
                  </a:ext>
                </a:extLst>
              </p:cNvPr>
              <p:cNvSpPr/>
              <p:nvPr/>
            </p:nvSpPr>
            <p:spPr>
              <a:xfrm>
                <a:off x="3690632" y="2269884"/>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83">
                    <a:latin typeface="Meiryo UI" panose="020B0604030504040204" pitchFamily="50" charset="-128"/>
                    <a:ea typeface="Meiryo UI" panose="020B0604030504040204" pitchFamily="50" charset="-128"/>
                  </a:rPr>
                  <a:t>M&amp;A</a:t>
                </a:r>
                <a:r>
                  <a:rPr kumimoji="1" lang="ja-JP" altLang="en-US" sz="1083">
                    <a:latin typeface="Meiryo UI" panose="020B0604030504040204" pitchFamily="50" charset="-128"/>
                    <a:ea typeface="Meiryo UI" panose="020B0604030504040204" pitchFamily="50" charset="-128"/>
                  </a:rPr>
                  <a:t>推進責任者</a:t>
                </a:r>
              </a:p>
            </p:txBody>
          </p:sp>
        </p:grpSp>
        <p:grpSp>
          <p:nvGrpSpPr>
            <p:cNvPr id="35" name="グループ化 34">
              <a:extLst>
                <a:ext uri="{FF2B5EF4-FFF2-40B4-BE49-F238E27FC236}">
                  <a16:creationId xmlns:a16="http://schemas.microsoft.com/office/drawing/2014/main" id="{BFC15386-D38F-D6F8-51D5-09E537ABCA2D}"/>
                </a:ext>
              </a:extLst>
            </p:cNvPr>
            <p:cNvGrpSpPr/>
            <p:nvPr/>
          </p:nvGrpSpPr>
          <p:grpSpPr>
            <a:xfrm>
              <a:off x="6322431" y="1235573"/>
              <a:ext cx="1174052" cy="527418"/>
              <a:chOff x="5281659" y="2268218"/>
              <a:chExt cx="1174052" cy="527418"/>
            </a:xfrm>
          </p:grpSpPr>
          <p:sp>
            <p:nvSpPr>
              <p:cNvPr id="47" name="フリーフォーム: 図形 46">
                <a:extLst>
                  <a:ext uri="{FF2B5EF4-FFF2-40B4-BE49-F238E27FC236}">
                    <a16:creationId xmlns:a16="http://schemas.microsoft.com/office/drawing/2014/main" id="{7D4E1235-F813-7DA4-DF8A-A892534CDEAE}"/>
                  </a:ext>
                </a:extLst>
              </p:cNvPr>
              <p:cNvSpPr/>
              <p:nvPr/>
            </p:nvSpPr>
            <p:spPr>
              <a:xfrm>
                <a:off x="5283675" y="2438764"/>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62" name="正方形/長方形 61">
                <a:extLst>
                  <a:ext uri="{FF2B5EF4-FFF2-40B4-BE49-F238E27FC236}">
                    <a16:creationId xmlns:a16="http://schemas.microsoft.com/office/drawing/2014/main" id="{C4A4743A-F8A7-7073-9C89-B20085328CB5}"/>
                  </a:ext>
                </a:extLst>
              </p:cNvPr>
              <p:cNvSpPr/>
              <p:nvPr/>
            </p:nvSpPr>
            <p:spPr>
              <a:xfrm>
                <a:off x="5281659" y="2268218"/>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製造部門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3" name="グループ化 12">
              <a:extLst>
                <a:ext uri="{FF2B5EF4-FFF2-40B4-BE49-F238E27FC236}">
                  <a16:creationId xmlns:a16="http://schemas.microsoft.com/office/drawing/2014/main" id="{5953F1A3-0337-C825-34E2-3FA46BD9F628}"/>
                </a:ext>
              </a:extLst>
            </p:cNvPr>
            <p:cNvGrpSpPr/>
            <p:nvPr/>
          </p:nvGrpSpPr>
          <p:grpSpPr>
            <a:xfrm>
              <a:off x="4598845" y="1336626"/>
              <a:ext cx="1176730" cy="513291"/>
              <a:chOff x="3691735" y="2936778"/>
              <a:chExt cx="1176730" cy="513291"/>
            </a:xfrm>
          </p:grpSpPr>
          <p:sp>
            <p:nvSpPr>
              <p:cNvPr id="48" name="フリーフォーム: 図形 47">
                <a:extLst>
                  <a:ext uri="{FF2B5EF4-FFF2-40B4-BE49-F238E27FC236}">
                    <a16:creationId xmlns:a16="http://schemas.microsoft.com/office/drawing/2014/main" id="{D75C8582-24EF-3B8D-1500-3DC31F126C67}"/>
                  </a:ext>
                </a:extLst>
              </p:cNvPr>
              <p:cNvSpPr/>
              <p:nvPr/>
            </p:nvSpPr>
            <p:spPr>
              <a:xfrm>
                <a:off x="3691735" y="3092399"/>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製造部長</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endParaRPr kumimoji="1" lang="ja-JP" altLang="en-US" sz="975"/>
              </a:p>
            </p:txBody>
          </p:sp>
          <p:sp>
            <p:nvSpPr>
              <p:cNvPr id="67" name="正方形/長方形 66">
                <a:extLst>
                  <a:ext uri="{FF2B5EF4-FFF2-40B4-BE49-F238E27FC236}">
                    <a16:creationId xmlns:a16="http://schemas.microsoft.com/office/drawing/2014/main" id="{1F85E850-0AC4-1855-0DEA-2E045A8D032D}"/>
                  </a:ext>
                </a:extLst>
              </p:cNvPr>
              <p:cNvSpPr/>
              <p:nvPr/>
            </p:nvSpPr>
            <p:spPr>
              <a:xfrm>
                <a:off x="3691735" y="2936778"/>
                <a:ext cx="117673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製造責任者</a:t>
                </a:r>
                <a:endParaRPr kumimoji="1" lang="ja-JP" altLang="en-US" sz="1083"/>
              </a:p>
            </p:txBody>
          </p:sp>
        </p:grpSp>
        <p:grpSp>
          <p:nvGrpSpPr>
            <p:cNvPr id="3" name="グループ化 2">
              <a:extLst>
                <a:ext uri="{FF2B5EF4-FFF2-40B4-BE49-F238E27FC236}">
                  <a16:creationId xmlns:a16="http://schemas.microsoft.com/office/drawing/2014/main" id="{4FA276EA-F0AA-E245-8C00-B2CB81E639E3}"/>
                </a:ext>
              </a:extLst>
            </p:cNvPr>
            <p:cNvGrpSpPr/>
            <p:nvPr/>
          </p:nvGrpSpPr>
          <p:grpSpPr>
            <a:xfrm>
              <a:off x="693826" y="2554626"/>
              <a:ext cx="1173700" cy="522311"/>
              <a:chOff x="2128214" y="2274123"/>
              <a:chExt cx="1173700" cy="522311"/>
            </a:xfrm>
          </p:grpSpPr>
          <p:sp>
            <p:nvSpPr>
              <p:cNvPr id="45" name="フリーフォーム: 図形 44">
                <a:extLst>
                  <a:ext uri="{FF2B5EF4-FFF2-40B4-BE49-F238E27FC236}">
                    <a16:creationId xmlns:a16="http://schemas.microsoft.com/office/drawing/2014/main" id="{24DB731F-FF31-D10B-E207-906ACB4A6FBD}"/>
                  </a:ext>
                </a:extLst>
              </p:cNvPr>
              <p:cNvSpPr/>
              <p:nvPr/>
            </p:nvSpPr>
            <p:spPr>
              <a:xfrm>
                <a:off x="2129224" y="2438764"/>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dirty="0">
                    <a:solidFill>
                      <a:schemeClr val="tx1"/>
                    </a:solidFill>
                    <a:latin typeface="Meiryo UI" panose="020B0604030504040204" pitchFamily="50" charset="-128"/>
                    <a:ea typeface="Meiryo UI" panose="020B0604030504040204" pitchFamily="50" charset="-128"/>
                  </a:rPr>
                  <a:t>代表取締役</a:t>
                </a:r>
                <a:endParaRPr kumimoji="1" lang="en-US" altLang="ja-JP" sz="975" dirty="0">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dirty="0">
                    <a:solidFill>
                      <a:schemeClr val="tx1"/>
                    </a:solidFill>
                    <a:latin typeface="Meiryo UI" panose="020B0604030504040204" pitchFamily="50" charset="-128"/>
                    <a:ea typeface="Meiryo UI" panose="020B0604030504040204" pitchFamily="50" charset="-128"/>
                  </a:rPr>
                  <a:t>xxx</a:t>
                </a:r>
                <a:endParaRPr kumimoji="1" lang="ja-JP" altLang="en-US" sz="975" dirty="0">
                  <a:solidFill>
                    <a:schemeClr val="tx1"/>
                  </a:solidFill>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45B93660-05E9-7AA5-D123-5CBB66ED517C}"/>
                  </a:ext>
                </a:extLst>
              </p:cNvPr>
              <p:cNvSpPr/>
              <p:nvPr/>
            </p:nvSpPr>
            <p:spPr>
              <a:xfrm>
                <a:off x="2128214" y="2274123"/>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経営者</a:t>
                </a:r>
              </a:p>
            </p:txBody>
          </p:sp>
        </p:grpSp>
        <p:cxnSp>
          <p:nvCxnSpPr>
            <p:cNvPr id="10" name="直線コネクタ 9">
              <a:extLst>
                <a:ext uri="{FF2B5EF4-FFF2-40B4-BE49-F238E27FC236}">
                  <a16:creationId xmlns:a16="http://schemas.microsoft.com/office/drawing/2014/main" id="{FC69CEF5-95D2-3D59-4F30-0C572EC21891}"/>
                </a:ext>
              </a:extLst>
            </p:cNvPr>
            <p:cNvCxnSpPr>
              <a:cxnSpLocks/>
              <a:stCxn id="45" idx="1"/>
              <a:endCxn id="46" idx="0"/>
            </p:cNvCxnSpPr>
            <p:nvPr/>
          </p:nvCxnSpPr>
          <p:spPr>
            <a:xfrm flipV="1">
              <a:off x="1867526" y="2713686"/>
              <a:ext cx="671268" cy="55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AB6C83E5-F157-0685-BD52-BEA5DD3D133B}"/>
                </a:ext>
              </a:extLst>
            </p:cNvPr>
            <p:cNvGrpSpPr/>
            <p:nvPr/>
          </p:nvGrpSpPr>
          <p:grpSpPr>
            <a:xfrm>
              <a:off x="4653849" y="2644309"/>
              <a:ext cx="1176730" cy="513291"/>
              <a:chOff x="3687694" y="2826955"/>
              <a:chExt cx="1176730" cy="513291"/>
            </a:xfrm>
          </p:grpSpPr>
          <p:sp>
            <p:nvSpPr>
              <p:cNvPr id="16" name="フリーフォーム: 図形 15">
                <a:extLst>
                  <a:ext uri="{FF2B5EF4-FFF2-40B4-BE49-F238E27FC236}">
                    <a16:creationId xmlns:a16="http://schemas.microsoft.com/office/drawing/2014/main" id="{7C876068-A53F-9DEA-2DCA-8D70EF070F29}"/>
                  </a:ext>
                </a:extLst>
              </p:cNvPr>
              <p:cNvSpPr/>
              <p:nvPr/>
            </p:nvSpPr>
            <p:spPr>
              <a:xfrm>
                <a:off x="3687694" y="2982576"/>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dirty="0">
                    <a:solidFill>
                      <a:schemeClr val="tx1"/>
                    </a:solidFill>
                    <a:latin typeface="Meiryo UI" panose="020B0604030504040204" pitchFamily="50" charset="-128"/>
                    <a:ea typeface="Meiryo UI" panose="020B0604030504040204" pitchFamily="50" charset="-128"/>
                  </a:rPr>
                  <a:t>営業部長</a:t>
                </a:r>
                <a:endParaRPr kumimoji="1" lang="en-US" altLang="ja-JP" sz="975" dirty="0">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dirty="0">
                    <a:solidFill>
                      <a:schemeClr val="tx1"/>
                    </a:solidFill>
                    <a:latin typeface="Meiryo UI" panose="020B0604030504040204" pitchFamily="50" charset="-128"/>
                    <a:ea typeface="Meiryo UI" panose="020B0604030504040204" pitchFamily="50" charset="-128"/>
                  </a:rPr>
                  <a:t>xxx</a:t>
                </a:r>
                <a:endParaRPr kumimoji="1" lang="ja-JP" altLang="en-US" sz="975" dirty="0"/>
              </a:p>
            </p:txBody>
          </p:sp>
          <p:sp>
            <p:nvSpPr>
              <p:cNvPr id="17" name="正方形/長方形 16">
                <a:extLst>
                  <a:ext uri="{FF2B5EF4-FFF2-40B4-BE49-F238E27FC236}">
                    <a16:creationId xmlns:a16="http://schemas.microsoft.com/office/drawing/2014/main" id="{E2D7D09B-967C-2473-3E90-7F4119C0080D}"/>
                  </a:ext>
                </a:extLst>
              </p:cNvPr>
              <p:cNvSpPr/>
              <p:nvPr/>
            </p:nvSpPr>
            <p:spPr>
              <a:xfrm>
                <a:off x="3687694" y="2826955"/>
                <a:ext cx="117673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営業責任者</a:t>
                </a:r>
                <a:endParaRPr kumimoji="1" lang="ja-JP" altLang="en-US" sz="1083"/>
              </a:p>
            </p:txBody>
          </p:sp>
        </p:grpSp>
        <p:grpSp>
          <p:nvGrpSpPr>
            <p:cNvPr id="18" name="グループ化 17">
              <a:extLst>
                <a:ext uri="{FF2B5EF4-FFF2-40B4-BE49-F238E27FC236}">
                  <a16:creationId xmlns:a16="http://schemas.microsoft.com/office/drawing/2014/main" id="{276418FA-DBC1-3CF5-93F7-ED034FF5A8D3}"/>
                </a:ext>
              </a:extLst>
            </p:cNvPr>
            <p:cNvGrpSpPr/>
            <p:nvPr/>
          </p:nvGrpSpPr>
          <p:grpSpPr>
            <a:xfrm>
              <a:off x="4657890" y="3590051"/>
              <a:ext cx="1176730" cy="513291"/>
              <a:chOff x="3691735" y="2936778"/>
              <a:chExt cx="1176730" cy="513291"/>
            </a:xfrm>
          </p:grpSpPr>
          <p:sp>
            <p:nvSpPr>
              <p:cNvPr id="19" name="フリーフォーム: 図形 18">
                <a:extLst>
                  <a:ext uri="{FF2B5EF4-FFF2-40B4-BE49-F238E27FC236}">
                    <a16:creationId xmlns:a16="http://schemas.microsoft.com/office/drawing/2014/main" id="{F8A38487-7A9B-C42E-CA60-352A1D43DEB8}"/>
                  </a:ext>
                </a:extLst>
              </p:cNvPr>
              <p:cNvSpPr/>
              <p:nvPr/>
            </p:nvSpPr>
            <p:spPr>
              <a:xfrm>
                <a:off x="3691735" y="3092399"/>
                <a:ext cx="1172690" cy="357670"/>
              </a:xfrm>
              <a:custGeom>
                <a:avLst/>
                <a:gdLst>
                  <a:gd name="connsiteX0" fmla="*/ 0 w 1172690"/>
                  <a:gd name="connsiteY0" fmla="*/ 0 h 357670"/>
                  <a:gd name="connsiteX1" fmla="*/ 1172690 w 1172690"/>
                  <a:gd name="connsiteY1" fmla="*/ 0 h 357670"/>
                  <a:gd name="connsiteX2" fmla="*/ 1172690 w 1172690"/>
                  <a:gd name="connsiteY2" fmla="*/ 357670 h 357670"/>
                  <a:gd name="connsiteX3" fmla="*/ 0 w 1172690"/>
                  <a:gd name="connsiteY3" fmla="*/ 357670 h 357670"/>
                  <a:gd name="connsiteX4" fmla="*/ 0 w 1172690"/>
                  <a:gd name="connsiteY4" fmla="*/ 0 h 35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690" h="357670">
                    <a:moveTo>
                      <a:pt x="0" y="0"/>
                    </a:moveTo>
                    <a:lnTo>
                      <a:pt x="1172690" y="0"/>
                    </a:lnTo>
                    <a:lnTo>
                      <a:pt x="1172690" y="357670"/>
                    </a:lnTo>
                    <a:lnTo>
                      <a:pt x="0" y="357670"/>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191" tIns="6191" rIns="6191" bIns="6191" numCol="1" spcCol="1270" anchor="ctr" anchorCtr="0">
                <a:noAutofit/>
              </a:bodyPr>
              <a:lstStyle/>
              <a:p>
                <a:pPr algn="ctr" defTabSz="433374">
                  <a:lnSpc>
                    <a:spcPts val="650"/>
                  </a:lnSpc>
                  <a:spcBef>
                    <a:spcPct val="0"/>
                  </a:spcBef>
                  <a:spcAft>
                    <a:spcPct val="35000"/>
                  </a:spcAft>
                </a:pPr>
                <a:r>
                  <a:rPr kumimoji="1" lang="ja-JP" altLang="en-US" sz="975" dirty="0">
                    <a:solidFill>
                      <a:schemeClr val="tx1"/>
                    </a:solidFill>
                    <a:latin typeface="Meiryo UI" panose="020B0604030504040204" pitchFamily="50" charset="-128"/>
                    <a:ea typeface="Meiryo UI" panose="020B0604030504040204" pitchFamily="50" charset="-128"/>
                  </a:rPr>
                  <a:t>経理部長</a:t>
                </a:r>
                <a:endParaRPr kumimoji="1" lang="en-US" altLang="ja-JP" sz="975" dirty="0">
                  <a:solidFill>
                    <a:schemeClr val="tx1"/>
                  </a:solidFill>
                  <a:latin typeface="Meiryo UI" panose="020B0604030504040204" pitchFamily="50" charset="-128"/>
                  <a:ea typeface="Meiryo UI" panose="020B0604030504040204" pitchFamily="50" charset="-128"/>
                </a:endParaRPr>
              </a:p>
              <a:p>
                <a:pPr algn="ctr" defTabSz="433374">
                  <a:lnSpc>
                    <a:spcPts val="650"/>
                  </a:lnSpc>
                  <a:spcBef>
                    <a:spcPct val="0"/>
                  </a:spcBef>
                  <a:spcAft>
                    <a:spcPct val="35000"/>
                  </a:spcAft>
                </a:pPr>
                <a:r>
                  <a:rPr kumimoji="1" lang="en-US" altLang="ja-JP" sz="975" dirty="0">
                    <a:solidFill>
                      <a:schemeClr val="tx1"/>
                    </a:solidFill>
                    <a:latin typeface="Meiryo UI" panose="020B0604030504040204" pitchFamily="50" charset="-128"/>
                    <a:ea typeface="Meiryo UI" panose="020B0604030504040204" pitchFamily="50" charset="-128"/>
                  </a:rPr>
                  <a:t>xxx</a:t>
                </a:r>
                <a:endParaRPr kumimoji="1" lang="ja-JP" altLang="en-US" sz="975" dirty="0"/>
              </a:p>
            </p:txBody>
          </p:sp>
          <p:sp>
            <p:nvSpPr>
              <p:cNvPr id="20" name="正方形/長方形 19">
                <a:extLst>
                  <a:ext uri="{FF2B5EF4-FFF2-40B4-BE49-F238E27FC236}">
                    <a16:creationId xmlns:a16="http://schemas.microsoft.com/office/drawing/2014/main" id="{D98FE43D-9DDE-500C-E441-D46541BAD76C}"/>
                  </a:ext>
                </a:extLst>
              </p:cNvPr>
              <p:cNvSpPr/>
              <p:nvPr/>
            </p:nvSpPr>
            <p:spPr>
              <a:xfrm>
                <a:off x="3691735" y="2936778"/>
                <a:ext cx="117673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83">
                    <a:latin typeface="Meiryo UI" panose="020B0604030504040204" pitchFamily="50" charset="-128"/>
                    <a:ea typeface="Meiryo UI" panose="020B0604030504040204" pitchFamily="50" charset="-128"/>
                  </a:rPr>
                  <a:t>経理責任者</a:t>
                </a:r>
                <a:endParaRPr kumimoji="1" lang="ja-JP" altLang="en-US" sz="1083"/>
              </a:p>
            </p:txBody>
          </p:sp>
        </p:grpSp>
        <p:cxnSp>
          <p:nvCxnSpPr>
            <p:cNvPr id="22" name="コネクタ: カギ線 21">
              <a:extLst>
                <a:ext uri="{FF2B5EF4-FFF2-40B4-BE49-F238E27FC236}">
                  <a16:creationId xmlns:a16="http://schemas.microsoft.com/office/drawing/2014/main" id="{9BC25183-E72C-CBA6-3851-756995B16BE4}"/>
                </a:ext>
              </a:extLst>
            </p:cNvPr>
            <p:cNvCxnSpPr>
              <a:cxnSpLocks/>
              <a:stCxn id="46" idx="1"/>
              <a:endCxn id="48" idx="0"/>
            </p:cNvCxnSpPr>
            <p:nvPr/>
          </p:nvCxnSpPr>
          <p:spPr>
            <a:xfrm flipV="1">
              <a:off x="3711484" y="1492247"/>
              <a:ext cx="887361" cy="1221439"/>
            </a:xfrm>
            <a:prstGeom prst="bentConnector3">
              <a:avLst>
                <a:gd name="adj1" fmla="val 525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コネクタ: カギ線 23">
              <a:extLst>
                <a:ext uri="{FF2B5EF4-FFF2-40B4-BE49-F238E27FC236}">
                  <a16:creationId xmlns:a16="http://schemas.microsoft.com/office/drawing/2014/main" id="{0A9492BA-87F6-49EF-7293-90BC933FA3E8}"/>
                </a:ext>
              </a:extLst>
            </p:cNvPr>
            <p:cNvCxnSpPr>
              <a:cxnSpLocks/>
              <a:stCxn id="46" idx="1"/>
              <a:endCxn id="19" idx="0"/>
            </p:cNvCxnSpPr>
            <p:nvPr/>
          </p:nvCxnSpPr>
          <p:spPr>
            <a:xfrm>
              <a:off x="3711484" y="2713686"/>
              <a:ext cx="946406" cy="1031986"/>
            </a:xfrm>
            <a:prstGeom prst="bentConnector3">
              <a:avLst>
                <a:gd name="adj1" fmla="val 48789"/>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8A52D29B-B12F-FE21-F143-A7FDDA273EAD}"/>
                </a:ext>
              </a:extLst>
            </p:cNvPr>
            <p:cNvGrpSpPr/>
            <p:nvPr/>
          </p:nvGrpSpPr>
          <p:grpSpPr>
            <a:xfrm>
              <a:off x="6322431" y="1820239"/>
              <a:ext cx="1173600" cy="521710"/>
              <a:chOff x="5281659" y="2229363"/>
              <a:chExt cx="1173600" cy="521710"/>
            </a:xfrm>
          </p:grpSpPr>
          <p:sp>
            <p:nvSpPr>
              <p:cNvPr id="56" name="フリーフォーム: 図形 55">
                <a:extLst>
                  <a:ext uri="{FF2B5EF4-FFF2-40B4-BE49-F238E27FC236}">
                    <a16:creationId xmlns:a16="http://schemas.microsoft.com/office/drawing/2014/main" id="{3F260821-9821-177E-9D6E-2143B9EA488E}"/>
                  </a:ext>
                </a:extLst>
              </p:cNvPr>
              <p:cNvSpPr/>
              <p:nvPr/>
            </p:nvSpPr>
            <p:spPr>
              <a:xfrm>
                <a:off x="5283223" y="2394201"/>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57" name="正方形/長方形 56">
                <a:extLst>
                  <a:ext uri="{FF2B5EF4-FFF2-40B4-BE49-F238E27FC236}">
                    <a16:creationId xmlns:a16="http://schemas.microsoft.com/office/drawing/2014/main" id="{C07657FD-17B9-A987-CFA4-3FF1BAADB595}"/>
                  </a:ext>
                </a:extLst>
              </p:cNvPr>
              <p:cNvSpPr/>
              <p:nvPr/>
            </p:nvSpPr>
            <p:spPr>
              <a:xfrm>
                <a:off x="5281659" y="2229363"/>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製造部門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79" name="コネクタ: カギ線 78">
              <a:extLst>
                <a:ext uri="{FF2B5EF4-FFF2-40B4-BE49-F238E27FC236}">
                  <a16:creationId xmlns:a16="http://schemas.microsoft.com/office/drawing/2014/main" id="{FB1D4D54-8241-5A54-F3FB-B4E6E5FC309A}"/>
                </a:ext>
              </a:extLst>
            </p:cNvPr>
            <p:cNvCxnSpPr>
              <a:cxnSpLocks/>
              <a:stCxn id="48" idx="1"/>
              <a:endCxn id="62" idx="1"/>
            </p:cNvCxnSpPr>
            <p:nvPr/>
          </p:nvCxnSpPr>
          <p:spPr>
            <a:xfrm flipV="1">
              <a:off x="5771535" y="1317546"/>
              <a:ext cx="550896" cy="174701"/>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コネクタ: カギ線 81">
              <a:extLst>
                <a:ext uri="{FF2B5EF4-FFF2-40B4-BE49-F238E27FC236}">
                  <a16:creationId xmlns:a16="http://schemas.microsoft.com/office/drawing/2014/main" id="{286C312B-B515-6DEA-E9BA-73786E8B5F15}"/>
                </a:ext>
              </a:extLst>
            </p:cNvPr>
            <p:cNvCxnSpPr>
              <a:cxnSpLocks/>
              <a:stCxn id="48" idx="1"/>
              <a:endCxn id="57" idx="1"/>
            </p:cNvCxnSpPr>
            <p:nvPr/>
          </p:nvCxnSpPr>
          <p:spPr>
            <a:xfrm>
              <a:off x="5771535" y="1492247"/>
              <a:ext cx="550896" cy="40996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 name="グループ化 87">
              <a:extLst>
                <a:ext uri="{FF2B5EF4-FFF2-40B4-BE49-F238E27FC236}">
                  <a16:creationId xmlns:a16="http://schemas.microsoft.com/office/drawing/2014/main" id="{5C80551D-E9EA-579C-E75C-9F77D7A74101}"/>
                </a:ext>
              </a:extLst>
            </p:cNvPr>
            <p:cNvGrpSpPr/>
            <p:nvPr/>
          </p:nvGrpSpPr>
          <p:grpSpPr>
            <a:xfrm>
              <a:off x="6317933" y="2405340"/>
              <a:ext cx="1174052" cy="527418"/>
              <a:chOff x="5281659" y="2268218"/>
              <a:chExt cx="1174052" cy="527418"/>
            </a:xfrm>
          </p:grpSpPr>
          <p:sp>
            <p:nvSpPr>
              <p:cNvPr id="89" name="フリーフォーム: 図形 88">
                <a:extLst>
                  <a:ext uri="{FF2B5EF4-FFF2-40B4-BE49-F238E27FC236}">
                    <a16:creationId xmlns:a16="http://schemas.microsoft.com/office/drawing/2014/main" id="{07344859-853D-7D94-CD49-30BFF97328C7}"/>
                  </a:ext>
                </a:extLst>
              </p:cNvPr>
              <p:cNvSpPr/>
              <p:nvPr/>
            </p:nvSpPr>
            <p:spPr>
              <a:xfrm>
                <a:off x="5283675" y="2438764"/>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90" name="正方形/長方形 89">
                <a:extLst>
                  <a:ext uri="{FF2B5EF4-FFF2-40B4-BE49-F238E27FC236}">
                    <a16:creationId xmlns:a16="http://schemas.microsoft.com/office/drawing/2014/main" id="{D191594D-9492-D775-7C57-062081FC3CFC}"/>
                  </a:ext>
                </a:extLst>
              </p:cNvPr>
              <p:cNvSpPr/>
              <p:nvPr/>
            </p:nvSpPr>
            <p:spPr>
              <a:xfrm>
                <a:off x="5281659" y="2268218"/>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営業部門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1" name="グループ化 90">
              <a:extLst>
                <a:ext uri="{FF2B5EF4-FFF2-40B4-BE49-F238E27FC236}">
                  <a16:creationId xmlns:a16="http://schemas.microsoft.com/office/drawing/2014/main" id="{493536E8-1F4A-4D71-B622-867A84F64F1B}"/>
                </a:ext>
              </a:extLst>
            </p:cNvPr>
            <p:cNvGrpSpPr/>
            <p:nvPr/>
          </p:nvGrpSpPr>
          <p:grpSpPr>
            <a:xfrm>
              <a:off x="6317933" y="2997959"/>
              <a:ext cx="1173600" cy="521710"/>
              <a:chOff x="5281659" y="2229363"/>
              <a:chExt cx="1173600" cy="521710"/>
            </a:xfrm>
          </p:grpSpPr>
          <p:sp>
            <p:nvSpPr>
              <p:cNvPr id="92" name="フリーフォーム: 図形 91">
                <a:extLst>
                  <a:ext uri="{FF2B5EF4-FFF2-40B4-BE49-F238E27FC236}">
                    <a16:creationId xmlns:a16="http://schemas.microsoft.com/office/drawing/2014/main" id="{5FA581BC-9D67-DF52-AAB1-D1210462E056}"/>
                  </a:ext>
                </a:extLst>
              </p:cNvPr>
              <p:cNvSpPr/>
              <p:nvPr/>
            </p:nvSpPr>
            <p:spPr>
              <a:xfrm>
                <a:off x="5283223" y="2394201"/>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93" name="正方形/長方形 92">
                <a:extLst>
                  <a:ext uri="{FF2B5EF4-FFF2-40B4-BE49-F238E27FC236}">
                    <a16:creationId xmlns:a16="http://schemas.microsoft.com/office/drawing/2014/main" id="{4A877532-8A29-234F-C78B-AC7A630FA8E6}"/>
                  </a:ext>
                </a:extLst>
              </p:cNvPr>
              <p:cNvSpPr/>
              <p:nvPr/>
            </p:nvSpPr>
            <p:spPr>
              <a:xfrm>
                <a:off x="5281659" y="2229363"/>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営業部門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4" name="グループ化 93">
              <a:extLst>
                <a:ext uri="{FF2B5EF4-FFF2-40B4-BE49-F238E27FC236}">
                  <a16:creationId xmlns:a16="http://schemas.microsoft.com/office/drawing/2014/main" id="{F4A22FBA-E8B6-1FE7-E4A9-8310BB447287}"/>
                </a:ext>
              </a:extLst>
            </p:cNvPr>
            <p:cNvGrpSpPr/>
            <p:nvPr/>
          </p:nvGrpSpPr>
          <p:grpSpPr>
            <a:xfrm>
              <a:off x="6317933" y="3572769"/>
              <a:ext cx="1174052" cy="527418"/>
              <a:chOff x="5281659" y="2268218"/>
              <a:chExt cx="1174052" cy="527418"/>
            </a:xfrm>
          </p:grpSpPr>
          <p:sp>
            <p:nvSpPr>
              <p:cNvPr id="95" name="フリーフォーム: 図形 94">
                <a:extLst>
                  <a:ext uri="{FF2B5EF4-FFF2-40B4-BE49-F238E27FC236}">
                    <a16:creationId xmlns:a16="http://schemas.microsoft.com/office/drawing/2014/main" id="{0A32F580-589C-8B53-1DF2-8A694D8DC946}"/>
                  </a:ext>
                </a:extLst>
              </p:cNvPr>
              <p:cNvSpPr/>
              <p:nvPr/>
            </p:nvSpPr>
            <p:spPr>
              <a:xfrm>
                <a:off x="5283675" y="2438764"/>
                <a:ext cx="1172036" cy="356872"/>
              </a:xfrm>
              <a:custGeom>
                <a:avLst/>
                <a:gdLst>
                  <a:gd name="connsiteX0" fmla="*/ 0 w 1172036"/>
                  <a:gd name="connsiteY0" fmla="*/ 0 h 356872"/>
                  <a:gd name="connsiteX1" fmla="*/ 1172036 w 1172036"/>
                  <a:gd name="connsiteY1" fmla="*/ 0 h 356872"/>
                  <a:gd name="connsiteX2" fmla="*/ 1172036 w 1172036"/>
                  <a:gd name="connsiteY2" fmla="*/ 356872 h 356872"/>
                  <a:gd name="connsiteX3" fmla="*/ 0 w 1172036"/>
                  <a:gd name="connsiteY3" fmla="*/ 356872 h 356872"/>
                  <a:gd name="connsiteX4" fmla="*/ 0 w 1172036"/>
                  <a:gd name="connsiteY4" fmla="*/ 0 h 356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036" h="356872">
                    <a:moveTo>
                      <a:pt x="0" y="0"/>
                    </a:moveTo>
                    <a:lnTo>
                      <a:pt x="1172036" y="0"/>
                    </a:lnTo>
                    <a:lnTo>
                      <a:pt x="1172036" y="356872"/>
                    </a:lnTo>
                    <a:lnTo>
                      <a:pt x="0" y="356872"/>
                    </a:lnTo>
                    <a:lnTo>
                      <a:pt x="0" y="0"/>
                    </a:lnTo>
                    <a:close/>
                  </a:path>
                </a:pathLst>
              </a:custGeom>
              <a:solidFill>
                <a:schemeClr val="bg1">
                  <a:lumMod val="9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5822" tIns="15822" rIns="15822" bIns="15822" numCol="1" spcCol="1270" anchor="ctr" anchorCtr="0">
                <a:noAutofit/>
              </a:bodyPr>
              <a:lstStyle/>
              <a:p>
                <a:pPr algn="ctr" defTabSz="1107512">
                  <a:lnSpc>
                    <a:spcPts val="650"/>
                  </a:lnSpc>
                  <a:spcBef>
                    <a:spcPct val="0"/>
                  </a:spcBef>
                  <a:spcAft>
                    <a:spcPct val="35000"/>
                  </a:spcAft>
                </a:pPr>
                <a:r>
                  <a:rPr kumimoji="1" lang="ja-JP" altLang="en-US" sz="975">
                    <a:solidFill>
                      <a:schemeClr val="tx1"/>
                    </a:solidFill>
                    <a:latin typeface="Meiryo UI" panose="020B0604030504040204" pitchFamily="50" charset="-128"/>
                    <a:ea typeface="Meiryo UI" panose="020B0604030504040204" pitchFamily="50" charset="-128"/>
                  </a:rPr>
                  <a:t>主任</a:t>
                </a:r>
                <a:endParaRPr kumimoji="1" lang="en-US" altLang="ja-JP" sz="975">
                  <a:solidFill>
                    <a:schemeClr val="tx1"/>
                  </a:solidFill>
                  <a:latin typeface="Meiryo UI" panose="020B0604030504040204" pitchFamily="50" charset="-128"/>
                  <a:ea typeface="Meiryo UI" panose="020B0604030504040204" pitchFamily="50" charset="-128"/>
                </a:endParaRPr>
              </a:p>
              <a:p>
                <a:pPr algn="ctr" defTabSz="1107512">
                  <a:lnSpc>
                    <a:spcPts val="650"/>
                  </a:lnSpc>
                  <a:spcBef>
                    <a:spcPct val="0"/>
                  </a:spcBef>
                  <a:spcAft>
                    <a:spcPct val="35000"/>
                  </a:spcAft>
                </a:pPr>
                <a:r>
                  <a:rPr kumimoji="1" lang="en-US" altLang="ja-JP" sz="975">
                    <a:solidFill>
                      <a:schemeClr val="tx1"/>
                    </a:solidFill>
                    <a:latin typeface="Meiryo UI" panose="020B0604030504040204" pitchFamily="50" charset="-128"/>
                    <a:ea typeface="Meiryo UI" panose="020B0604030504040204" pitchFamily="50" charset="-128"/>
                  </a:rPr>
                  <a:t>xxx</a:t>
                </a:r>
              </a:p>
            </p:txBody>
          </p:sp>
          <p:sp>
            <p:nvSpPr>
              <p:cNvPr id="96" name="正方形/長方形 95">
                <a:extLst>
                  <a:ext uri="{FF2B5EF4-FFF2-40B4-BE49-F238E27FC236}">
                    <a16:creationId xmlns:a16="http://schemas.microsoft.com/office/drawing/2014/main" id="{F72E58B8-1187-294F-3F00-E3A93F1894CC}"/>
                  </a:ext>
                </a:extLst>
              </p:cNvPr>
              <p:cNvSpPr/>
              <p:nvPr/>
            </p:nvSpPr>
            <p:spPr>
              <a:xfrm>
                <a:off x="5281659" y="2268218"/>
                <a:ext cx="1173600" cy="163946"/>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83" kern="100">
                    <a:latin typeface="Meiryo UI" panose="020B0604030504040204" pitchFamily="50" charset="-128"/>
                    <a:ea typeface="Meiryo UI" panose="020B0604030504040204" pitchFamily="50" charset="-128"/>
                    <a:cs typeface="Meiryo UI" panose="020B0604030504040204" pitchFamily="50" charset="-128"/>
                  </a:rPr>
                  <a:t>経理部門</a:t>
                </a:r>
                <a:endParaRPr lang="ja-JP" altLang="ja-JP" sz="1083" kern="10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01" name="コネクタ: カギ線 100">
              <a:extLst>
                <a:ext uri="{FF2B5EF4-FFF2-40B4-BE49-F238E27FC236}">
                  <a16:creationId xmlns:a16="http://schemas.microsoft.com/office/drawing/2014/main" id="{2EFC576C-4E13-A599-475F-1346278A31FD}"/>
                </a:ext>
              </a:extLst>
            </p:cNvPr>
            <p:cNvCxnSpPr>
              <a:cxnSpLocks/>
              <a:stCxn id="16" idx="1"/>
              <a:endCxn id="90" idx="1"/>
            </p:cNvCxnSpPr>
            <p:nvPr/>
          </p:nvCxnSpPr>
          <p:spPr>
            <a:xfrm flipV="1">
              <a:off x="5826539" y="2487313"/>
              <a:ext cx="491394" cy="31261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コネクタ: カギ線 104">
              <a:extLst>
                <a:ext uri="{FF2B5EF4-FFF2-40B4-BE49-F238E27FC236}">
                  <a16:creationId xmlns:a16="http://schemas.microsoft.com/office/drawing/2014/main" id="{F86B1AA6-C74F-750D-810B-DD786780DF81}"/>
                </a:ext>
              </a:extLst>
            </p:cNvPr>
            <p:cNvCxnSpPr>
              <a:cxnSpLocks/>
              <a:stCxn id="16" idx="1"/>
              <a:endCxn id="93" idx="1"/>
            </p:cNvCxnSpPr>
            <p:nvPr/>
          </p:nvCxnSpPr>
          <p:spPr>
            <a:xfrm>
              <a:off x="5826539" y="2799930"/>
              <a:ext cx="491394" cy="28000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コネクタ: カギ線 112">
              <a:extLst>
                <a:ext uri="{FF2B5EF4-FFF2-40B4-BE49-F238E27FC236}">
                  <a16:creationId xmlns:a16="http://schemas.microsoft.com/office/drawing/2014/main" id="{8BD11370-BB48-6212-B3F0-95F1A41C085C}"/>
                </a:ext>
              </a:extLst>
            </p:cNvPr>
            <p:cNvCxnSpPr>
              <a:cxnSpLocks/>
              <a:stCxn id="46" idx="1"/>
              <a:endCxn id="17" idx="1"/>
            </p:cNvCxnSpPr>
            <p:nvPr/>
          </p:nvCxnSpPr>
          <p:spPr>
            <a:xfrm>
              <a:off x="3711484" y="2713686"/>
              <a:ext cx="942366" cy="12596"/>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C94DE466-3716-26AE-92D1-2E3135C9B5B3}"/>
                </a:ext>
              </a:extLst>
            </p:cNvPr>
            <p:cNvCxnSpPr>
              <a:cxnSpLocks/>
              <a:stCxn id="19" idx="1"/>
              <a:endCxn id="95" idx="0"/>
            </p:cNvCxnSpPr>
            <p:nvPr/>
          </p:nvCxnSpPr>
          <p:spPr>
            <a:xfrm flipV="1">
              <a:off x="5830580" y="3743315"/>
              <a:ext cx="489369" cy="2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四角形: 1 つの角を切り取る 20">
            <a:extLst>
              <a:ext uri="{FF2B5EF4-FFF2-40B4-BE49-F238E27FC236}">
                <a16:creationId xmlns:a16="http://schemas.microsoft.com/office/drawing/2014/main" id="{1703F511-51BC-416D-081B-80BB28CA4F9C}"/>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23" name="四角形: 1 つの角を切り取る 22">
            <a:extLst>
              <a:ext uri="{FF2B5EF4-FFF2-40B4-BE49-F238E27FC236}">
                <a16:creationId xmlns:a16="http://schemas.microsoft.com/office/drawing/2014/main" id="{1857B6C7-9894-5441-2468-E8757B70D093}"/>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27" name="四角形: 1 つの角を切り取る 26">
            <a:extLst>
              <a:ext uri="{FF2B5EF4-FFF2-40B4-BE49-F238E27FC236}">
                <a16:creationId xmlns:a16="http://schemas.microsoft.com/office/drawing/2014/main" id="{E09F883F-4FBF-AFFF-11CA-3A4CEB489FCD}"/>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8" name="スライド番号プレースホルダー 2">
            <a:extLst>
              <a:ext uri="{FF2B5EF4-FFF2-40B4-BE49-F238E27FC236}">
                <a16:creationId xmlns:a16="http://schemas.microsoft.com/office/drawing/2014/main" id="{55DCABCE-517D-7E28-E027-14C22B5CF1A1}"/>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18</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84726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DC3FADF6-C54B-85DE-D09B-EEFA962D69E4}"/>
              </a:ext>
            </a:extLst>
          </p:cNvPr>
          <p:cNvSpPr txBox="1">
            <a:spLocks/>
          </p:cNvSpPr>
          <p:nvPr/>
        </p:nvSpPr>
        <p:spPr>
          <a:xfrm>
            <a:off x="294373" y="2157760"/>
            <a:ext cx="8420906" cy="1271240"/>
          </a:xfrm>
          <a:prstGeom prst="rect">
            <a:avLst/>
          </a:prstGeom>
        </p:spPr>
        <p:txBody>
          <a:bodyPr vert="horz" lIns="99060" tIns="49530" rIns="99060" bIns="4953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804838">
              <a:lnSpc>
                <a:spcPct val="110000"/>
              </a:lnSpc>
              <a:spcBef>
                <a:spcPts val="529"/>
              </a:spcBef>
              <a:spcAft>
                <a:spcPts val="264"/>
              </a:spcAft>
              <a:buFont typeface="Arial" panose="020B0604020202020204" pitchFamily="34" charset="0"/>
              <a:buChar char="​"/>
            </a:pPr>
            <a:r>
              <a:rPr lang="ja-JP" altLang="en-US" sz="390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事業計画書</a:t>
            </a:r>
            <a:endParaRPr lang="en-US" sz="390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endParaRPr>
          </a:p>
        </p:txBody>
      </p:sp>
      <p:sp>
        <p:nvSpPr>
          <p:cNvPr id="3" name="テキスト プレースホルダー 11">
            <a:extLst>
              <a:ext uri="{FF2B5EF4-FFF2-40B4-BE49-F238E27FC236}">
                <a16:creationId xmlns:a16="http://schemas.microsoft.com/office/drawing/2014/main" id="{3F53172A-488A-0B99-C25F-0FABD2FE1C61}"/>
              </a:ext>
            </a:extLst>
          </p:cNvPr>
          <p:cNvSpPr txBox="1">
            <a:spLocks/>
          </p:cNvSpPr>
          <p:nvPr/>
        </p:nvSpPr>
        <p:spPr>
          <a:xfrm>
            <a:off x="454472" y="3563894"/>
            <a:ext cx="2476054" cy="353841"/>
          </a:xfrm>
          <a:prstGeom prst="rect">
            <a:avLst/>
          </a:prstGeom>
        </p:spPr>
        <p:txBody>
          <a:bodyPr vert="horz" lIns="0" tIns="0" rIns="0" bIns="0" rtlCol="0">
            <a:noAutofit/>
          </a:bodyPr>
          <a:lstStyle>
            <a:lvl1pPr marL="0" indent="0" algn="r" defTabSz="742950" rtl="0" eaLnBrk="1" latinLnBrk="0" hangingPunct="1">
              <a:lnSpc>
                <a:spcPct val="110000"/>
              </a:lnSpc>
              <a:spcBef>
                <a:spcPts val="488"/>
              </a:spcBef>
              <a:spcAft>
                <a:spcPts val="244"/>
              </a:spcAft>
              <a:buFont typeface="Arial" panose="020B0604020202020204" pitchFamily="34" charset="0"/>
              <a:buChar char="​"/>
              <a:defRPr lang="en-US" sz="12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1pPr>
            <a:lvl2pPr marL="231075" indent="-140400" algn="l" defTabSz="742950" rtl="0" eaLnBrk="1" latinLnBrk="0" hangingPunct="1">
              <a:lnSpc>
                <a:spcPct val="90000"/>
              </a:lnSpc>
              <a:spcBef>
                <a:spcPts val="0"/>
              </a:spcBef>
              <a:spcAft>
                <a:spcPts val="244"/>
              </a:spcAft>
              <a:buClr>
                <a:schemeClr val="tx2"/>
              </a:buClr>
              <a:buFont typeface="Arial" panose="020B0604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2pPr>
            <a:lvl3pPr marL="415350" indent="-134550" algn="l" defTabSz="742950" rtl="0" eaLnBrk="1" latinLnBrk="0" hangingPunct="1">
              <a:lnSpc>
                <a:spcPct val="90000"/>
              </a:lnSpc>
              <a:spcBef>
                <a:spcPts val="0"/>
              </a:spcBef>
              <a:spcAft>
                <a:spcPts val="244"/>
              </a:spcAft>
              <a:buClr>
                <a:schemeClr val="tx2"/>
              </a:buClr>
              <a:buFont typeface="Trebuchet MS" panose="020B0603020202020204" pitchFamily="34" charset="0"/>
              <a:buChar char="–"/>
              <a:defRPr lang="en-US" sz="1200" kern="120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3pPr>
            <a:lvl4pPr marL="0" indent="0" algn="l" defTabSz="742950" rtl="0" eaLnBrk="1" latinLnBrk="0" hangingPunct="1">
              <a:lnSpc>
                <a:spcPct val="110000"/>
              </a:lnSpc>
              <a:spcBef>
                <a:spcPts val="244"/>
              </a:spcBef>
              <a:spcAft>
                <a:spcPts val="244"/>
              </a:spcAft>
              <a:buClr>
                <a:schemeClr val="tx2"/>
              </a:buClr>
              <a:buFont typeface="Arial" panose="020B0604020202020204" pitchFamily="34" charset="0"/>
              <a:buChar char="​"/>
              <a:defRPr lang="en-US" sz="120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defRPr>
            </a:lvl4pPr>
            <a:lvl5pPr marL="0" indent="0" algn="l" defTabSz="742950" rtl="0" eaLnBrk="1" latinLnBrk="0" hangingPunct="1">
              <a:lnSpc>
                <a:spcPct val="100000"/>
              </a:lnSpc>
              <a:spcBef>
                <a:spcPts val="0"/>
              </a:spcBef>
              <a:spcAft>
                <a:spcPts val="244"/>
              </a:spcAft>
              <a:buClrTx/>
              <a:buFont typeface="Arial" panose="020B0604020202020204" pitchFamily="34" charset="0"/>
              <a:buChar char="​"/>
              <a:defRPr lang="en-US" sz="1200" b="1" kern="1200" smtClean="0">
                <a:solidFill>
                  <a:schemeClr val="tx1"/>
                </a:solidFill>
                <a:latin typeface="Meiryo UI" panose="020B0604030504040204" pitchFamily="50" charset="-128"/>
                <a:ea typeface="Meiryo UI" panose="020B0604030504040204" pitchFamily="50" charset="-128"/>
                <a:cs typeface="+mn-cs"/>
                <a:sym typeface="Trebuchet MS" panose="020B0603020202020204" pitchFamily="34" charset="0"/>
              </a:defRPr>
            </a:lvl5pPr>
            <a:lvl6pPr marL="219273" indent="-123825" algn="l" defTabSz="742950" rtl="0" eaLnBrk="1" latinLnBrk="0" hangingPunct="1">
              <a:lnSpc>
                <a:spcPct val="90000"/>
              </a:lnSpc>
              <a:spcBef>
                <a:spcPts val="0"/>
              </a:spcBef>
              <a:spcAft>
                <a:spcPts val="488"/>
              </a:spcAft>
              <a:buClr>
                <a:schemeClr val="tx2"/>
              </a:buClr>
              <a:buFont typeface="Arial" panose="020B0604020202020204" pitchFamily="34" charset="0"/>
              <a:buChar char="•"/>
              <a:defRPr lang="en-US" sz="1300" kern="1200" smtClean="0">
                <a:solidFill>
                  <a:schemeClr val="tx1"/>
                </a:solidFill>
                <a:latin typeface="+mn-lt"/>
                <a:ea typeface="+mn-ea"/>
                <a:cs typeface="+mn-cs"/>
                <a:sym typeface="Trebuchet MS" panose="020B0603020202020204" pitchFamily="34" charset="0"/>
              </a:defRPr>
            </a:lvl6pPr>
            <a:lvl7pPr marL="0" indent="0" algn="l" defTabSz="742950" rtl="0" eaLnBrk="1" latinLnBrk="0" hangingPunct="1">
              <a:lnSpc>
                <a:spcPct val="90000"/>
              </a:lnSpc>
              <a:spcBef>
                <a:spcPts val="731"/>
              </a:spcBef>
              <a:spcAft>
                <a:spcPts val="731"/>
              </a:spcAft>
              <a:buFont typeface="Arial" panose="020B0604020202020204" pitchFamily="34" charset="0"/>
              <a:buChar char="​"/>
              <a:defRPr lang="en-US" sz="3575" kern="1200" baseline="0" smtClean="0">
                <a:solidFill>
                  <a:schemeClr val="tx1"/>
                </a:solidFill>
                <a:latin typeface="+mn-lt"/>
                <a:ea typeface="+mn-ea"/>
                <a:cs typeface="+mn-cs"/>
                <a:sym typeface="Trebuchet MS" panose="020B0603020202020204" pitchFamily="34" charset="0"/>
              </a:defRPr>
            </a:lvl7pPr>
            <a:lvl8pPr marL="0" indent="0" algn="l" defTabSz="742950" rtl="0" eaLnBrk="1" latinLnBrk="0" hangingPunct="1">
              <a:lnSpc>
                <a:spcPct val="90000"/>
              </a:lnSpc>
              <a:spcBef>
                <a:spcPts val="731"/>
              </a:spcBef>
              <a:spcAft>
                <a:spcPts val="0"/>
              </a:spcAft>
              <a:buFont typeface="Arial" panose="020B0604020202020204" pitchFamily="34" charset="0"/>
              <a:buChar char="​"/>
              <a:defRPr lang="en-US" sz="4388" kern="1200" baseline="0" smtClean="0">
                <a:solidFill>
                  <a:schemeClr val="tx2"/>
                </a:solidFill>
                <a:latin typeface="+mn-lt"/>
                <a:ea typeface="+mn-ea"/>
                <a:cs typeface="+mn-cs"/>
                <a:sym typeface="Trebuchet MS" panose="020B0603020202020204" pitchFamily="34" charset="0"/>
              </a:defRPr>
            </a:lvl8pPr>
            <a:lvl9pPr marL="0" indent="0" algn="l" defTabSz="742950" rtl="0" eaLnBrk="1" latinLnBrk="0" hangingPunct="1">
              <a:lnSpc>
                <a:spcPct val="100000"/>
              </a:lnSpc>
              <a:spcBef>
                <a:spcPts val="0"/>
              </a:spcBef>
              <a:spcAft>
                <a:spcPts val="731"/>
              </a:spcAft>
              <a:buFont typeface="Arial" panose="020B0604020202020204" pitchFamily="34" charset="0"/>
              <a:buChar char="​"/>
              <a:defRPr lang="en-US" sz="1950" kern="1200" baseline="0" dirty="0">
                <a:solidFill>
                  <a:schemeClr val="tx2"/>
                </a:solidFill>
                <a:latin typeface="+mn-lt"/>
                <a:ea typeface="+mn-ea"/>
                <a:cs typeface="+mn-cs"/>
                <a:sym typeface="Trebuchet MS" panose="020B0603020202020204" pitchFamily="34" charset="0"/>
              </a:defRPr>
            </a:lvl9pPr>
          </a:lstStyle>
          <a:p>
            <a:pPr algn="l"/>
            <a:r>
              <a:rPr kumimoji="1" lang="ja-JP" altLang="en-US" sz="1625">
                <a:solidFill>
                  <a:schemeClr val="bg1"/>
                </a:solidFill>
              </a:rPr>
              <a:t>令和●年●月●日</a:t>
            </a:r>
            <a:endParaRPr lang="zh-TW" altLang="en-US" sz="1625">
              <a:solidFill>
                <a:schemeClr val="bg1"/>
              </a:solidFill>
            </a:endParaRPr>
          </a:p>
        </p:txBody>
      </p:sp>
      <p:sp>
        <p:nvSpPr>
          <p:cNvPr id="4" name="Title 6">
            <a:extLst>
              <a:ext uri="{FF2B5EF4-FFF2-40B4-BE49-F238E27FC236}">
                <a16:creationId xmlns:a16="http://schemas.microsoft.com/office/drawing/2014/main" id="{5E0E7D98-A088-65EC-535D-ABC19CCEF365}"/>
              </a:ext>
            </a:extLst>
          </p:cNvPr>
          <p:cNvSpPr txBox="1">
            <a:spLocks/>
          </p:cNvSpPr>
          <p:nvPr/>
        </p:nvSpPr>
        <p:spPr>
          <a:xfrm>
            <a:off x="294373" y="1674498"/>
            <a:ext cx="8420906" cy="483262"/>
          </a:xfrm>
          <a:prstGeom prst="rect">
            <a:avLst/>
          </a:prstGeom>
        </p:spPr>
        <p:txBody>
          <a:bodyPr vert="horz" lIns="99060" tIns="49530" rIns="99060" bIns="4953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804838">
              <a:lnSpc>
                <a:spcPct val="110000"/>
              </a:lnSpc>
              <a:spcBef>
                <a:spcPts val="529"/>
              </a:spcBef>
              <a:spcAft>
                <a:spcPts val="264"/>
              </a:spcAft>
              <a:buFont typeface="Arial" panose="020B0604020202020204" pitchFamily="34" charset="0"/>
              <a:buChar char="​"/>
            </a:pPr>
            <a:r>
              <a:rPr lang="ja-JP" altLang="en-US"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事業承継・</a:t>
            </a:r>
            <a:r>
              <a:rPr lang="en-US" altLang="ja-JP"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M&amp;A</a:t>
            </a:r>
            <a:r>
              <a:rPr lang="ja-JP" altLang="en-US"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rPr>
              <a:t>補助金</a:t>
            </a:r>
            <a:endParaRPr lang="en-US" sz="1950">
              <a:solidFill>
                <a:schemeClr val="bg1"/>
              </a:solidFill>
              <a:latin typeface="Meiryo UI" panose="020B0604030504040204" pitchFamily="50" charset="-128"/>
              <a:ea typeface="Meiryo UI" panose="020B0604030504040204" pitchFamily="50" charset="-128"/>
              <a:cs typeface="+mn-cs"/>
              <a:sym typeface="Trebuchet MS" panose="020B0603020202020204" pitchFamily="34" charset="0"/>
            </a:endParaRPr>
          </a:p>
        </p:txBody>
      </p:sp>
      <p:sp>
        <p:nvSpPr>
          <p:cNvPr id="7" name="スライド番号プレースホルダー 2">
            <a:extLst>
              <a:ext uri="{FF2B5EF4-FFF2-40B4-BE49-F238E27FC236}">
                <a16:creationId xmlns:a16="http://schemas.microsoft.com/office/drawing/2014/main" id="{E23302B2-7E06-EACC-5191-549F3CE4631C}"/>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a:t>
            </a:fld>
            <a:endParaRPr lang="ja-JP" altLang="en-US" dirty="0">
              <a:solidFill>
                <a:schemeClr val="tx1"/>
              </a:solidFill>
              <a:latin typeface="Yu Gothic UI" panose="020B0500000000000000" pitchFamily="50" charset="-128"/>
              <a:ea typeface="Yu Gothic UI" panose="020B0500000000000000" pitchFamily="50" charset="-128"/>
            </a:endParaRPr>
          </a:p>
        </p:txBody>
      </p:sp>
      <p:graphicFrame>
        <p:nvGraphicFramePr>
          <p:cNvPr id="6" name="表 5">
            <a:extLst>
              <a:ext uri="{FF2B5EF4-FFF2-40B4-BE49-F238E27FC236}">
                <a16:creationId xmlns:a16="http://schemas.microsoft.com/office/drawing/2014/main" id="{5CF42D65-6F8C-B49E-DC0A-B31717C62AA9}"/>
              </a:ext>
            </a:extLst>
          </p:cNvPr>
          <p:cNvGraphicFramePr>
            <a:graphicFrameLocks noGrp="1"/>
          </p:cNvGraphicFramePr>
          <p:nvPr>
            <p:extLst>
              <p:ext uri="{D42A27DB-BD31-4B8C-83A1-F6EECF244321}">
                <p14:modId xmlns:p14="http://schemas.microsoft.com/office/powerpoint/2010/main" val="3760313542"/>
              </p:ext>
            </p:extLst>
          </p:nvPr>
        </p:nvGraphicFramePr>
        <p:xfrm>
          <a:off x="5100822" y="5654290"/>
          <a:ext cx="4567766" cy="594360"/>
        </p:xfrm>
        <a:graphic>
          <a:graphicData uri="http://schemas.openxmlformats.org/drawingml/2006/table">
            <a:tbl>
              <a:tblPr firstRow="1" bandRow="1">
                <a:tableStyleId>{5C22544A-7EE6-4342-B048-85BDC9FD1C3A}</a:tableStyleId>
              </a:tblPr>
              <a:tblGrid>
                <a:gridCol w="1706033">
                  <a:extLst>
                    <a:ext uri="{9D8B030D-6E8A-4147-A177-3AD203B41FA5}">
                      <a16:colId xmlns:a16="http://schemas.microsoft.com/office/drawing/2014/main" val="1690658331"/>
                    </a:ext>
                  </a:extLst>
                </a:gridCol>
                <a:gridCol w="2861733">
                  <a:extLst>
                    <a:ext uri="{9D8B030D-6E8A-4147-A177-3AD203B41FA5}">
                      <a16:colId xmlns:a16="http://schemas.microsoft.com/office/drawing/2014/main" val="1593283125"/>
                    </a:ext>
                  </a:extLst>
                </a:gridCol>
              </a:tblGrid>
              <a:tr h="297180">
                <a:tc>
                  <a:txBody>
                    <a:bodyPr/>
                    <a:lstStyle/>
                    <a:p>
                      <a:pPr marL="0" algn="l" defTabSz="914400" rtl="0" eaLnBrk="1" latinLnBrk="0" hangingPunct="1"/>
                      <a:r>
                        <a:rPr kumimoji="1" lang="ja-JP" altLang="en-US" sz="1300" b="0" kern="1200" dirty="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rPr>
                        <a:t>補助事業名：</a:t>
                      </a:r>
                    </a:p>
                  </a:txBody>
                  <a:tcPr marL="99060" marR="99060" marT="49530" marB="49530" anchor="ctr">
                    <a:lnL w="12700" cmpd="sng">
                      <a:noFill/>
                    </a:lnL>
                    <a:lnR w="12700" cmpd="sng">
                      <a:noFill/>
                    </a:lnR>
                    <a:lnT w="12700" cmpd="sng">
                      <a:noFill/>
                    </a:lnT>
                    <a:lnB w="38100" cmpd="sng">
                      <a:noFill/>
                    </a:lnB>
                    <a:noFill/>
                  </a:tcPr>
                </a:tc>
                <a:tc>
                  <a:txBody>
                    <a:bodyPr/>
                    <a:lstStyle/>
                    <a:p>
                      <a:pPr marL="0" algn="l" defTabSz="914400" rtl="0" eaLnBrk="1" latinLnBrk="0" hangingPunct="1"/>
                      <a:r>
                        <a:rPr kumimoji="1" lang="en-US" altLang="ja-JP" sz="1300" b="0" kern="1200">
                          <a:solidFill>
                            <a:schemeClr val="tx2"/>
                          </a:solidFill>
                          <a:latin typeface="Meiryo UI" panose="020B0604030504040204" pitchFamily="50" charset="-128"/>
                          <a:ea typeface="Meiryo UI" panose="020B0604030504040204" pitchFamily="50" charset="-128"/>
                          <a:cs typeface="+mn-cs"/>
                        </a:rPr>
                        <a:t>xxx</a:t>
                      </a:r>
                      <a:endParaRPr kumimoji="1" lang="ja-JP" altLang="en-US" sz="1300" b="0" kern="1200">
                        <a:solidFill>
                          <a:schemeClr val="tx2"/>
                        </a:solidFill>
                        <a:latin typeface="Meiryo UI" panose="020B0604030504040204" pitchFamily="50" charset="-128"/>
                        <a:ea typeface="Meiryo UI" panose="020B0604030504040204" pitchFamily="50" charset="-128"/>
                        <a:cs typeface="+mn-cs"/>
                      </a:endParaRPr>
                    </a:p>
                  </a:txBody>
                  <a:tcPr marL="99060" marR="99060" marT="49530" marB="49530" anchor="ctr">
                    <a:lnL w="12700" cmpd="sng">
                      <a:noFill/>
                    </a:lnL>
                    <a:lnR w="12700" cmpd="sng">
                      <a:noFill/>
                    </a:lnR>
                    <a:lnT w="12700" cmpd="sng">
                      <a:noFill/>
                    </a:lnT>
                    <a:lnB w="38100" cmpd="sng">
                      <a:noFill/>
                    </a:lnB>
                    <a:noFill/>
                  </a:tcPr>
                </a:tc>
                <a:extLst>
                  <a:ext uri="{0D108BD9-81ED-4DB2-BD59-A6C34878D82A}">
                    <a16:rowId xmlns:a16="http://schemas.microsoft.com/office/drawing/2014/main" val="2430934698"/>
                  </a:ext>
                </a:extLst>
              </a:tr>
              <a:tr h="297180">
                <a:tc>
                  <a:txBody>
                    <a:bodyPr/>
                    <a:lstStyle/>
                    <a:p>
                      <a:pPr marL="0" algn="l" defTabSz="914400" rtl="0" eaLnBrk="1" latinLnBrk="0" hangingPunct="1"/>
                      <a:r>
                        <a:rPr kumimoji="1" lang="ja-JP" altLang="en-US" sz="1300" b="0" kern="1200">
                          <a:solidFill>
                            <a:schemeClr val="tx2"/>
                          </a:solidFill>
                          <a:latin typeface="Meiryo UI" panose="020B0604030504040204" pitchFamily="50" charset="-128"/>
                          <a:ea typeface="Meiryo UI" panose="020B0604030504040204" pitchFamily="50" charset="-128"/>
                          <a:cs typeface="+mn-cs"/>
                        </a:rPr>
                        <a:t>申請者名：</a:t>
                      </a:r>
                      <a:endParaRPr kumimoji="1" lang="ja-JP" altLang="en-US" sz="1300" b="0" kern="1200">
                        <a:solidFill>
                          <a:schemeClr val="tx2"/>
                        </a:solidFill>
                        <a:latin typeface="Meiryo UI" panose="020B0604030504040204" pitchFamily="50" charset="-128"/>
                        <a:ea typeface="Meiryo UI" panose="020B0604030504040204" pitchFamily="50" charset="-128"/>
                        <a:cs typeface="+mn-cs"/>
                        <a:sym typeface="Trebuchet MS" panose="020B0603020202020204" pitchFamily="34" charset="0"/>
                      </a:endParaRPr>
                    </a:p>
                  </a:txBody>
                  <a:tcPr marL="99060" marR="99060" marT="49530" marB="49530" anchor="ctr">
                    <a:lnL w="12700" cmpd="sng">
                      <a:noFill/>
                    </a:lnL>
                    <a:lnR w="12700" cmpd="sng">
                      <a:noFill/>
                    </a:lnR>
                    <a:lnT w="12700" cmpd="sng">
                      <a:noFill/>
                    </a:lnT>
                    <a:lnB w="38100" cmpd="sng">
                      <a:noFill/>
                    </a:lnB>
                    <a:noFill/>
                  </a:tcPr>
                </a:tc>
                <a:tc>
                  <a:txBody>
                    <a:bodyPr/>
                    <a:lstStyle/>
                    <a:p>
                      <a:pPr marL="0" algn="l" defTabSz="914400" rtl="0" eaLnBrk="1" latinLnBrk="0" hangingPunct="1"/>
                      <a:r>
                        <a:rPr kumimoji="1" lang="en-US" altLang="ja-JP" sz="1300" b="0" kern="1200" dirty="0">
                          <a:solidFill>
                            <a:schemeClr val="tx2"/>
                          </a:solidFill>
                          <a:latin typeface="Meiryo UI" panose="020B0604030504040204" pitchFamily="50" charset="-128"/>
                          <a:ea typeface="Meiryo UI" panose="020B0604030504040204" pitchFamily="50" charset="-128"/>
                          <a:cs typeface="+mn-cs"/>
                        </a:rPr>
                        <a:t>xxx</a:t>
                      </a:r>
                      <a:endParaRPr kumimoji="1" lang="ja-JP" altLang="en-US" sz="1300" b="0" kern="1200" dirty="0">
                        <a:solidFill>
                          <a:schemeClr val="tx2"/>
                        </a:solidFill>
                        <a:latin typeface="Meiryo UI" panose="020B0604030504040204" pitchFamily="50" charset="-128"/>
                        <a:ea typeface="Meiryo UI" panose="020B0604030504040204" pitchFamily="50" charset="-128"/>
                        <a:cs typeface="+mn-cs"/>
                      </a:endParaRPr>
                    </a:p>
                  </a:txBody>
                  <a:tcPr marL="99060" marR="99060" marT="49530" marB="49530" anchor="ctr">
                    <a:lnL w="12700" cmpd="sng">
                      <a:noFill/>
                    </a:lnL>
                    <a:lnR w="12700" cmpd="sng">
                      <a:noFill/>
                    </a:lnR>
                    <a:lnT w="12700" cmpd="sng">
                      <a:noFill/>
                    </a:lnT>
                    <a:lnB w="38100" cmpd="sng">
                      <a:noFill/>
                    </a:lnB>
                    <a:noFill/>
                  </a:tcPr>
                </a:tc>
                <a:extLst>
                  <a:ext uri="{0D108BD9-81ED-4DB2-BD59-A6C34878D82A}">
                    <a16:rowId xmlns:a16="http://schemas.microsoft.com/office/drawing/2014/main" val="1583601788"/>
                  </a:ext>
                </a:extLst>
              </a:tr>
            </a:tbl>
          </a:graphicData>
        </a:graphic>
      </p:graphicFrame>
    </p:spTree>
    <p:extLst>
      <p:ext uri="{BB962C8B-B14F-4D97-AF65-F5344CB8AC3E}">
        <p14:creationId xmlns:p14="http://schemas.microsoft.com/office/powerpoint/2010/main" val="321005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rPr>
              <a:t>3. M&amp;A</a:t>
            </a:r>
            <a:r>
              <a:rPr lang="ja-JP" altLang="en-US" sz="1300" dirty="0">
                <a:solidFill>
                  <a:schemeClr val="tx2"/>
                </a:solidFill>
                <a:latin typeface="Meiryo UI" panose="020B0604030504040204" pitchFamily="50" charset="-128"/>
                <a:ea typeface="Meiryo UI" panose="020B0604030504040204" pitchFamily="50" charset="-128"/>
              </a:rPr>
              <a:t>の実施体制と方針</a:t>
            </a:r>
            <a:r>
              <a:rPr lang="ja-JP" altLang="en-US" sz="1300" dirty="0">
                <a:solidFill>
                  <a:schemeClr val="tx2"/>
                </a:solidFill>
                <a:latin typeface="Meiryo UI" panose="020B0604030504040204" pitchFamily="50" charset="-128"/>
                <a:ea typeface="Meiryo UI" panose="020B0604030504040204" pitchFamily="50" charset="-128"/>
                <a:cs typeface="+mn-cs"/>
              </a:rPr>
              <a:t>／</a:t>
            </a:r>
            <a:r>
              <a:rPr lang="en-US" altLang="ja-JP" sz="1300" dirty="0">
                <a:solidFill>
                  <a:schemeClr val="tx2"/>
                </a:solidFill>
                <a:latin typeface="Meiryo UI" panose="020B0604030504040204" pitchFamily="50" charset="-128"/>
                <a:ea typeface="Meiryo UI" panose="020B0604030504040204" pitchFamily="50" charset="-128"/>
                <a:cs typeface="+mn-cs"/>
              </a:rPr>
              <a:t>4. </a:t>
            </a:r>
            <a:r>
              <a:rPr lang="ja-JP" altLang="en-US" sz="1300" dirty="0">
                <a:solidFill>
                  <a:schemeClr val="tx2"/>
                </a:solidFill>
                <a:latin typeface="Meiryo UI" panose="020B0604030504040204" pitchFamily="50" charset="-128"/>
                <a:ea typeface="Meiryo UI" panose="020B0604030504040204" pitchFamily="50" charset="-128"/>
                <a:cs typeface="+mn-cs"/>
              </a:rPr>
              <a:t>想定スケジュール</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2" name="TextBox 15">
            <a:extLst>
              <a:ext uri="{FF2B5EF4-FFF2-40B4-BE49-F238E27FC236}">
                <a16:creationId xmlns:a16="http://schemas.microsoft.com/office/drawing/2014/main" id="{E369162F-C4C6-CBF1-364E-7FA59465FD7D}"/>
              </a:ext>
            </a:extLst>
          </p:cNvPr>
          <p:cNvSpPr txBox="1"/>
          <p:nvPr/>
        </p:nvSpPr>
        <p:spPr>
          <a:xfrm>
            <a:off x="614565" y="1919843"/>
            <a:ext cx="1482000" cy="44545"/>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txBody>
          <a:bodyPr wrap="square" lIns="0" tIns="0" rIns="0" bIns="3900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1600">
                <a:solidFill>
                  <a:schemeClr val="tx2"/>
                </a:solidFill>
                <a:latin typeface="Trebuchet MS" panose="020B0603020202020204" pitchFamily="34" charset="0"/>
                <a:ea typeface="Meiryo UI" panose="020B0604030504040204" pitchFamily="50" charset="-128"/>
                <a:cs typeface="Meiryo UI" panose="020B0604030504040204" pitchFamily="50" charset="-128"/>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altLang="ja-JP" sz="1300" dirty="0">
                <a:latin typeface="Trebuchet MS" panose="020B0603020202020204" pitchFamily="34" charset="0"/>
                <a:ea typeface="Meiryo UI" panose="020B0604030504040204" pitchFamily="50" charset="-128"/>
              </a:rPr>
              <a:t>M</a:t>
            </a:r>
            <a:r>
              <a:rPr lang="ja-JP" altLang="en-US" sz="1300" dirty="0">
                <a:latin typeface="Trebuchet MS" panose="020B0603020202020204" pitchFamily="34" charset="0"/>
                <a:ea typeface="Meiryo UI" panose="020B0604030504040204" pitchFamily="50" charset="-128"/>
              </a:rPr>
              <a:t>＆</a:t>
            </a:r>
            <a:r>
              <a:rPr lang="en-US" altLang="ja-JP" sz="1300" dirty="0">
                <a:latin typeface="Trebuchet MS" panose="020B0603020202020204" pitchFamily="34" charset="0"/>
                <a:ea typeface="Meiryo UI" panose="020B0604030504040204" pitchFamily="50" charset="-128"/>
              </a:rPr>
              <a:t>A</a:t>
            </a:r>
            <a:r>
              <a:rPr lang="ja-JP" altLang="en-US" sz="1300" dirty="0">
                <a:latin typeface="Trebuchet MS" panose="020B0603020202020204" pitchFamily="34" charset="0"/>
                <a:ea typeface="Meiryo UI" panose="020B0604030504040204" pitchFamily="50" charset="-128"/>
              </a:rPr>
              <a:t>プロセス</a:t>
            </a:r>
            <a:endParaRPr lang="en-US" sz="1300" dirty="0">
              <a:latin typeface="Trebuchet MS" panose="020B0603020202020204" pitchFamily="34" charset="0"/>
              <a:ea typeface="Meiryo UI" panose="020B0604030504040204" pitchFamily="50" charset="-128"/>
            </a:endParaRPr>
          </a:p>
        </p:txBody>
      </p:sp>
      <p:cxnSp>
        <p:nvCxnSpPr>
          <p:cNvPr id="5" name="Straight Connector 16">
            <a:extLst>
              <a:ext uri="{FF2B5EF4-FFF2-40B4-BE49-F238E27FC236}">
                <a16:creationId xmlns:a16="http://schemas.microsoft.com/office/drawing/2014/main" id="{CE33B6A4-4F1A-B6B2-0B0C-EE4173179D26}"/>
              </a:ext>
            </a:extLst>
          </p:cNvPr>
          <p:cNvCxnSpPr>
            <a:cxnSpLocks/>
          </p:cNvCxnSpPr>
          <p:nvPr/>
        </p:nvCxnSpPr>
        <p:spPr>
          <a:xfrm>
            <a:off x="614565" y="1987171"/>
            <a:ext cx="1482000"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6" name="正方形/長方形 46">
            <a:extLst>
              <a:ext uri="{FF2B5EF4-FFF2-40B4-BE49-F238E27FC236}">
                <a16:creationId xmlns:a16="http://schemas.microsoft.com/office/drawing/2014/main" id="{2E02FEEC-185B-E4F5-93F4-43F3A10CAFCD}"/>
              </a:ext>
            </a:extLst>
          </p:cNvPr>
          <p:cNvSpPr/>
          <p:nvPr/>
        </p:nvSpPr>
        <p:spPr>
          <a:xfrm>
            <a:off x="498234" y="2256820"/>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①</a:t>
            </a:r>
            <a:r>
              <a:rPr lang="en-US" altLang="ja-JP" sz="975">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専門家の選定</a:t>
            </a:r>
          </a:p>
        </p:txBody>
      </p:sp>
      <p:sp>
        <p:nvSpPr>
          <p:cNvPr id="10" name="正方形/長方形 9">
            <a:extLst>
              <a:ext uri="{FF2B5EF4-FFF2-40B4-BE49-F238E27FC236}">
                <a16:creationId xmlns:a16="http://schemas.microsoft.com/office/drawing/2014/main" id="{41649B23-4D08-2F31-DBD4-7F6EC705291C}"/>
              </a:ext>
            </a:extLst>
          </p:cNvPr>
          <p:cNvSpPr/>
          <p:nvPr/>
        </p:nvSpPr>
        <p:spPr>
          <a:xfrm>
            <a:off x="2920617" y="2274320"/>
            <a:ext cx="1982294" cy="3474781"/>
          </a:xfrm>
          <a:prstGeom prst="rect">
            <a:avLst/>
          </a:prstGeom>
          <a:solidFill>
            <a:schemeClr val="bg1">
              <a:lumMod val="75000"/>
              <a:alpha val="30196"/>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pPr algn="ctr" defTabSz="804838"/>
            <a:endParaRPr kumimoji="1" lang="ja-JP" altLang="en-US" sz="1300">
              <a:solidFill>
                <a:srgbClr val="575757"/>
              </a:solidFill>
              <a:latin typeface="Meiryo UI" panose="020B0604030504040204" pitchFamily="50" charset="-128"/>
              <a:ea typeface="Meiryo UI" panose="020B0604030504040204" pitchFamily="50" charset="-128"/>
            </a:endParaRPr>
          </a:p>
        </p:txBody>
      </p:sp>
      <p:cxnSp>
        <p:nvCxnSpPr>
          <p:cNvPr id="11" name="直線コネクタ 135">
            <a:extLst>
              <a:ext uri="{FF2B5EF4-FFF2-40B4-BE49-F238E27FC236}">
                <a16:creationId xmlns:a16="http://schemas.microsoft.com/office/drawing/2014/main" id="{FC18E56B-FC23-1CCF-6E93-3B88B4692B22}"/>
              </a:ext>
            </a:extLst>
          </p:cNvPr>
          <p:cNvCxnSpPr>
            <a:cxnSpLocks/>
          </p:cNvCxnSpPr>
          <p:nvPr/>
        </p:nvCxnSpPr>
        <p:spPr>
          <a:xfrm>
            <a:off x="2245739"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50">
            <a:extLst>
              <a:ext uri="{FF2B5EF4-FFF2-40B4-BE49-F238E27FC236}">
                <a16:creationId xmlns:a16="http://schemas.microsoft.com/office/drawing/2014/main" id="{7FCFEBF8-71E9-293C-F7AD-53DFAC804216}"/>
              </a:ext>
            </a:extLst>
          </p:cNvPr>
          <p:cNvSpPr txBox="1"/>
          <p:nvPr/>
        </p:nvSpPr>
        <p:spPr>
          <a:xfrm>
            <a:off x="2169032" y="1923928"/>
            <a:ext cx="7366333" cy="44545"/>
          </a:xfrm>
          <a:prstGeom prst="rect">
            <a:avLst/>
          </a:prstGeom>
          <a:noFill/>
          <a:ln w="9525" cap="rnd" cmpd="sng" algn="ctr">
            <a:noFill/>
            <a:prstDash val="solid"/>
            <a:round/>
            <a:headEnd type="none" w="med" len="med"/>
            <a:tailEnd type="none" w="med" len="med"/>
          </a:ln>
          <a:extLst>
            <a:ext uri="{91240B29-F687-4F45-9708-019B960494DF}">
              <a14:hiddenLine xmlns:a14="http://schemas.microsoft.com/office/drawing/2010/main" w="9525" cap="rnd" cmpd="sng" algn="ctr">
                <a:solidFill>
                  <a:srgbClr val="E71C57"/>
                </a:solidFill>
                <a:prstDash val="solid"/>
                <a:round/>
                <a:headEnd type="none" w="med" len="med"/>
                <a:tailEnd type="none" w="med" len="med"/>
              </a14:hiddenLine>
            </a:ext>
          </a:extLst>
        </p:spPr>
        <p:txBody>
          <a:bodyPr wrap="square" lIns="0" tIns="0" rIns="0" bIns="234000" rtlCol="0" anchor="b" anchorCtr="0">
            <a:noAutofit/>
          </a:bodyPr>
          <a:lstStyle>
            <a:defPPr>
              <a:defRPr lang="en-US"/>
            </a:defPPr>
            <a:lvl1pPr>
              <a:defRPr>
                <a:solidFill>
                  <a:schemeClr val="tx1"/>
                </a:solidFill>
              </a:defRPr>
            </a:lvl1pPr>
            <a:lvl2pPr>
              <a:defRPr>
                <a:solidFill>
                  <a:schemeClr val="tx1"/>
                </a:solidFill>
              </a:defRPr>
            </a:lvl2pPr>
            <a:lvl3pPr>
              <a:defRPr>
                <a:solidFill>
                  <a:schemeClr val="tx1"/>
                </a:solidFill>
              </a:defRPr>
            </a:lvl3pPr>
            <a:lvl4pPr marL="0" lvl="3">
              <a:defRPr sz="1600">
                <a:solidFill>
                  <a:schemeClr val="tx2"/>
                </a:solidFill>
                <a:latin typeface="Trebuchet MS" panose="020B0603020202020204" pitchFamily="34" charset="0"/>
                <a:ea typeface="Meiryo UI" panose="020B0604030504040204" pitchFamily="50" charset="-128"/>
                <a:cs typeface="Meiryo UI" panose="020B0604030504040204" pitchFamily="50" charset="-128"/>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sz="1300">
                <a:latin typeface="Trebuchet MS" panose="020B0603020202020204" pitchFamily="34" charset="0"/>
                <a:ea typeface="Meiryo UI" panose="020B0604030504040204" pitchFamily="50" charset="-128"/>
              </a:rPr>
              <a:t>実施スケジュール</a:t>
            </a:r>
            <a:endParaRPr lang="en-US" sz="1300">
              <a:latin typeface="Trebuchet MS" panose="020B0603020202020204" pitchFamily="34" charset="0"/>
              <a:ea typeface="Meiryo UI" panose="020B0604030504040204" pitchFamily="50" charset="-128"/>
            </a:endParaRPr>
          </a:p>
        </p:txBody>
      </p:sp>
      <p:cxnSp>
        <p:nvCxnSpPr>
          <p:cNvPr id="20" name="Straight Connector 51">
            <a:extLst>
              <a:ext uri="{FF2B5EF4-FFF2-40B4-BE49-F238E27FC236}">
                <a16:creationId xmlns:a16="http://schemas.microsoft.com/office/drawing/2014/main" id="{31ED6DE3-3FF5-9F39-5A52-7D35AF3FC3AF}"/>
              </a:ext>
            </a:extLst>
          </p:cNvPr>
          <p:cNvCxnSpPr/>
          <p:nvPr/>
        </p:nvCxnSpPr>
        <p:spPr>
          <a:xfrm>
            <a:off x="2169032" y="1976728"/>
            <a:ext cx="7366333" cy="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1" name="直線コネクタ 128">
            <a:extLst>
              <a:ext uri="{FF2B5EF4-FFF2-40B4-BE49-F238E27FC236}">
                <a16:creationId xmlns:a16="http://schemas.microsoft.com/office/drawing/2014/main" id="{D3AB659D-A244-B055-B03C-89AAE607409E}"/>
              </a:ext>
            </a:extLst>
          </p:cNvPr>
          <p:cNvCxnSpPr>
            <a:cxnSpLocks/>
          </p:cNvCxnSpPr>
          <p:nvPr/>
        </p:nvCxnSpPr>
        <p:spPr>
          <a:xfrm flipH="1">
            <a:off x="2264965"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2" name="直線コネクタ 127">
            <a:extLst>
              <a:ext uri="{FF2B5EF4-FFF2-40B4-BE49-F238E27FC236}">
                <a16:creationId xmlns:a16="http://schemas.microsoft.com/office/drawing/2014/main" id="{1A1FA2A6-3AA7-2CF3-79F2-A49D5A3CDB38}"/>
              </a:ext>
            </a:extLst>
          </p:cNvPr>
          <p:cNvCxnSpPr>
            <a:cxnSpLocks/>
          </p:cNvCxnSpPr>
          <p:nvPr/>
        </p:nvCxnSpPr>
        <p:spPr>
          <a:xfrm flipH="1">
            <a:off x="3198498"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3" name="直線コネクタ 128">
            <a:extLst>
              <a:ext uri="{FF2B5EF4-FFF2-40B4-BE49-F238E27FC236}">
                <a16:creationId xmlns:a16="http://schemas.microsoft.com/office/drawing/2014/main" id="{ADF2C711-B71F-AE42-08B5-DA71BEE97E23}"/>
              </a:ext>
            </a:extLst>
          </p:cNvPr>
          <p:cNvCxnSpPr>
            <a:cxnSpLocks/>
          </p:cNvCxnSpPr>
          <p:nvPr/>
        </p:nvCxnSpPr>
        <p:spPr>
          <a:xfrm flipH="1">
            <a:off x="4132031"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4" name="直線コネクタ 127">
            <a:extLst>
              <a:ext uri="{FF2B5EF4-FFF2-40B4-BE49-F238E27FC236}">
                <a16:creationId xmlns:a16="http://schemas.microsoft.com/office/drawing/2014/main" id="{B19ED8E3-B48E-4D18-F756-58BC8A152F79}"/>
              </a:ext>
            </a:extLst>
          </p:cNvPr>
          <p:cNvCxnSpPr>
            <a:cxnSpLocks/>
          </p:cNvCxnSpPr>
          <p:nvPr/>
        </p:nvCxnSpPr>
        <p:spPr>
          <a:xfrm flipH="1">
            <a:off x="5065564"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5" name="直線コネクタ 128">
            <a:extLst>
              <a:ext uri="{FF2B5EF4-FFF2-40B4-BE49-F238E27FC236}">
                <a16:creationId xmlns:a16="http://schemas.microsoft.com/office/drawing/2014/main" id="{B51D2C82-81B7-4750-27E7-C546F2078694}"/>
              </a:ext>
            </a:extLst>
          </p:cNvPr>
          <p:cNvCxnSpPr>
            <a:cxnSpLocks/>
          </p:cNvCxnSpPr>
          <p:nvPr/>
        </p:nvCxnSpPr>
        <p:spPr>
          <a:xfrm flipH="1">
            <a:off x="5999096"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29" name="直線矢印コネクタ 158">
            <a:extLst>
              <a:ext uri="{FF2B5EF4-FFF2-40B4-BE49-F238E27FC236}">
                <a16:creationId xmlns:a16="http://schemas.microsoft.com/office/drawing/2014/main" id="{5C78ED2D-ACF7-AD0B-47EC-8716C5547D0E}"/>
              </a:ext>
            </a:extLst>
          </p:cNvPr>
          <p:cNvCxnSpPr>
            <a:cxnSpLocks/>
          </p:cNvCxnSpPr>
          <p:nvPr/>
        </p:nvCxnSpPr>
        <p:spPr>
          <a:xfrm>
            <a:off x="2344054" y="2446300"/>
            <a:ext cx="30442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158">
            <a:extLst>
              <a:ext uri="{FF2B5EF4-FFF2-40B4-BE49-F238E27FC236}">
                <a16:creationId xmlns:a16="http://schemas.microsoft.com/office/drawing/2014/main" id="{7B02858E-A5E9-DE04-AEAF-51CE301806D4}"/>
              </a:ext>
            </a:extLst>
          </p:cNvPr>
          <p:cNvCxnSpPr>
            <a:cxnSpLocks/>
          </p:cNvCxnSpPr>
          <p:nvPr/>
        </p:nvCxnSpPr>
        <p:spPr>
          <a:xfrm>
            <a:off x="3193449" y="3407254"/>
            <a:ext cx="93626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216">
            <a:extLst>
              <a:ext uri="{FF2B5EF4-FFF2-40B4-BE49-F238E27FC236}">
                <a16:creationId xmlns:a16="http://schemas.microsoft.com/office/drawing/2014/main" id="{5CF1A067-F35D-D8E2-044B-23370447149E}"/>
              </a:ext>
            </a:extLst>
          </p:cNvPr>
          <p:cNvSpPr txBox="1"/>
          <p:nvPr/>
        </p:nvSpPr>
        <p:spPr>
          <a:xfrm>
            <a:off x="2169032"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25/9</a:t>
            </a:r>
            <a:endParaRPr kumimoji="1" lang="en-US" sz="1300">
              <a:solidFill>
                <a:srgbClr val="575757"/>
              </a:solidFill>
              <a:latin typeface="Trebuchet MS" panose="020B0603020202020204" pitchFamily="34" charset="0"/>
              <a:ea typeface="Meiryo UI" panose="020B0604030504040204" pitchFamily="50" charset="-128"/>
            </a:endParaRPr>
          </a:p>
        </p:txBody>
      </p:sp>
      <p:sp>
        <p:nvSpPr>
          <p:cNvPr id="38" name="テキスト ボックス 216">
            <a:extLst>
              <a:ext uri="{FF2B5EF4-FFF2-40B4-BE49-F238E27FC236}">
                <a16:creationId xmlns:a16="http://schemas.microsoft.com/office/drawing/2014/main" id="{994DF551-7FE6-37F4-877E-593C1BE994DD}"/>
              </a:ext>
            </a:extLst>
          </p:cNvPr>
          <p:cNvSpPr txBox="1"/>
          <p:nvPr/>
        </p:nvSpPr>
        <p:spPr>
          <a:xfrm>
            <a:off x="3128655"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25/12</a:t>
            </a:r>
            <a:endParaRPr kumimoji="1" lang="en-US" sz="1300">
              <a:solidFill>
                <a:srgbClr val="575757"/>
              </a:solidFill>
              <a:latin typeface="Trebuchet MS" panose="020B0603020202020204" pitchFamily="34" charset="0"/>
              <a:ea typeface="Meiryo UI" panose="020B0604030504040204" pitchFamily="50" charset="-128"/>
            </a:endParaRPr>
          </a:p>
        </p:txBody>
      </p:sp>
      <p:sp>
        <p:nvSpPr>
          <p:cNvPr id="39" name="テキスト ボックス 216">
            <a:extLst>
              <a:ext uri="{FF2B5EF4-FFF2-40B4-BE49-F238E27FC236}">
                <a16:creationId xmlns:a16="http://schemas.microsoft.com/office/drawing/2014/main" id="{319CFEAB-F28E-4069-BAAC-61750BD2E469}"/>
              </a:ext>
            </a:extLst>
          </p:cNvPr>
          <p:cNvSpPr txBox="1"/>
          <p:nvPr/>
        </p:nvSpPr>
        <p:spPr>
          <a:xfrm>
            <a:off x="4088279"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sz="1300">
                <a:solidFill>
                  <a:srgbClr val="575757"/>
                </a:solidFill>
                <a:latin typeface="Trebuchet MS" panose="020B0603020202020204" pitchFamily="34" charset="0"/>
                <a:ea typeface="Meiryo UI" panose="020B0604030504040204" pitchFamily="50" charset="-128"/>
              </a:rPr>
              <a:t>26/3</a:t>
            </a:r>
          </a:p>
        </p:txBody>
      </p:sp>
      <p:sp>
        <p:nvSpPr>
          <p:cNvPr id="40" name="テキスト ボックス 216">
            <a:extLst>
              <a:ext uri="{FF2B5EF4-FFF2-40B4-BE49-F238E27FC236}">
                <a16:creationId xmlns:a16="http://schemas.microsoft.com/office/drawing/2014/main" id="{E7CBA4B1-800C-AB9A-E5EE-75C709A6F2C2}"/>
              </a:ext>
            </a:extLst>
          </p:cNvPr>
          <p:cNvSpPr txBox="1"/>
          <p:nvPr/>
        </p:nvSpPr>
        <p:spPr>
          <a:xfrm>
            <a:off x="5047902"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sz="1300">
                <a:solidFill>
                  <a:srgbClr val="575757"/>
                </a:solidFill>
                <a:latin typeface="Trebuchet MS" panose="020B0603020202020204" pitchFamily="34" charset="0"/>
                <a:ea typeface="Meiryo UI" panose="020B0604030504040204" pitchFamily="50" charset="-128"/>
              </a:rPr>
              <a:t>26/6</a:t>
            </a:r>
          </a:p>
        </p:txBody>
      </p:sp>
      <p:sp>
        <p:nvSpPr>
          <p:cNvPr id="41" name="テキスト ボックス 216">
            <a:extLst>
              <a:ext uri="{FF2B5EF4-FFF2-40B4-BE49-F238E27FC236}">
                <a16:creationId xmlns:a16="http://schemas.microsoft.com/office/drawing/2014/main" id="{E0A29F42-3F89-23FD-5C37-5C68DA4D0818}"/>
              </a:ext>
            </a:extLst>
          </p:cNvPr>
          <p:cNvSpPr txBox="1"/>
          <p:nvPr/>
        </p:nvSpPr>
        <p:spPr>
          <a:xfrm>
            <a:off x="6007526"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26/9</a:t>
            </a:r>
            <a:endParaRPr kumimoji="1" lang="en-US" sz="1300">
              <a:solidFill>
                <a:srgbClr val="575757"/>
              </a:solidFill>
              <a:latin typeface="Trebuchet MS" panose="020B0603020202020204" pitchFamily="34" charset="0"/>
              <a:ea typeface="Meiryo UI" panose="020B0604030504040204" pitchFamily="50" charset="-128"/>
            </a:endParaRPr>
          </a:p>
        </p:txBody>
      </p:sp>
      <p:cxnSp>
        <p:nvCxnSpPr>
          <p:cNvPr id="43" name="直線コネクタ 128">
            <a:extLst>
              <a:ext uri="{FF2B5EF4-FFF2-40B4-BE49-F238E27FC236}">
                <a16:creationId xmlns:a16="http://schemas.microsoft.com/office/drawing/2014/main" id="{A86D54FE-A6BB-1744-0A15-3F9F9FC4CAE1}"/>
              </a:ext>
            </a:extLst>
          </p:cNvPr>
          <p:cNvCxnSpPr>
            <a:cxnSpLocks/>
          </p:cNvCxnSpPr>
          <p:nvPr/>
        </p:nvCxnSpPr>
        <p:spPr>
          <a:xfrm flipH="1">
            <a:off x="6957051"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44" name="テキスト ボックス 216">
            <a:extLst>
              <a:ext uri="{FF2B5EF4-FFF2-40B4-BE49-F238E27FC236}">
                <a16:creationId xmlns:a16="http://schemas.microsoft.com/office/drawing/2014/main" id="{AC2964DC-353A-4CA2-E7DC-20D137E817E3}"/>
              </a:ext>
            </a:extLst>
          </p:cNvPr>
          <p:cNvSpPr txBox="1"/>
          <p:nvPr/>
        </p:nvSpPr>
        <p:spPr>
          <a:xfrm>
            <a:off x="6965480"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26/12</a:t>
            </a:r>
            <a:endParaRPr kumimoji="1" lang="en-US" sz="1300">
              <a:solidFill>
                <a:srgbClr val="575757"/>
              </a:solidFill>
              <a:latin typeface="Trebuchet MS" panose="020B0603020202020204" pitchFamily="34" charset="0"/>
              <a:ea typeface="Meiryo UI" panose="020B0604030504040204" pitchFamily="50" charset="-128"/>
            </a:endParaRPr>
          </a:p>
        </p:txBody>
      </p:sp>
      <p:cxnSp>
        <p:nvCxnSpPr>
          <p:cNvPr id="45" name="直線コネクタ 128">
            <a:extLst>
              <a:ext uri="{FF2B5EF4-FFF2-40B4-BE49-F238E27FC236}">
                <a16:creationId xmlns:a16="http://schemas.microsoft.com/office/drawing/2014/main" id="{697F29BC-5935-3B38-70E0-FB10A846D6B6}"/>
              </a:ext>
            </a:extLst>
          </p:cNvPr>
          <p:cNvCxnSpPr>
            <a:cxnSpLocks/>
          </p:cNvCxnSpPr>
          <p:nvPr/>
        </p:nvCxnSpPr>
        <p:spPr>
          <a:xfrm flipH="1">
            <a:off x="7915894" y="2016243"/>
            <a:ext cx="0" cy="156000"/>
          </a:xfrm>
          <a:prstGeom prst="line">
            <a:avLst/>
          </a:prstGeom>
          <a:ln w="9525" cap="rnd">
            <a:solidFill>
              <a:schemeClr val="tx1">
                <a:lumMod val="60000"/>
                <a:lumOff val="40000"/>
              </a:schemeClr>
            </a:solidFill>
            <a:prstDash val="solid"/>
            <a:round/>
          </a:ln>
        </p:spPr>
        <p:style>
          <a:lnRef idx="1">
            <a:schemeClr val="accent1"/>
          </a:lnRef>
          <a:fillRef idx="0">
            <a:schemeClr val="accent1"/>
          </a:fillRef>
          <a:effectRef idx="0">
            <a:schemeClr val="accent1"/>
          </a:effectRef>
          <a:fontRef idx="minor">
            <a:schemeClr val="tx1"/>
          </a:fontRef>
        </p:style>
      </p:cxnSp>
      <p:sp>
        <p:nvSpPr>
          <p:cNvPr id="46" name="テキスト ボックス 216">
            <a:extLst>
              <a:ext uri="{FF2B5EF4-FFF2-40B4-BE49-F238E27FC236}">
                <a16:creationId xmlns:a16="http://schemas.microsoft.com/office/drawing/2014/main" id="{94267E83-7F2D-1BBF-22D9-F3D7E68895CC}"/>
              </a:ext>
            </a:extLst>
          </p:cNvPr>
          <p:cNvSpPr txBox="1"/>
          <p:nvPr/>
        </p:nvSpPr>
        <p:spPr>
          <a:xfrm>
            <a:off x="7924324" y="1783415"/>
            <a:ext cx="637407" cy="22347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9060" tIns="49530" rIns="99060" bIns="49530" numCol="1" spcCol="0" rtlCol="0" fromWordArt="0" anchor="ctr" anchorCtr="0" forceAA="0" compatLnSpc="1">
            <a:prstTxWarp prst="textNoShape">
              <a:avLst/>
            </a:prstTxWarp>
            <a:noAutofit/>
          </a:bodyPr>
          <a:lstStyle/>
          <a:p>
            <a:pPr algn="ctr"/>
            <a:r>
              <a:rPr kumimoji="1" lang="en-US" altLang="ja-JP" sz="1300">
                <a:solidFill>
                  <a:srgbClr val="575757"/>
                </a:solidFill>
                <a:latin typeface="Trebuchet MS" panose="020B0603020202020204" pitchFamily="34" charset="0"/>
                <a:ea typeface="Meiryo UI" panose="020B0604030504040204" pitchFamily="50" charset="-128"/>
              </a:rPr>
              <a:t>27/3</a:t>
            </a:r>
            <a:endParaRPr kumimoji="1" lang="en-US" sz="1300">
              <a:solidFill>
                <a:srgbClr val="575757"/>
              </a:solidFill>
              <a:latin typeface="Trebuchet MS" panose="020B0603020202020204" pitchFamily="34" charset="0"/>
              <a:ea typeface="Meiryo UI" panose="020B0604030504040204" pitchFamily="50" charset="-128"/>
            </a:endParaRPr>
          </a:p>
        </p:txBody>
      </p:sp>
      <p:cxnSp>
        <p:nvCxnSpPr>
          <p:cNvPr id="76" name="直線矢印コネクタ 75">
            <a:extLst>
              <a:ext uri="{FF2B5EF4-FFF2-40B4-BE49-F238E27FC236}">
                <a16:creationId xmlns:a16="http://schemas.microsoft.com/office/drawing/2014/main" id="{8F75AE0B-6B67-7ABD-BCC7-55AD7EF5FECC}"/>
              </a:ext>
            </a:extLst>
          </p:cNvPr>
          <p:cNvCxnSpPr>
            <a:cxnSpLocks/>
          </p:cNvCxnSpPr>
          <p:nvPr/>
        </p:nvCxnSpPr>
        <p:spPr>
          <a:xfrm>
            <a:off x="2913215" y="5980591"/>
            <a:ext cx="1982295" cy="0"/>
          </a:xfrm>
          <a:prstGeom prst="straightConnector1">
            <a:avLst/>
          </a:prstGeom>
          <a:ln w="9525" cap="rnd">
            <a:solidFill>
              <a:schemeClr val="tx1">
                <a:lumMod val="60000"/>
                <a:lumOff val="40000"/>
              </a:schemeClr>
            </a:solidFill>
            <a:prstDash val="solid"/>
            <a:round/>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0A10ADF1-7199-B43E-2424-7A99C5FEDF2F}"/>
              </a:ext>
            </a:extLst>
          </p:cNvPr>
          <p:cNvSpPr/>
          <p:nvPr/>
        </p:nvSpPr>
        <p:spPr>
          <a:xfrm>
            <a:off x="3363325" y="5814570"/>
            <a:ext cx="1200055" cy="323026"/>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8000" tIns="40244" rIns="78000" bIns="40244" numCol="1" spcCol="0" rtlCol="0" fromWordArt="0" anchor="ctr" anchorCtr="0" forceAA="0" compatLnSpc="1">
            <a:prstTxWarp prst="textNoShape">
              <a:avLst/>
            </a:prstTxWarp>
            <a:noAutofit/>
          </a:bodyPr>
          <a:lstStyle/>
          <a:p>
            <a:pPr algn="ctr"/>
            <a:r>
              <a:rPr lang="ja-JP" altLang="en-US" sz="1083" dirty="0">
                <a:solidFill>
                  <a:schemeClr val="tx1"/>
                </a:solidFill>
                <a:latin typeface="Trebuchet MS" panose="020B0603020202020204" pitchFamily="34" charset="0"/>
                <a:ea typeface="Meiryo UI" panose="020B0604030504040204" pitchFamily="50" charset="-128"/>
                <a:cs typeface="Arial" panose="020B0604020202020204" pitchFamily="34" charset="0"/>
              </a:rPr>
              <a:t>補助事業実施期間</a:t>
            </a:r>
          </a:p>
        </p:txBody>
      </p:sp>
      <p:sp>
        <p:nvSpPr>
          <p:cNvPr id="109" name="正方形/長方形 46">
            <a:extLst>
              <a:ext uri="{FF2B5EF4-FFF2-40B4-BE49-F238E27FC236}">
                <a16:creationId xmlns:a16="http://schemas.microsoft.com/office/drawing/2014/main" id="{FD7BAB0F-AF9A-9CA6-8106-A66CDE2515CD}"/>
              </a:ext>
            </a:extLst>
          </p:cNvPr>
          <p:cNvSpPr/>
          <p:nvPr/>
        </p:nvSpPr>
        <p:spPr>
          <a:xfrm>
            <a:off x="498234" y="2741431"/>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②被買収企業のリストアップ</a:t>
            </a:r>
          </a:p>
        </p:txBody>
      </p:sp>
      <p:sp>
        <p:nvSpPr>
          <p:cNvPr id="110" name="正方形/長方形 46">
            <a:extLst>
              <a:ext uri="{FF2B5EF4-FFF2-40B4-BE49-F238E27FC236}">
                <a16:creationId xmlns:a16="http://schemas.microsoft.com/office/drawing/2014/main" id="{78BD2070-DA57-F97D-68A8-952EB1569129}"/>
              </a:ext>
            </a:extLst>
          </p:cNvPr>
          <p:cNvSpPr/>
          <p:nvPr/>
        </p:nvSpPr>
        <p:spPr>
          <a:xfrm>
            <a:off x="498234" y="3226957"/>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③タッピング</a:t>
            </a:r>
          </a:p>
        </p:txBody>
      </p:sp>
      <p:sp>
        <p:nvSpPr>
          <p:cNvPr id="111" name="正方形/長方形 46">
            <a:extLst>
              <a:ext uri="{FF2B5EF4-FFF2-40B4-BE49-F238E27FC236}">
                <a16:creationId xmlns:a16="http://schemas.microsoft.com/office/drawing/2014/main" id="{46C10341-E5CB-3A1E-F5AC-A527462858D3}"/>
              </a:ext>
            </a:extLst>
          </p:cNvPr>
          <p:cNvSpPr/>
          <p:nvPr/>
        </p:nvSpPr>
        <p:spPr>
          <a:xfrm>
            <a:off x="498234" y="3711568"/>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④調査・基本合意書締結</a:t>
            </a:r>
          </a:p>
        </p:txBody>
      </p:sp>
      <p:cxnSp>
        <p:nvCxnSpPr>
          <p:cNvPr id="114" name="直線矢印コネクタ 158">
            <a:extLst>
              <a:ext uri="{FF2B5EF4-FFF2-40B4-BE49-F238E27FC236}">
                <a16:creationId xmlns:a16="http://schemas.microsoft.com/office/drawing/2014/main" id="{3CAFCB04-5F04-D8D0-2996-CF270B3A93CB}"/>
              </a:ext>
            </a:extLst>
          </p:cNvPr>
          <p:cNvCxnSpPr>
            <a:cxnSpLocks/>
          </p:cNvCxnSpPr>
          <p:nvPr/>
        </p:nvCxnSpPr>
        <p:spPr>
          <a:xfrm>
            <a:off x="2681291" y="2915634"/>
            <a:ext cx="512157"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20" name="直線矢印コネクタ 158">
            <a:extLst>
              <a:ext uri="{FF2B5EF4-FFF2-40B4-BE49-F238E27FC236}">
                <a16:creationId xmlns:a16="http://schemas.microsoft.com/office/drawing/2014/main" id="{AE03EF34-A138-85AB-0247-F340F8E0CC7F}"/>
              </a:ext>
            </a:extLst>
          </p:cNvPr>
          <p:cNvCxnSpPr>
            <a:cxnSpLocks/>
          </p:cNvCxnSpPr>
          <p:nvPr/>
        </p:nvCxnSpPr>
        <p:spPr>
          <a:xfrm>
            <a:off x="4136528" y="3887057"/>
            <a:ext cx="91137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sp>
        <p:nvSpPr>
          <p:cNvPr id="122" name="正方形/長方形 46">
            <a:extLst>
              <a:ext uri="{FF2B5EF4-FFF2-40B4-BE49-F238E27FC236}">
                <a16:creationId xmlns:a16="http://schemas.microsoft.com/office/drawing/2014/main" id="{BB6C4B26-3E10-28D5-5F67-E916C71225F2}"/>
              </a:ext>
            </a:extLst>
          </p:cNvPr>
          <p:cNvSpPr/>
          <p:nvPr/>
        </p:nvSpPr>
        <p:spPr>
          <a:xfrm>
            <a:off x="498234" y="4196179"/>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⑤</a:t>
            </a:r>
            <a:r>
              <a:rPr lang="en-US" altLang="ja-JP" sz="975">
                <a:solidFill>
                  <a:schemeClr val="tx1"/>
                </a:solidFill>
                <a:latin typeface="Meiryo UI" panose="020B0604030504040204" pitchFamily="50" charset="-128"/>
                <a:ea typeface="Meiryo UI" panose="020B0604030504040204" pitchFamily="50" charset="-128"/>
                <a:cs typeface="Arial" panose="020B0604020202020204" pitchFamily="34" charset="0"/>
              </a:rPr>
              <a:t>DD</a:t>
            </a:r>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・クロージング</a:t>
            </a:r>
          </a:p>
        </p:txBody>
      </p:sp>
      <p:sp>
        <p:nvSpPr>
          <p:cNvPr id="123" name="正方形/長方形 46">
            <a:extLst>
              <a:ext uri="{FF2B5EF4-FFF2-40B4-BE49-F238E27FC236}">
                <a16:creationId xmlns:a16="http://schemas.microsoft.com/office/drawing/2014/main" id="{E290D49D-C5D3-6626-656F-A7415E051AA3}"/>
              </a:ext>
            </a:extLst>
          </p:cNvPr>
          <p:cNvSpPr/>
          <p:nvPr/>
        </p:nvSpPr>
        <p:spPr>
          <a:xfrm>
            <a:off x="498234" y="4681705"/>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⑥プレクロージング再編</a:t>
            </a:r>
          </a:p>
        </p:txBody>
      </p:sp>
      <p:sp>
        <p:nvSpPr>
          <p:cNvPr id="124" name="正方形/長方形 46">
            <a:extLst>
              <a:ext uri="{FF2B5EF4-FFF2-40B4-BE49-F238E27FC236}">
                <a16:creationId xmlns:a16="http://schemas.microsoft.com/office/drawing/2014/main" id="{FAED3990-1719-3558-0BA4-5FC469E1D7E4}"/>
              </a:ext>
            </a:extLst>
          </p:cNvPr>
          <p:cNvSpPr/>
          <p:nvPr/>
        </p:nvSpPr>
        <p:spPr>
          <a:xfrm>
            <a:off x="498234" y="5166316"/>
            <a:ext cx="1656000" cy="393930"/>
          </a:xfrm>
          <a:prstGeom prst="rect">
            <a:avLst/>
          </a:prstGeom>
          <a:solidFill>
            <a:schemeClr val="accent5">
              <a:lumMod val="60000"/>
              <a:lumOff val="4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8000" tIns="40244" rIns="78000" bIns="40244" numCol="1" spcCol="0" rtlCol="0" fromWordArt="0" anchor="ctr" anchorCtr="0" forceAA="0" compatLnSpc="1">
            <a:prstTxWarp prst="textNoShape">
              <a:avLst/>
            </a:prstTxWarp>
            <a:noAutofit/>
          </a:bodyPr>
          <a:lstStyle/>
          <a:p>
            <a:r>
              <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rPr>
              <a:t>⑦</a:t>
            </a:r>
            <a:r>
              <a:rPr lang="en-US" altLang="ja-JP" sz="975">
                <a:solidFill>
                  <a:schemeClr val="tx1"/>
                </a:solidFill>
                <a:latin typeface="Meiryo UI" panose="020B0604030504040204" pitchFamily="50" charset="-128"/>
                <a:ea typeface="Meiryo UI" panose="020B0604030504040204" pitchFamily="50" charset="-128"/>
                <a:cs typeface="Arial" panose="020B0604020202020204" pitchFamily="34" charset="0"/>
              </a:rPr>
              <a:t>PMI</a:t>
            </a:r>
            <a:endParaRPr lang="ja-JP" altLang="en-US" sz="975">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cxnSp>
        <p:nvCxnSpPr>
          <p:cNvPr id="128" name="直線矢印コネクタ 158">
            <a:extLst>
              <a:ext uri="{FF2B5EF4-FFF2-40B4-BE49-F238E27FC236}">
                <a16:creationId xmlns:a16="http://schemas.microsoft.com/office/drawing/2014/main" id="{94D93AF9-A6D3-218E-0946-429A230F143B}"/>
              </a:ext>
            </a:extLst>
          </p:cNvPr>
          <p:cNvCxnSpPr>
            <a:cxnSpLocks/>
          </p:cNvCxnSpPr>
          <p:nvPr/>
        </p:nvCxnSpPr>
        <p:spPr>
          <a:xfrm>
            <a:off x="5096151" y="4396115"/>
            <a:ext cx="91137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29" name="直線矢印コネクタ 158">
            <a:extLst>
              <a:ext uri="{FF2B5EF4-FFF2-40B4-BE49-F238E27FC236}">
                <a16:creationId xmlns:a16="http://schemas.microsoft.com/office/drawing/2014/main" id="{1E61D691-0CC5-3569-50B9-0C0FEFB90045}"/>
              </a:ext>
            </a:extLst>
          </p:cNvPr>
          <p:cNvCxnSpPr>
            <a:cxnSpLocks/>
          </p:cNvCxnSpPr>
          <p:nvPr/>
        </p:nvCxnSpPr>
        <p:spPr>
          <a:xfrm>
            <a:off x="5096151" y="4905173"/>
            <a:ext cx="911375"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30" name="直線矢印コネクタ 158">
            <a:extLst>
              <a:ext uri="{FF2B5EF4-FFF2-40B4-BE49-F238E27FC236}">
                <a16:creationId xmlns:a16="http://schemas.microsoft.com/office/drawing/2014/main" id="{E08BE8C8-6D65-AB9A-8132-887ED5255777}"/>
              </a:ext>
            </a:extLst>
          </p:cNvPr>
          <p:cNvCxnSpPr>
            <a:cxnSpLocks/>
          </p:cNvCxnSpPr>
          <p:nvPr/>
        </p:nvCxnSpPr>
        <p:spPr>
          <a:xfrm>
            <a:off x="5488263" y="5483023"/>
            <a:ext cx="2427631" cy="0"/>
          </a:xfrm>
          <a:prstGeom prst="straightConnector1">
            <a:avLst/>
          </a:prstGeom>
          <a:ln w="25400" cap="rnd">
            <a:solidFill>
              <a:schemeClr val="tx1">
                <a:lumMod val="60000"/>
                <a:lumOff val="40000"/>
              </a:schemeClr>
            </a:solidFill>
            <a:prstDash val="solid"/>
            <a:round/>
            <a:headEnd type="none"/>
            <a:tailEnd type="arrow"/>
          </a:ln>
        </p:spPr>
        <p:style>
          <a:lnRef idx="1">
            <a:schemeClr val="accent1"/>
          </a:lnRef>
          <a:fillRef idx="0">
            <a:schemeClr val="accent1"/>
          </a:fillRef>
          <a:effectRef idx="0">
            <a:schemeClr val="accent1"/>
          </a:effectRef>
          <a:fontRef idx="minor">
            <a:schemeClr val="tx1"/>
          </a:fontRef>
        </p:style>
      </p:cxnSp>
      <p:cxnSp>
        <p:nvCxnSpPr>
          <p:cNvPr id="107" name="直線コネクタ 135">
            <a:extLst>
              <a:ext uri="{FF2B5EF4-FFF2-40B4-BE49-F238E27FC236}">
                <a16:creationId xmlns:a16="http://schemas.microsoft.com/office/drawing/2014/main" id="{F6EFB9AB-D84E-4CC6-827F-32B2732F6733}"/>
              </a:ext>
            </a:extLst>
          </p:cNvPr>
          <p:cNvCxnSpPr>
            <a:cxnSpLocks/>
          </p:cNvCxnSpPr>
          <p:nvPr/>
        </p:nvCxnSpPr>
        <p:spPr>
          <a:xfrm>
            <a:off x="3193448"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直線コネクタ 135">
            <a:extLst>
              <a:ext uri="{FF2B5EF4-FFF2-40B4-BE49-F238E27FC236}">
                <a16:creationId xmlns:a16="http://schemas.microsoft.com/office/drawing/2014/main" id="{6BBC14A8-3071-020E-DD79-82C9C42321DB}"/>
              </a:ext>
            </a:extLst>
          </p:cNvPr>
          <p:cNvCxnSpPr>
            <a:cxnSpLocks/>
          </p:cNvCxnSpPr>
          <p:nvPr/>
        </p:nvCxnSpPr>
        <p:spPr>
          <a:xfrm>
            <a:off x="4136528"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直線コネクタ 135">
            <a:extLst>
              <a:ext uri="{FF2B5EF4-FFF2-40B4-BE49-F238E27FC236}">
                <a16:creationId xmlns:a16="http://schemas.microsoft.com/office/drawing/2014/main" id="{7BE3C8B0-70E2-AA40-95E3-820C17BB7A54}"/>
              </a:ext>
            </a:extLst>
          </p:cNvPr>
          <p:cNvCxnSpPr>
            <a:cxnSpLocks/>
          </p:cNvCxnSpPr>
          <p:nvPr/>
        </p:nvCxnSpPr>
        <p:spPr>
          <a:xfrm>
            <a:off x="5065564"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直線コネクタ 135">
            <a:extLst>
              <a:ext uri="{FF2B5EF4-FFF2-40B4-BE49-F238E27FC236}">
                <a16:creationId xmlns:a16="http://schemas.microsoft.com/office/drawing/2014/main" id="{147369F8-ED90-A1A3-2CEE-597F54AD0B19}"/>
              </a:ext>
            </a:extLst>
          </p:cNvPr>
          <p:cNvCxnSpPr>
            <a:cxnSpLocks/>
          </p:cNvCxnSpPr>
          <p:nvPr/>
        </p:nvCxnSpPr>
        <p:spPr>
          <a:xfrm>
            <a:off x="6003710"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線コネクタ 135">
            <a:extLst>
              <a:ext uri="{FF2B5EF4-FFF2-40B4-BE49-F238E27FC236}">
                <a16:creationId xmlns:a16="http://schemas.microsoft.com/office/drawing/2014/main" id="{FB0E02B6-B6E7-510B-6F38-7DA169917465}"/>
              </a:ext>
            </a:extLst>
          </p:cNvPr>
          <p:cNvCxnSpPr>
            <a:cxnSpLocks/>
          </p:cNvCxnSpPr>
          <p:nvPr/>
        </p:nvCxnSpPr>
        <p:spPr>
          <a:xfrm>
            <a:off x="6968440"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直線コネクタ 135">
            <a:extLst>
              <a:ext uri="{FF2B5EF4-FFF2-40B4-BE49-F238E27FC236}">
                <a16:creationId xmlns:a16="http://schemas.microsoft.com/office/drawing/2014/main" id="{6EA3F6B3-620E-ADE3-AC8A-5C64F67FA733}"/>
              </a:ext>
            </a:extLst>
          </p:cNvPr>
          <p:cNvCxnSpPr>
            <a:cxnSpLocks/>
          </p:cNvCxnSpPr>
          <p:nvPr/>
        </p:nvCxnSpPr>
        <p:spPr>
          <a:xfrm>
            <a:off x="7915894" y="2275913"/>
            <a:ext cx="0" cy="3474781"/>
          </a:xfrm>
          <a:prstGeom prst="line">
            <a:avLst/>
          </a:prstGeom>
          <a:ln w="9525" cap="rnd" cmpd="sng" algn="ctr">
            <a:solidFill>
              <a:srgbClr val="E2E2E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テキスト ボックス 116">
            <a:extLst>
              <a:ext uri="{FF2B5EF4-FFF2-40B4-BE49-F238E27FC236}">
                <a16:creationId xmlns:a16="http://schemas.microsoft.com/office/drawing/2014/main" id="{3D43D017-70B7-3865-9C30-CCBAD33B4D72}"/>
              </a:ext>
            </a:extLst>
          </p:cNvPr>
          <p:cNvSpPr txBox="1"/>
          <p:nvPr/>
        </p:nvSpPr>
        <p:spPr>
          <a:xfrm>
            <a:off x="554531" y="5905500"/>
            <a:ext cx="1542034" cy="577081"/>
          </a:xfrm>
          <a:prstGeom prst="rect">
            <a:avLst/>
          </a:prstGeom>
          <a:solidFill>
            <a:srgbClr val="FFFF00"/>
          </a:solidFill>
          <a:ln>
            <a:solidFill>
              <a:schemeClr val="tx1"/>
            </a:solidFill>
          </a:ln>
        </p:spPr>
        <p:txBody>
          <a:bodyPr wrap="square" rtlCol="0">
            <a:spAutoFit/>
          </a:bodyPr>
          <a:lstStyle/>
          <a:p>
            <a:r>
              <a:rPr kumimoji="1" lang="en-US" altLang="ja-JP" sz="1050" dirty="0">
                <a:solidFill>
                  <a:srgbClr val="FF0000"/>
                </a:solidFill>
              </a:rPr>
              <a:t>※</a:t>
            </a:r>
            <a:r>
              <a:rPr kumimoji="1" lang="ja-JP" altLang="en-US" sz="1050" dirty="0">
                <a:solidFill>
                  <a:srgbClr val="FF0000"/>
                </a:solidFill>
              </a:rPr>
              <a:t>①～⑦のプロセスは変更・増減いただいて構いません</a:t>
            </a:r>
          </a:p>
        </p:txBody>
      </p:sp>
      <p:sp>
        <p:nvSpPr>
          <p:cNvPr id="131" name="四角形: 1 つの角を切り取る 130">
            <a:extLst>
              <a:ext uri="{FF2B5EF4-FFF2-40B4-BE49-F238E27FC236}">
                <a16:creationId xmlns:a16="http://schemas.microsoft.com/office/drawing/2014/main" id="{3E4B03AA-14AF-7EE1-D4DB-58E65B25A6E6}"/>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32" name="四角形: 1 つの角を切り取る 131">
            <a:extLst>
              <a:ext uri="{FF2B5EF4-FFF2-40B4-BE49-F238E27FC236}">
                <a16:creationId xmlns:a16="http://schemas.microsoft.com/office/drawing/2014/main" id="{EBB013FF-9E87-50B3-0181-04FF6211C5FA}"/>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33" name="四角形: 1 つの角を切り取る 132">
            <a:extLst>
              <a:ext uri="{FF2B5EF4-FFF2-40B4-BE49-F238E27FC236}">
                <a16:creationId xmlns:a16="http://schemas.microsoft.com/office/drawing/2014/main" id="{3AB13D99-B7FA-3E63-8502-8AD4CFA569F1}"/>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3" name="スライド番号プレースホルダー 2">
            <a:extLst>
              <a:ext uri="{FF2B5EF4-FFF2-40B4-BE49-F238E27FC236}">
                <a16:creationId xmlns:a16="http://schemas.microsoft.com/office/drawing/2014/main" id="{01A6C555-59F3-A5EC-E1C6-C453276DCAB0}"/>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19</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46559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5. </a:t>
            </a:r>
            <a:r>
              <a:rPr lang="ja-JP" altLang="en-US" sz="1300" dirty="0">
                <a:solidFill>
                  <a:schemeClr val="tx2"/>
                </a:solidFill>
                <a:latin typeface="Meiryo UI" panose="020B0604030504040204" pitchFamily="50" charset="-128"/>
                <a:ea typeface="Meiryo UI" panose="020B0604030504040204" pitchFamily="50" charset="-128"/>
                <a:cs typeface="+mn-cs"/>
              </a:rPr>
              <a:t>買収資金の調達計画</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10" name="四角形: 1 つの角を切り取る 9">
            <a:extLst>
              <a:ext uri="{FF2B5EF4-FFF2-40B4-BE49-F238E27FC236}">
                <a16:creationId xmlns:a16="http://schemas.microsoft.com/office/drawing/2014/main" id="{AA3F42DB-DF6F-5DCD-4E26-00661A684C2A}"/>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1" name="四角形: 1 つの角を切り取る 10">
            <a:extLst>
              <a:ext uri="{FF2B5EF4-FFF2-40B4-BE49-F238E27FC236}">
                <a16:creationId xmlns:a16="http://schemas.microsoft.com/office/drawing/2014/main" id="{E657F48A-4C0B-F75E-B44A-0691CA8E5A33}"/>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2" name="四角形: 1 つの角を切り取る 11">
            <a:extLst>
              <a:ext uri="{FF2B5EF4-FFF2-40B4-BE49-F238E27FC236}">
                <a16:creationId xmlns:a16="http://schemas.microsoft.com/office/drawing/2014/main" id="{698EBA78-DCE2-CD34-7A8E-0B91E1602065}"/>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3" name="スライド番号プレースホルダー 2">
            <a:extLst>
              <a:ext uri="{FF2B5EF4-FFF2-40B4-BE49-F238E27FC236}">
                <a16:creationId xmlns:a16="http://schemas.microsoft.com/office/drawing/2014/main" id="{7A826359-52E0-E122-472E-9B789668FF6F}"/>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20</a:t>
            </a:fld>
            <a:endParaRPr lang="ja-JP" altLang="en-US" dirty="0">
              <a:solidFill>
                <a:schemeClr val="tx1"/>
              </a:solidFill>
              <a:latin typeface="Yu Gothic UI" panose="020B0500000000000000" pitchFamily="50" charset="-128"/>
              <a:ea typeface="Yu Gothic UI" panose="020B0500000000000000" pitchFamily="50" charset="-128"/>
            </a:endParaRPr>
          </a:p>
        </p:txBody>
      </p:sp>
      <p:sp>
        <p:nvSpPr>
          <p:cNvPr id="5" name="テキスト ボックス 4">
            <a:extLst>
              <a:ext uri="{FF2B5EF4-FFF2-40B4-BE49-F238E27FC236}">
                <a16:creationId xmlns:a16="http://schemas.microsoft.com/office/drawing/2014/main" id="{FECF29B2-5266-A6DD-8132-C78A9BA77C83}"/>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a:t>
            </a:r>
            <a:r>
              <a:rPr kumimoji="1" lang="ja-JP" altLang="en-US" sz="1950" dirty="0">
                <a:latin typeface="Yu Gothic UI" panose="020B0500000000000000" pitchFamily="50" charset="-128"/>
                <a:ea typeface="Yu Gothic UI" panose="020B0500000000000000" pitchFamily="50" charset="-128"/>
              </a:rPr>
              <a:t>資金調達計画</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graphicFrame>
        <p:nvGraphicFramePr>
          <p:cNvPr id="6" name="表 5">
            <a:extLst>
              <a:ext uri="{FF2B5EF4-FFF2-40B4-BE49-F238E27FC236}">
                <a16:creationId xmlns:a16="http://schemas.microsoft.com/office/drawing/2014/main" id="{1430B7F5-BEB0-6D33-39A2-10AC51FA5A9C}"/>
              </a:ext>
            </a:extLst>
          </p:cNvPr>
          <p:cNvGraphicFramePr>
            <a:graphicFrameLocks noGrp="1"/>
          </p:cNvGraphicFramePr>
          <p:nvPr>
            <p:extLst>
              <p:ext uri="{D42A27DB-BD31-4B8C-83A1-F6EECF244321}">
                <p14:modId xmlns:p14="http://schemas.microsoft.com/office/powerpoint/2010/main" val="1417146677"/>
              </p:ext>
            </p:extLst>
          </p:nvPr>
        </p:nvGraphicFramePr>
        <p:xfrm>
          <a:off x="628672" y="1779425"/>
          <a:ext cx="8784000" cy="4500000"/>
        </p:xfrm>
        <a:graphic>
          <a:graphicData uri="http://schemas.openxmlformats.org/drawingml/2006/table">
            <a:tbl>
              <a:tblPr firstRow="1" bandRow="1">
                <a:tableStyleId>{5C22544A-7EE6-4342-B048-85BDC9FD1C3A}</a:tableStyleId>
              </a:tblPr>
              <a:tblGrid>
                <a:gridCol w="936000">
                  <a:extLst>
                    <a:ext uri="{9D8B030D-6E8A-4147-A177-3AD203B41FA5}">
                      <a16:colId xmlns:a16="http://schemas.microsoft.com/office/drawing/2014/main" val="218071589"/>
                    </a:ext>
                  </a:extLst>
                </a:gridCol>
                <a:gridCol w="936000">
                  <a:extLst>
                    <a:ext uri="{9D8B030D-6E8A-4147-A177-3AD203B41FA5}">
                      <a16:colId xmlns:a16="http://schemas.microsoft.com/office/drawing/2014/main" val="1832330406"/>
                    </a:ext>
                  </a:extLst>
                </a:gridCol>
                <a:gridCol w="936000">
                  <a:extLst>
                    <a:ext uri="{9D8B030D-6E8A-4147-A177-3AD203B41FA5}">
                      <a16:colId xmlns:a16="http://schemas.microsoft.com/office/drawing/2014/main" val="931339895"/>
                    </a:ext>
                  </a:extLst>
                </a:gridCol>
                <a:gridCol w="936000">
                  <a:extLst>
                    <a:ext uri="{9D8B030D-6E8A-4147-A177-3AD203B41FA5}">
                      <a16:colId xmlns:a16="http://schemas.microsoft.com/office/drawing/2014/main" val="908198293"/>
                    </a:ext>
                  </a:extLst>
                </a:gridCol>
                <a:gridCol w="2232000">
                  <a:extLst>
                    <a:ext uri="{9D8B030D-6E8A-4147-A177-3AD203B41FA5}">
                      <a16:colId xmlns:a16="http://schemas.microsoft.com/office/drawing/2014/main" val="1763637946"/>
                    </a:ext>
                  </a:extLst>
                </a:gridCol>
                <a:gridCol w="936000">
                  <a:extLst>
                    <a:ext uri="{9D8B030D-6E8A-4147-A177-3AD203B41FA5}">
                      <a16:colId xmlns:a16="http://schemas.microsoft.com/office/drawing/2014/main" val="1093256223"/>
                    </a:ext>
                  </a:extLst>
                </a:gridCol>
                <a:gridCol w="936000">
                  <a:extLst>
                    <a:ext uri="{9D8B030D-6E8A-4147-A177-3AD203B41FA5}">
                      <a16:colId xmlns:a16="http://schemas.microsoft.com/office/drawing/2014/main" val="1429098860"/>
                    </a:ext>
                  </a:extLst>
                </a:gridCol>
                <a:gridCol w="936000">
                  <a:extLst>
                    <a:ext uri="{9D8B030D-6E8A-4147-A177-3AD203B41FA5}">
                      <a16:colId xmlns:a16="http://schemas.microsoft.com/office/drawing/2014/main" val="276635464"/>
                    </a:ext>
                  </a:extLst>
                </a:gridCol>
              </a:tblGrid>
              <a:tr h="720000">
                <a:tc>
                  <a:txBody>
                    <a:bodyPr/>
                    <a:lstStyle/>
                    <a:p>
                      <a:pPr algn="ctr"/>
                      <a:r>
                        <a:rPr kumimoji="1" lang="ja-JP" altLang="en-US" sz="1100" dirty="0">
                          <a:latin typeface="Yu Gothic UI" panose="020B0500000000000000" pitchFamily="50" charset="-128"/>
                          <a:ea typeface="Yu Gothic UI" panose="020B0500000000000000" pitchFamily="50" charset="-128"/>
                        </a:rPr>
                        <a:t>調達時期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金額</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（千円）</a:t>
                      </a:r>
                      <a:endParaRPr kumimoji="1" lang="en-US" altLang="ja-JP"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調達手段</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予定利率</a:t>
                      </a:r>
                      <a:r>
                        <a:rPr kumimoji="1" lang="en-US" altLang="ja-JP" sz="1100" dirty="0">
                          <a:latin typeface="Yu Gothic UI" panose="020B0500000000000000" pitchFamily="50" charset="-128"/>
                          <a:ea typeface="Yu Gothic UI" panose="020B0500000000000000" pitchFamily="50" charset="-128"/>
                        </a:rPr>
                        <a:t>/</a:t>
                      </a:r>
                    </a:p>
                    <a:p>
                      <a:pPr algn="ctr"/>
                      <a:r>
                        <a:rPr kumimoji="1" lang="ja-JP" altLang="en-US" sz="1100" dirty="0">
                          <a:latin typeface="Yu Gothic UI" panose="020B0500000000000000" pitchFamily="50" charset="-128"/>
                          <a:ea typeface="Yu Gothic UI" panose="020B0500000000000000" pitchFamily="50" charset="-128"/>
                        </a:rPr>
                        <a:t>株式割合</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調達先</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返済開始</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時期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返済期間</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（月）</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dirty="0">
                          <a:latin typeface="Yu Gothic UI" panose="020B0500000000000000" pitchFamily="50" charset="-128"/>
                          <a:ea typeface="Yu Gothic UI" panose="020B0500000000000000" pitchFamily="50" charset="-128"/>
                        </a:rPr>
                        <a:t>毎月返済額</a:t>
                      </a:r>
                      <a:endParaRPr kumimoji="1" lang="en-US" altLang="ja-JP" sz="1100" dirty="0">
                        <a:latin typeface="Yu Gothic UI" panose="020B0500000000000000" pitchFamily="50" charset="-128"/>
                        <a:ea typeface="Yu Gothic UI" panose="020B0500000000000000" pitchFamily="50" charset="-128"/>
                      </a:endParaRPr>
                    </a:p>
                    <a:p>
                      <a:pPr algn="ctr"/>
                      <a:r>
                        <a:rPr kumimoji="1" lang="ja-JP" altLang="en-US" sz="1100" dirty="0">
                          <a:latin typeface="Yu Gothic UI" panose="020B0500000000000000" pitchFamily="50" charset="-128"/>
                          <a:ea typeface="Yu Gothic UI" panose="020B0500000000000000" pitchFamily="50" charset="-128"/>
                        </a:rPr>
                        <a:t>（千円）</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756000">
                <a:tc>
                  <a:txBody>
                    <a:bodyPr/>
                    <a:lstStyle/>
                    <a:p>
                      <a:pPr algn="ctr"/>
                      <a:r>
                        <a:rPr kumimoji="1" lang="en-US" altLang="ja-JP" sz="1100" dirty="0">
                          <a:latin typeface="Yu Gothic UI" panose="020B0500000000000000" pitchFamily="50" charset="-128"/>
                          <a:ea typeface="Yu Gothic UI" panose="020B0500000000000000" pitchFamily="50" charset="-128"/>
                        </a:rPr>
                        <a:t>2026/2</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300,000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銀行借入</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latin typeface="Yu Gothic UI" panose="020B0500000000000000" pitchFamily="50" charset="-128"/>
                          <a:ea typeface="Yu Gothic UI" panose="020B0500000000000000" pitchFamily="50" charset="-128"/>
                        </a:rPr>
                        <a:t>1.5%</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a:latin typeface="Yu Gothic UI" panose="020B0500000000000000" pitchFamily="50" charset="-128"/>
                          <a:ea typeface="Yu Gothic UI" panose="020B0500000000000000" pitchFamily="50" charset="-128"/>
                        </a:rPr>
                        <a:t>A</a:t>
                      </a:r>
                      <a:r>
                        <a:rPr kumimoji="1" lang="ja-JP" altLang="en-US" sz="1100">
                          <a:latin typeface="Yu Gothic UI" panose="020B0500000000000000" pitchFamily="50" charset="-128"/>
                          <a:ea typeface="Yu Gothic UI" panose="020B0500000000000000" pitchFamily="50" charset="-128"/>
                        </a:rPr>
                        <a:t>銀行</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2027/2</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60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500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756000">
                <a:tc>
                  <a:txBody>
                    <a:bodyPr/>
                    <a:lstStyle/>
                    <a:p>
                      <a:pPr algn="ctr"/>
                      <a:r>
                        <a:rPr kumimoji="1" lang="en-US" altLang="ja-JP" sz="1100">
                          <a:latin typeface="Yu Gothic UI" panose="020B0500000000000000" pitchFamily="50" charset="-128"/>
                          <a:ea typeface="Yu Gothic UI" panose="020B0500000000000000" pitchFamily="50" charset="-128"/>
                        </a:rPr>
                        <a:t>2026/3</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XXX</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増資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10%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a:latin typeface="Yu Gothic UI" panose="020B0500000000000000" pitchFamily="50" charset="-128"/>
                          <a:ea typeface="Yu Gothic UI" panose="020B0500000000000000" pitchFamily="50" charset="-128"/>
                        </a:rPr>
                        <a:t>(</a:t>
                      </a:r>
                      <a:r>
                        <a:rPr kumimoji="1" lang="ja-JP" altLang="en-US" sz="1100">
                          <a:latin typeface="Yu Gothic UI" panose="020B0500000000000000" pitchFamily="50" charset="-128"/>
                          <a:ea typeface="Yu Gothic UI" panose="020B0500000000000000" pitchFamily="50" charset="-128"/>
                        </a:rPr>
                        <a:t>株</a:t>
                      </a:r>
                      <a:r>
                        <a:rPr kumimoji="1" lang="en-US" altLang="ja-JP" sz="1100">
                          <a:latin typeface="Yu Gothic UI" panose="020B0500000000000000" pitchFamily="50" charset="-128"/>
                          <a:ea typeface="Yu Gothic UI" panose="020B0500000000000000" pitchFamily="50" charset="-128"/>
                        </a:rPr>
                        <a:t>)B</a:t>
                      </a:r>
                      <a:r>
                        <a:rPr kumimoji="1" lang="ja-JP" altLang="en-US" sz="1100">
                          <a:latin typeface="Yu Gothic UI" panose="020B0500000000000000" pitchFamily="50" charset="-128"/>
                          <a:ea typeface="Yu Gothic UI" panose="020B0500000000000000" pitchFamily="50" charset="-128"/>
                        </a:rPr>
                        <a:t>社</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latin typeface="Yu Gothic UI" panose="020B0500000000000000" pitchFamily="50" charset="-128"/>
                          <a:ea typeface="Yu Gothic UI" panose="020B0500000000000000" pitchFamily="50" charset="-128"/>
                        </a:rPr>
                        <a:t>-</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a:latin typeface="Yu Gothic UI" panose="020B0500000000000000" pitchFamily="50" charset="-128"/>
                          <a:ea typeface="Yu Gothic UI" panose="020B0500000000000000" pitchFamily="50" charset="-128"/>
                        </a:rPr>
                        <a:t>-</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756000">
                <a:tc>
                  <a:txBody>
                    <a:bodyPr/>
                    <a:lstStyle/>
                    <a:p>
                      <a:pPr algn="l"/>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756000">
                <a:tc>
                  <a:txBody>
                    <a:bodyPr/>
                    <a:lstStyle/>
                    <a:p>
                      <a:pPr algn="l"/>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756000">
                <a:tc>
                  <a:txBody>
                    <a:bodyPr/>
                    <a:lstStyle/>
                    <a:p>
                      <a:pPr algn="l"/>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Tree>
    <p:extLst>
      <p:ext uri="{BB962C8B-B14F-4D97-AF65-F5344CB8AC3E}">
        <p14:creationId xmlns:p14="http://schemas.microsoft.com/office/powerpoint/2010/main" val="1189320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6. </a:t>
            </a:r>
            <a:r>
              <a:rPr lang="ja-JP" altLang="en-US" sz="1300" dirty="0">
                <a:solidFill>
                  <a:schemeClr val="tx2"/>
                </a:solidFill>
                <a:latin typeface="Meiryo UI" panose="020B0604030504040204" pitchFamily="50" charset="-128"/>
                <a:ea typeface="Meiryo UI" panose="020B0604030504040204" pitchFamily="50" charset="-128"/>
                <a:cs typeface="+mn-cs"/>
              </a:rPr>
              <a:t>シナジー効果</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graphicFrame>
        <p:nvGraphicFramePr>
          <p:cNvPr id="2" name="表 1">
            <a:extLst>
              <a:ext uri="{FF2B5EF4-FFF2-40B4-BE49-F238E27FC236}">
                <a16:creationId xmlns:a16="http://schemas.microsoft.com/office/drawing/2014/main" id="{CB24DD08-62C6-E777-3FA1-4FC03A892A23}"/>
              </a:ext>
            </a:extLst>
          </p:cNvPr>
          <p:cNvGraphicFramePr>
            <a:graphicFrameLocks noGrp="1"/>
          </p:cNvGraphicFramePr>
          <p:nvPr>
            <p:extLst>
              <p:ext uri="{D42A27DB-BD31-4B8C-83A1-F6EECF244321}">
                <p14:modId xmlns:p14="http://schemas.microsoft.com/office/powerpoint/2010/main" val="143464455"/>
              </p:ext>
            </p:extLst>
          </p:nvPr>
        </p:nvGraphicFramePr>
        <p:xfrm>
          <a:off x="627731" y="1780117"/>
          <a:ext cx="8775000" cy="4498185"/>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218071589"/>
                    </a:ext>
                  </a:extLst>
                </a:gridCol>
                <a:gridCol w="864181">
                  <a:extLst>
                    <a:ext uri="{9D8B030D-6E8A-4147-A177-3AD203B41FA5}">
                      <a16:colId xmlns:a16="http://schemas.microsoft.com/office/drawing/2014/main" val="1832330406"/>
                    </a:ext>
                  </a:extLst>
                </a:gridCol>
                <a:gridCol w="3230819">
                  <a:extLst>
                    <a:ext uri="{9D8B030D-6E8A-4147-A177-3AD203B41FA5}">
                      <a16:colId xmlns:a16="http://schemas.microsoft.com/office/drawing/2014/main" val="931339895"/>
                    </a:ext>
                  </a:extLst>
                </a:gridCol>
                <a:gridCol w="936000">
                  <a:extLst>
                    <a:ext uri="{9D8B030D-6E8A-4147-A177-3AD203B41FA5}">
                      <a16:colId xmlns:a16="http://schemas.microsoft.com/office/drawing/2014/main" val="908198293"/>
                    </a:ext>
                  </a:extLst>
                </a:gridCol>
                <a:gridCol w="936000">
                  <a:extLst>
                    <a:ext uri="{9D8B030D-6E8A-4147-A177-3AD203B41FA5}">
                      <a16:colId xmlns:a16="http://schemas.microsoft.com/office/drawing/2014/main" val="1763637946"/>
                    </a:ext>
                  </a:extLst>
                </a:gridCol>
                <a:gridCol w="936000">
                  <a:extLst>
                    <a:ext uri="{9D8B030D-6E8A-4147-A177-3AD203B41FA5}">
                      <a16:colId xmlns:a16="http://schemas.microsoft.com/office/drawing/2014/main" val="1093256223"/>
                    </a:ext>
                  </a:extLst>
                </a:gridCol>
              </a:tblGrid>
              <a:tr h="272415">
                <a:tc rowSpan="2">
                  <a:txBody>
                    <a:bodyPr/>
                    <a:lstStyle/>
                    <a:p>
                      <a:pPr algn="l"/>
                      <a:r>
                        <a:rPr kumimoji="1" lang="ja-JP" altLang="en-US" sz="1100" b="1" dirty="0">
                          <a:solidFill>
                            <a:schemeClr val="bg1"/>
                          </a:solidFill>
                          <a:latin typeface="Yu Gothic UI" panose="020B0500000000000000" pitchFamily="50" charset="-128"/>
                          <a:ea typeface="Yu Gothic UI" panose="020B0500000000000000" pitchFamily="50" charset="-128"/>
                        </a:rPr>
                        <a:t>シナジー領域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該当</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シナジー内容</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3">
                  <a:txBody>
                    <a:bodyPr/>
                    <a:lstStyle/>
                    <a:p>
                      <a:pPr algn="ctr"/>
                      <a:r>
                        <a:rPr kumimoji="1" lang="ja-JP" altLang="en-US" sz="1100">
                          <a:latin typeface="Yu Gothic UI" panose="020B0500000000000000" pitchFamily="50" charset="-128"/>
                          <a:ea typeface="Yu Gothic UI" panose="020B0500000000000000" pitchFamily="50" charset="-128"/>
                        </a:rPr>
                        <a:t>効果試算（百万円）</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4457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初年度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翌々年度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15344995"/>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クロスセル効果</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550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600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756000">
                <a:tc>
                  <a:txBody>
                    <a:bodyPr/>
                    <a:lstStyle/>
                    <a:p>
                      <a:pPr algn="l"/>
                      <a:r>
                        <a:rPr kumimoji="1" lang="ja-JP" altLang="en-US" sz="1100">
                          <a:latin typeface="Yu Gothic UI" panose="020B0500000000000000" pitchFamily="50" charset="-128"/>
                          <a:ea typeface="Yu Gothic UI" panose="020B0500000000000000" pitchFamily="50" charset="-128"/>
                        </a:rPr>
                        <a:t>販路拡大</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240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756000">
                <a:tc>
                  <a:txBody>
                    <a:bodyPr/>
                    <a:lstStyle/>
                    <a:p>
                      <a:pPr algn="l"/>
                      <a:r>
                        <a:rPr kumimoji="1" lang="ja-JP" altLang="en-US" sz="1100">
                          <a:latin typeface="Yu Gothic UI" panose="020B0500000000000000" pitchFamily="50" charset="-128"/>
                          <a:ea typeface="Yu Gothic UI" panose="020B0500000000000000" pitchFamily="50" charset="-128"/>
                        </a:rPr>
                        <a:t>ブランド強化</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新商品開発</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50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その他</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110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
        <p:nvSpPr>
          <p:cNvPr id="3" name="テキスト ボックス 2">
            <a:extLst>
              <a:ext uri="{FF2B5EF4-FFF2-40B4-BE49-F238E27FC236}">
                <a16:creationId xmlns:a16="http://schemas.microsoft.com/office/drawing/2014/main" id="{8F459BD7-B44E-72DE-B342-1175490C550D}"/>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a:t>
            </a:r>
            <a:r>
              <a:rPr kumimoji="1" lang="ja-JP" altLang="en-US" sz="1950" dirty="0">
                <a:latin typeface="Yu Gothic UI" panose="020B0500000000000000" pitchFamily="50" charset="-128"/>
                <a:ea typeface="Yu Gothic UI" panose="020B0500000000000000" pitchFamily="50" charset="-128"/>
              </a:rPr>
              <a:t>収益シナジー</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sp>
        <p:nvSpPr>
          <p:cNvPr id="11" name="四角形: 1 つの角を切り取る 10">
            <a:extLst>
              <a:ext uri="{FF2B5EF4-FFF2-40B4-BE49-F238E27FC236}">
                <a16:creationId xmlns:a16="http://schemas.microsoft.com/office/drawing/2014/main" id="{92D6C132-10CB-623B-DA4C-AF6136B0B55F}"/>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12" name="四角形: 1 つの角を切り取る 11">
            <a:extLst>
              <a:ext uri="{FF2B5EF4-FFF2-40B4-BE49-F238E27FC236}">
                <a16:creationId xmlns:a16="http://schemas.microsoft.com/office/drawing/2014/main" id="{1904171C-8D3D-C484-CF7F-028F501F2B8D}"/>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3" name="四角形: 1 つの角を切り取る 12">
            <a:extLst>
              <a:ext uri="{FF2B5EF4-FFF2-40B4-BE49-F238E27FC236}">
                <a16:creationId xmlns:a16="http://schemas.microsoft.com/office/drawing/2014/main" id="{3CB39E0D-9C2E-D9E6-8BC4-11D5CC3202DD}"/>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5" name="スライド番号プレースホルダー 2">
            <a:extLst>
              <a:ext uri="{FF2B5EF4-FFF2-40B4-BE49-F238E27FC236}">
                <a16:creationId xmlns:a16="http://schemas.microsoft.com/office/drawing/2014/main" id="{98DE7E91-8452-FEB6-31B3-9B53CA8886E8}"/>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21</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57000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4"/>
            <a:ext cx="5128912" cy="270528"/>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3. M&amp;A</a:t>
            </a:r>
            <a:r>
              <a:rPr lang="ja-JP" altLang="en-US" sz="1300" dirty="0">
                <a:solidFill>
                  <a:schemeClr val="tx2"/>
                </a:solidFill>
                <a:latin typeface="Meiryo UI" panose="020B0604030504040204" pitchFamily="50" charset="-128"/>
                <a:ea typeface="Meiryo UI" panose="020B0604030504040204" pitchFamily="50" charset="-128"/>
                <a:cs typeface="+mn-cs"/>
              </a:rPr>
              <a:t>の</a:t>
            </a:r>
            <a:r>
              <a:rPr lang="ja-JP" altLang="en-US" sz="1300" dirty="0">
                <a:solidFill>
                  <a:schemeClr val="tx2"/>
                </a:solidFill>
                <a:latin typeface="Meiryo UI" panose="020B0604030504040204" pitchFamily="50" charset="-128"/>
                <a:ea typeface="Meiryo UI" panose="020B0604030504040204" pitchFamily="50" charset="-128"/>
              </a:rPr>
              <a:t>実施</a:t>
            </a:r>
            <a:r>
              <a:rPr lang="ja-JP" altLang="en-US" sz="1300" dirty="0">
                <a:solidFill>
                  <a:schemeClr val="tx2"/>
                </a:solidFill>
                <a:latin typeface="Meiryo UI" panose="020B0604030504040204" pitchFamily="50" charset="-128"/>
                <a:ea typeface="Meiryo UI" panose="020B0604030504040204" pitchFamily="50" charset="-128"/>
                <a:cs typeface="+mn-cs"/>
              </a:rPr>
              <a:t>体制と方針／</a:t>
            </a:r>
            <a:r>
              <a:rPr lang="en-US" altLang="ja-JP" sz="1300" dirty="0">
                <a:solidFill>
                  <a:schemeClr val="tx2"/>
                </a:solidFill>
                <a:latin typeface="Meiryo UI" panose="020B0604030504040204" pitchFamily="50" charset="-128"/>
                <a:ea typeface="Meiryo UI" panose="020B0604030504040204" pitchFamily="50" charset="-128"/>
                <a:cs typeface="+mn-cs"/>
              </a:rPr>
              <a:t>6. </a:t>
            </a:r>
            <a:r>
              <a:rPr lang="ja-JP" altLang="en-US" sz="1300" dirty="0">
                <a:solidFill>
                  <a:schemeClr val="tx2"/>
                </a:solidFill>
                <a:latin typeface="Meiryo UI" panose="020B0604030504040204" pitchFamily="50" charset="-128"/>
                <a:ea typeface="Meiryo UI" panose="020B0604030504040204" pitchFamily="50" charset="-128"/>
                <a:cs typeface="+mn-cs"/>
              </a:rPr>
              <a:t>シナジー効果</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graphicFrame>
        <p:nvGraphicFramePr>
          <p:cNvPr id="2" name="表 1">
            <a:extLst>
              <a:ext uri="{FF2B5EF4-FFF2-40B4-BE49-F238E27FC236}">
                <a16:creationId xmlns:a16="http://schemas.microsoft.com/office/drawing/2014/main" id="{CB24DD08-62C6-E777-3FA1-4FC03A892A23}"/>
              </a:ext>
            </a:extLst>
          </p:cNvPr>
          <p:cNvGraphicFramePr>
            <a:graphicFrameLocks noGrp="1"/>
          </p:cNvGraphicFramePr>
          <p:nvPr>
            <p:extLst>
              <p:ext uri="{D42A27DB-BD31-4B8C-83A1-F6EECF244321}">
                <p14:modId xmlns:p14="http://schemas.microsoft.com/office/powerpoint/2010/main" val="497192480"/>
              </p:ext>
            </p:extLst>
          </p:nvPr>
        </p:nvGraphicFramePr>
        <p:xfrm>
          <a:off x="627731" y="1780117"/>
          <a:ext cx="8775000" cy="4498185"/>
        </p:xfrm>
        <a:graphic>
          <a:graphicData uri="http://schemas.openxmlformats.org/drawingml/2006/table">
            <a:tbl>
              <a:tblPr firstRow="1" bandRow="1">
                <a:tableStyleId>{5C22544A-7EE6-4342-B048-85BDC9FD1C3A}</a:tableStyleId>
              </a:tblPr>
              <a:tblGrid>
                <a:gridCol w="1872000">
                  <a:extLst>
                    <a:ext uri="{9D8B030D-6E8A-4147-A177-3AD203B41FA5}">
                      <a16:colId xmlns:a16="http://schemas.microsoft.com/office/drawing/2014/main" val="218071589"/>
                    </a:ext>
                  </a:extLst>
                </a:gridCol>
                <a:gridCol w="864181">
                  <a:extLst>
                    <a:ext uri="{9D8B030D-6E8A-4147-A177-3AD203B41FA5}">
                      <a16:colId xmlns:a16="http://schemas.microsoft.com/office/drawing/2014/main" val="1832330406"/>
                    </a:ext>
                  </a:extLst>
                </a:gridCol>
                <a:gridCol w="3230819">
                  <a:extLst>
                    <a:ext uri="{9D8B030D-6E8A-4147-A177-3AD203B41FA5}">
                      <a16:colId xmlns:a16="http://schemas.microsoft.com/office/drawing/2014/main" val="931339895"/>
                    </a:ext>
                  </a:extLst>
                </a:gridCol>
                <a:gridCol w="936000">
                  <a:extLst>
                    <a:ext uri="{9D8B030D-6E8A-4147-A177-3AD203B41FA5}">
                      <a16:colId xmlns:a16="http://schemas.microsoft.com/office/drawing/2014/main" val="908198293"/>
                    </a:ext>
                  </a:extLst>
                </a:gridCol>
                <a:gridCol w="936000">
                  <a:extLst>
                    <a:ext uri="{9D8B030D-6E8A-4147-A177-3AD203B41FA5}">
                      <a16:colId xmlns:a16="http://schemas.microsoft.com/office/drawing/2014/main" val="1763637946"/>
                    </a:ext>
                  </a:extLst>
                </a:gridCol>
                <a:gridCol w="936000">
                  <a:extLst>
                    <a:ext uri="{9D8B030D-6E8A-4147-A177-3AD203B41FA5}">
                      <a16:colId xmlns:a16="http://schemas.microsoft.com/office/drawing/2014/main" val="1093256223"/>
                    </a:ext>
                  </a:extLst>
                </a:gridCol>
              </a:tblGrid>
              <a:tr h="272415">
                <a:tc rowSpan="2">
                  <a:txBody>
                    <a:bodyPr/>
                    <a:lstStyle/>
                    <a:p>
                      <a:pPr algn="l"/>
                      <a:r>
                        <a:rPr kumimoji="1" lang="ja-JP" altLang="en-US" sz="1100" b="1" dirty="0">
                          <a:solidFill>
                            <a:schemeClr val="bg1"/>
                          </a:solidFill>
                          <a:latin typeface="Yu Gothic UI" panose="020B0500000000000000" pitchFamily="50" charset="-128"/>
                          <a:ea typeface="Yu Gothic UI" panose="020B0500000000000000" pitchFamily="50" charset="-128"/>
                        </a:rPr>
                        <a:t>シナジー領域</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該当</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r>
                        <a:rPr kumimoji="1" lang="ja-JP" altLang="en-US" sz="1100" b="1" dirty="0">
                          <a:solidFill>
                            <a:schemeClr val="bg1"/>
                          </a:solidFill>
                          <a:latin typeface="Yu Gothic UI" panose="020B0500000000000000" pitchFamily="50" charset="-128"/>
                          <a:ea typeface="Yu Gothic UI" panose="020B0500000000000000" pitchFamily="50" charset="-128"/>
                        </a:rPr>
                        <a:t>シナジー内容</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3">
                  <a:txBody>
                    <a:bodyPr/>
                    <a:lstStyle/>
                    <a:p>
                      <a:pPr algn="ctr"/>
                      <a:r>
                        <a:rPr kumimoji="1" lang="ja-JP" altLang="en-US" sz="1100">
                          <a:latin typeface="Yu Gothic UI" panose="020B0500000000000000" pitchFamily="50" charset="-128"/>
                          <a:ea typeface="Yu Gothic UI" panose="020B0500000000000000" pitchFamily="50" charset="-128"/>
                        </a:rPr>
                        <a:t>効果試算（百万円）</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kumimoji="1" lang="ja-JP" altLang="en-US" sz="105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86246924"/>
                  </a:ext>
                </a:extLst>
              </a:tr>
              <a:tr h="44577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初年度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1" dirty="0">
                          <a:solidFill>
                            <a:schemeClr val="bg1"/>
                          </a:solidFill>
                          <a:latin typeface="Yu Gothic UI" panose="020B0500000000000000" pitchFamily="50" charset="-128"/>
                          <a:ea typeface="Yu Gothic UI" panose="020B0500000000000000" pitchFamily="50" charset="-128"/>
                        </a:rPr>
                        <a:t>統合</a:t>
                      </a:r>
                      <a:endParaRPr kumimoji="1" lang="en-US" altLang="ja-JP" sz="1100" b="1" dirty="0">
                        <a:solidFill>
                          <a:schemeClr val="bg1"/>
                        </a:solidFill>
                        <a:latin typeface="Yu Gothic UI" panose="020B0500000000000000" pitchFamily="50" charset="-128"/>
                        <a:ea typeface="Yu Gothic UI" panose="020B0500000000000000" pitchFamily="50" charset="-128"/>
                      </a:endParaRPr>
                    </a:p>
                    <a:p>
                      <a:pPr algn="ctr"/>
                      <a:r>
                        <a:rPr kumimoji="1" lang="ja-JP" altLang="en-US" sz="1100" b="1" dirty="0">
                          <a:solidFill>
                            <a:schemeClr val="bg1"/>
                          </a:solidFill>
                          <a:latin typeface="Yu Gothic UI" panose="020B0500000000000000" pitchFamily="50" charset="-128"/>
                          <a:ea typeface="Yu Gothic UI" panose="020B0500000000000000" pitchFamily="50" charset="-128"/>
                        </a:rPr>
                        <a:t>翌々年度</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615344995"/>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人件費削減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550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600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5018293"/>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購買コスト削減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240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4629378"/>
                  </a:ext>
                </a:extLst>
              </a:tr>
              <a:tr h="756000">
                <a:tc>
                  <a:txBody>
                    <a:bodyPr/>
                    <a:lstStyle/>
                    <a:p>
                      <a:pPr algn="l"/>
                      <a:r>
                        <a:rPr kumimoji="1" lang="ja-JP" altLang="en-US" sz="1100">
                          <a:latin typeface="Yu Gothic UI" panose="020B0500000000000000" pitchFamily="50" charset="-128"/>
                          <a:ea typeface="Yu Gothic UI" panose="020B0500000000000000" pitchFamily="50" charset="-128"/>
                        </a:rPr>
                        <a:t>間接費削減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a:latin typeface="Yu Gothic UI" panose="020B0500000000000000" pitchFamily="50" charset="-128"/>
                          <a:ea typeface="Yu Gothic UI" panose="020B0500000000000000" pitchFamily="50" charset="-128"/>
                        </a:rPr>
                        <a:t>×</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7533602"/>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物流・設備コスト削減</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a:latin typeface="Yu Gothic UI" panose="020B0500000000000000" pitchFamily="50" charset="-128"/>
                          <a:ea typeface="Yu Gothic UI" panose="020B0500000000000000" pitchFamily="50" charset="-128"/>
                        </a:rPr>
                        <a:t>0</a:t>
                      </a:r>
                      <a:endParaRPr kumimoji="1" lang="ja-JP" altLang="en-US" sz="110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50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200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7221756"/>
                  </a:ext>
                </a:extLst>
              </a:tr>
              <a:tr h="756000">
                <a:tc>
                  <a:txBody>
                    <a:bodyPr/>
                    <a:lstStyle/>
                    <a:p>
                      <a:pPr algn="l"/>
                      <a:r>
                        <a:rPr kumimoji="1" lang="ja-JP" altLang="en-US" sz="1100" dirty="0">
                          <a:latin typeface="Yu Gothic UI" panose="020B0500000000000000" pitchFamily="50" charset="-128"/>
                          <a:ea typeface="Yu Gothic UI" panose="020B0500000000000000" pitchFamily="50" charset="-128"/>
                        </a:rPr>
                        <a:t>その他</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100" dirty="0">
                          <a:latin typeface="Yu Gothic UI" panose="020B0500000000000000" pitchFamily="50" charset="-128"/>
                          <a:ea typeface="Yu Gothic UI" panose="020B0500000000000000" pitchFamily="50" charset="-128"/>
                        </a:rPr>
                        <a:t>〇</a:t>
                      </a: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100" dirty="0">
                          <a:latin typeface="Yu Gothic UI" panose="020B0500000000000000" pitchFamily="50" charset="-128"/>
                          <a:ea typeface="Yu Gothic UI" panose="020B0500000000000000" pitchFamily="50" charset="-128"/>
                        </a:rPr>
                        <a:t>XXX</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100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110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sz="1100" dirty="0">
                          <a:latin typeface="Yu Gothic UI" panose="020B0500000000000000" pitchFamily="50" charset="-128"/>
                          <a:ea typeface="Yu Gothic UI" panose="020B0500000000000000" pitchFamily="50" charset="-128"/>
                        </a:rPr>
                        <a:t>120</a:t>
                      </a:r>
                      <a:endParaRPr kumimoji="1" lang="ja-JP" altLang="en-US" sz="1100" dirty="0">
                        <a:latin typeface="Yu Gothic UI" panose="020B0500000000000000" pitchFamily="50" charset="-128"/>
                        <a:ea typeface="Yu Gothic UI" panose="020B0500000000000000" pitchFamily="50" charset="-128"/>
                      </a:endParaRPr>
                    </a:p>
                  </a:txBody>
                  <a:tcPr marL="99060" marR="99060" marT="49530" marB="495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10354"/>
                  </a:ext>
                </a:extLst>
              </a:tr>
            </a:tbl>
          </a:graphicData>
        </a:graphic>
      </p:graphicFrame>
      <p:sp>
        <p:nvSpPr>
          <p:cNvPr id="3" name="テキスト ボックス 2">
            <a:extLst>
              <a:ext uri="{FF2B5EF4-FFF2-40B4-BE49-F238E27FC236}">
                <a16:creationId xmlns:a16="http://schemas.microsoft.com/office/drawing/2014/main" id="{8F459BD7-B44E-72DE-B342-1175490C550D}"/>
              </a:ext>
            </a:extLst>
          </p:cNvPr>
          <p:cNvSpPr txBox="1"/>
          <p:nvPr/>
        </p:nvSpPr>
        <p:spPr>
          <a:xfrm>
            <a:off x="380081" y="1337582"/>
            <a:ext cx="2626115" cy="392415"/>
          </a:xfrm>
          <a:prstGeom prst="rect">
            <a:avLst/>
          </a:prstGeom>
          <a:noFill/>
        </p:spPr>
        <p:txBody>
          <a:bodyPr wrap="square" rtlCol="0">
            <a:spAutoFit/>
          </a:bodyPr>
          <a:lstStyle/>
          <a:p>
            <a:r>
              <a:rPr kumimoji="1" lang="en-US" altLang="ja-JP" sz="1950" dirty="0">
                <a:latin typeface="Yu Gothic UI" panose="020B0500000000000000" pitchFamily="50" charset="-128"/>
                <a:ea typeface="Yu Gothic UI" panose="020B0500000000000000" pitchFamily="50" charset="-128"/>
              </a:rPr>
              <a:t>【</a:t>
            </a:r>
            <a:r>
              <a:rPr kumimoji="1" lang="ja-JP" altLang="en-US" sz="1950" dirty="0">
                <a:latin typeface="Yu Gothic UI" panose="020B0500000000000000" pitchFamily="50" charset="-128"/>
                <a:ea typeface="Yu Gothic UI" panose="020B0500000000000000" pitchFamily="50" charset="-128"/>
              </a:rPr>
              <a:t>コストシナジー</a:t>
            </a:r>
            <a:r>
              <a:rPr kumimoji="1" lang="en-US" altLang="ja-JP" sz="1950" dirty="0">
                <a:latin typeface="Yu Gothic UI" panose="020B0500000000000000" pitchFamily="50" charset="-128"/>
                <a:ea typeface="Yu Gothic UI" panose="020B0500000000000000" pitchFamily="50" charset="-128"/>
              </a:rPr>
              <a:t>】</a:t>
            </a:r>
            <a:endParaRPr kumimoji="1" lang="ja-JP" altLang="en-US" sz="1950" dirty="0">
              <a:latin typeface="Yu Gothic UI" panose="020B0500000000000000" pitchFamily="50" charset="-128"/>
              <a:ea typeface="Yu Gothic UI" panose="020B0500000000000000" pitchFamily="50" charset="-128"/>
            </a:endParaRPr>
          </a:p>
        </p:txBody>
      </p:sp>
      <p:sp>
        <p:nvSpPr>
          <p:cNvPr id="8" name="四角形: 1 つの角を切り取る 7">
            <a:extLst>
              <a:ext uri="{FF2B5EF4-FFF2-40B4-BE49-F238E27FC236}">
                <a16:creationId xmlns:a16="http://schemas.microsoft.com/office/drawing/2014/main" id="{20E55039-57FA-2F2F-B115-52EAFC04F7E4}"/>
              </a:ext>
            </a:extLst>
          </p:cNvPr>
          <p:cNvSpPr/>
          <p:nvPr/>
        </p:nvSpPr>
        <p:spPr>
          <a:xfrm>
            <a:off x="5603596"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経営力</a:t>
            </a:r>
          </a:p>
        </p:txBody>
      </p:sp>
      <p:sp>
        <p:nvSpPr>
          <p:cNvPr id="9" name="四角形: 1 つの角を切り取る 8">
            <a:extLst>
              <a:ext uri="{FF2B5EF4-FFF2-40B4-BE49-F238E27FC236}">
                <a16:creationId xmlns:a16="http://schemas.microsoft.com/office/drawing/2014/main" id="{2481767D-B0E5-ED7B-BBCF-1FC5F7914F17}"/>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dirty="0">
                <a:solidFill>
                  <a:schemeClr val="bg1"/>
                </a:solidFill>
                <a:latin typeface="Meiryo UI" panose="020B0604030504040204" pitchFamily="50" charset="-128"/>
                <a:ea typeface="Meiryo UI" panose="020B0604030504040204" pitchFamily="50" charset="-128"/>
              </a:rPr>
              <a:t>波及効果</a:t>
            </a:r>
          </a:p>
        </p:txBody>
      </p:sp>
      <p:sp>
        <p:nvSpPr>
          <p:cNvPr id="10" name="四角形: 1 つの角を切り取る 9">
            <a:extLst>
              <a:ext uri="{FF2B5EF4-FFF2-40B4-BE49-F238E27FC236}">
                <a16:creationId xmlns:a16="http://schemas.microsoft.com/office/drawing/2014/main" id="{B0090A27-23E5-BB7A-81DA-15B1E9165D10}"/>
              </a:ext>
            </a:extLst>
          </p:cNvPr>
          <p:cNvSpPr/>
          <p:nvPr/>
        </p:nvSpPr>
        <p:spPr>
          <a:xfrm>
            <a:off x="8443560"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dirty="0">
                <a:solidFill>
                  <a:schemeClr val="bg1"/>
                </a:solidFill>
                <a:latin typeface="Meiryo UI" panose="020B0604030504040204" pitchFamily="50" charset="-128"/>
                <a:ea typeface="Meiryo UI" panose="020B0604030504040204" pitchFamily="50" charset="-128"/>
              </a:rPr>
              <a:t>M&amp;A</a:t>
            </a:r>
            <a:r>
              <a:rPr kumimoji="1" lang="ja-JP" altLang="en-US" sz="867" b="1" dirty="0">
                <a:solidFill>
                  <a:schemeClr val="bg1"/>
                </a:solidFill>
                <a:latin typeface="Meiryo UI" panose="020B0604030504040204" pitchFamily="50" charset="-128"/>
                <a:ea typeface="Meiryo UI" panose="020B0604030504040204" pitchFamily="50" charset="-128"/>
              </a:rPr>
              <a:t>実施の諸条件</a:t>
            </a:r>
          </a:p>
        </p:txBody>
      </p:sp>
      <p:sp>
        <p:nvSpPr>
          <p:cNvPr id="5" name="スライド番号プレースホルダー 2">
            <a:extLst>
              <a:ext uri="{FF2B5EF4-FFF2-40B4-BE49-F238E27FC236}">
                <a16:creationId xmlns:a16="http://schemas.microsoft.com/office/drawing/2014/main" id="{C2299B9F-F898-1B2C-EF58-C94B2B85D565}"/>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22</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920647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2282A81C-3AE1-39F8-4C3C-788401D5B533}"/>
              </a:ext>
            </a:extLst>
          </p:cNvPr>
          <p:cNvSpPr txBox="1">
            <a:spLocks/>
          </p:cNvSpPr>
          <p:nvPr/>
        </p:nvSpPr>
        <p:spPr>
          <a:xfrm>
            <a:off x="1748656" y="1301749"/>
            <a:ext cx="6408688" cy="4635501"/>
          </a:xfrm>
          <a:prstGeom prst="rect">
            <a:avLst/>
          </a:prstGeom>
        </p:spPr>
        <p:txBody>
          <a:bodyPr vert="horz" lIns="99060" tIns="49530" rIns="99060" bIns="4953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342900" indent="-342900">
              <a:spcBef>
                <a:spcPts val="650"/>
              </a:spcBef>
              <a:buFont typeface="+mj-lt"/>
              <a:buAutoNum type="arabicPeriod"/>
            </a:pPr>
            <a:r>
              <a:rPr lang="ja-JP" altLang="en-US" sz="1517" b="1" dirty="0">
                <a:solidFill>
                  <a:schemeClr val="tx2"/>
                </a:solidFill>
                <a:latin typeface="Meiryo UI" panose="020B0604030504040204" pitchFamily="50" charset="-128"/>
                <a:ea typeface="Meiryo UI" panose="020B0604030504040204" pitchFamily="50" charset="-128"/>
              </a:rPr>
              <a:t>経営力について</a:t>
            </a:r>
            <a:endParaRPr lang="en-US" altLang="ja-JP" sz="1517" b="1"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1-1. 100</a:t>
            </a:r>
            <a:r>
              <a:rPr kumimoji="1" lang="ja-JP" altLang="en-US" sz="1517" dirty="0">
                <a:solidFill>
                  <a:schemeClr val="tx2"/>
                </a:solidFill>
                <a:latin typeface="Meiryo UI" panose="020B0604030504040204" pitchFamily="50" charset="-128"/>
                <a:ea typeface="Meiryo UI" panose="020B0604030504040204" pitchFamily="50" charset="-128"/>
              </a:rPr>
              <a:t>億宣言</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1-2. SWOT</a:t>
            </a:r>
            <a:r>
              <a:rPr kumimoji="1" lang="ja-JP" altLang="en-US" sz="1517" dirty="0">
                <a:solidFill>
                  <a:schemeClr val="tx2"/>
                </a:solidFill>
                <a:latin typeface="Meiryo UI" panose="020B0604030504040204" pitchFamily="50" charset="-128"/>
                <a:ea typeface="Meiryo UI" panose="020B0604030504040204" pitchFamily="50" charset="-128"/>
              </a:rPr>
              <a:t>分析・クロス</a:t>
            </a:r>
            <a:r>
              <a:rPr kumimoji="1" lang="en-US" altLang="ja-JP" sz="1517" dirty="0">
                <a:solidFill>
                  <a:schemeClr val="tx2"/>
                </a:solidFill>
                <a:latin typeface="Meiryo UI" panose="020B0604030504040204" pitchFamily="50" charset="-128"/>
                <a:ea typeface="Meiryo UI" panose="020B0604030504040204" pitchFamily="50" charset="-128"/>
              </a:rPr>
              <a:t>SWOT</a:t>
            </a:r>
            <a:r>
              <a:rPr kumimoji="1" lang="ja-JP" altLang="en-US" sz="1517" dirty="0">
                <a:solidFill>
                  <a:schemeClr val="tx2"/>
                </a:solidFill>
                <a:latin typeface="Meiryo UI" panose="020B0604030504040204" pitchFamily="50" charset="-128"/>
                <a:ea typeface="Meiryo UI" panose="020B0604030504040204" pitchFamily="50" charset="-128"/>
              </a:rPr>
              <a:t>分析</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1-3. </a:t>
            </a:r>
            <a:r>
              <a:rPr kumimoji="1" lang="ja-JP" altLang="en-US" sz="1517" dirty="0">
                <a:solidFill>
                  <a:schemeClr val="tx2"/>
                </a:solidFill>
                <a:latin typeface="Meiryo UI" panose="020B0604030504040204" pitchFamily="50" charset="-128"/>
                <a:ea typeface="Meiryo UI" panose="020B0604030504040204" pitchFamily="50" charset="-128"/>
              </a:rPr>
              <a:t>売上高</a:t>
            </a:r>
            <a:r>
              <a:rPr kumimoji="1" lang="en-US" altLang="ja-JP" sz="1517" dirty="0">
                <a:solidFill>
                  <a:schemeClr val="tx2"/>
                </a:solidFill>
                <a:latin typeface="Meiryo UI" panose="020B0604030504040204" pitchFamily="50" charset="-128"/>
                <a:ea typeface="Meiryo UI" panose="020B0604030504040204" pitchFamily="50" charset="-128"/>
              </a:rPr>
              <a:t>100</a:t>
            </a:r>
            <a:r>
              <a:rPr kumimoji="1" lang="ja-JP" altLang="en-US" sz="1517" dirty="0">
                <a:solidFill>
                  <a:schemeClr val="tx2"/>
                </a:solidFill>
                <a:latin typeface="Meiryo UI" panose="020B0604030504040204" pitchFamily="50" charset="-128"/>
                <a:ea typeface="Meiryo UI" panose="020B0604030504040204" pitchFamily="50" charset="-128"/>
              </a:rPr>
              <a:t>億円ビジョン</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1-4. </a:t>
            </a:r>
            <a:r>
              <a:rPr kumimoji="1" lang="ja-JP" altLang="en-US" sz="1517" dirty="0">
                <a:solidFill>
                  <a:schemeClr val="tx2"/>
                </a:solidFill>
                <a:latin typeface="Meiryo UI" panose="020B0604030504040204" pitchFamily="50" charset="-128"/>
                <a:ea typeface="Meiryo UI" panose="020B0604030504040204" pitchFamily="50" charset="-128"/>
              </a:rPr>
              <a:t>成長マトリクス分析</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1-5. </a:t>
            </a:r>
            <a:r>
              <a:rPr kumimoji="1" lang="ja-JP" altLang="en-US" sz="1517" dirty="0">
                <a:solidFill>
                  <a:schemeClr val="tx2"/>
                </a:solidFill>
                <a:latin typeface="Meiryo UI" panose="020B0604030504040204" pitchFamily="50" charset="-128"/>
                <a:ea typeface="Meiryo UI" panose="020B0604030504040204" pitchFamily="50" charset="-128"/>
              </a:rPr>
              <a:t>売上高成長率</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1-6. </a:t>
            </a:r>
            <a:r>
              <a:rPr kumimoji="1" lang="ja-JP" altLang="en-US" sz="1517" dirty="0">
                <a:solidFill>
                  <a:schemeClr val="tx2"/>
                </a:solidFill>
                <a:latin typeface="Meiryo UI" panose="020B0604030504040204" pitchFamily="50" charset="-128"/>
                <a:ea typeface="Meiryo UI" panose="020B0604030504040204" pitchFamily="50" charset="-128"/>
              </a:rPr>
              <a:t>付加価値増加率</a:t>
            </a:r>
            <a:endParaRPr kumimoji="1" lang="en-US" altLang="ja-JP" sz="1517" dirty="0">
              <a:solidFill>
                <a:schemeClr val="tx2"/>
              </a:solidFill>
              <a:latin typeface="Meiryo UI" panose="020B0604030504040204" pitchFamily="50" charset="-128"/>
              <a:ea typeface="Meiryo UI" panose="020B0604030504040204" pitchFamily="50" charset="-128"/>
            </a:endParaRPr>
          </a:p>
          <a:p>
            <a:pPr marL="342900" indent="-342900">
              <a:spcBef>
                <a:spcPts val="650"/>
              </a:spcBef>
              <a:buFont typeface="+mj-lt"/>
              <a:buAutoNum type="arabicPeriod"/>
            </a:pPr>
            <a:r>
              <a:rPr lang="ja-JP" altLang="en-US" sz="1517" b="1" dirty="0">
                <a:solidFill>
                  <a:schemeClr val="tx2"/>
                </a:solidFill>
                <a:latin typeface="Meiryo UI" panose="020B0604030504040204" pitchFamily="50" charset="-128"/>
                <a:ea typeface="Meiryo UI" panose="020B0604030504040204" pitchFamily="50" charset="-128"/>
              </a:rPr>
              <a:t>波及効果について</a:t>
            </a:r>
            <a:endParaRPr lang="en-US" altLang="ja-JP" sz="1517" b="1"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2-1. </a:t>
            </a:r>
            <a:r>
              <a:rPr kumimoji="1" lang="ja-JP" altLang="en-US" sz="1517" dirty="0">
                <a:solidFill>
                  <a:schemeClr val="tx2"/>
                </a:solidFill>
                <a:latin typeface="Meiryo UI" panose="020B0604030504040204" pitchFamily="50" charset="-128"/>
                <a:ea typeface="Meiryo UI" panose="020B0604030504040204" pitchFamily="50" charset="-128"/>
              </a:rPr>
              <a:t>波及効果（地域の雇用へサプライチェーン、経済などへの貢献）</a:t>
            </a:r>
            <a:endParaRPr kumimoji="1" lang="en-US" altLang="ja-JP" sz="1517" dirty="0">
              <a:solidFill>
                <a:schemeClr val="tx2"/>
              </a:solidFill>
              <a:latin typeface="Meiryo UI" panose="020B0604030504040204" pitchFamily="50" charset="-128"/>
              <a:ea typeface="Meiryo UI" panose="020B0604030504040204" pitchFamily="50" charset="-128"/>
            </a:endParaRPr>
          </a:p>
          <a:p>
            <a:pPr marL="342900" indent="-342900">
              <a:spcBef>
                <a:spcPts val="650"/>
              </a:spcBef>
              <a:buFont typeface="+mj-lt"/>
              <a:buAutoNum type="arabicPeriod"/>
            </a:pPr>
            <a:r>
              <a:rPr lang="en-US" altLang="ja-JP" sz="1517" b="1" dirty="0">
                <a:solidFill>
                  <a:schemeClr val="tx2"/>
                </a:solidFill>
                <a:latin typeface="Meiryo UI" panose="020B0604030504040204" pitchFamily="50" charset="-128"/>
                <a:ea typeface="Meiryo UI" panose="020B0604030504040204" pitchFamily="50" charset="-128"/>
              </a:rPr>
              <a:t>M&amp;A</a:t>
            </a:r>
            <a:r>
              <a:rPr lang="ja-JP" altLang="en-US" sz="1517" b="1" dirty="0">
                <a:solidFill>
                  <a:schemeClr val="tx2"/>
                </a:solidFill>
                <a:latin typeface="Meiryo UI" panose="020B0604030504040204" pitchFamily="50" charset="-128"/>
                <a:ea typeface="Meiryo UI" panose="020B0604030504040204" pitchFamily="50" charset="-128"/>
              </a:rPr>
              <a:t>実施の諸条件</a:t>
            </a:r>
            <a:endParaRPr lang="en-US" altLang="ja-JP" sz="1517" b="1"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3-1. </a:t>
            </a:r>
            <a:r>
              <a:rPr kumimoji="1" lang="ja-JP" altLang="en-US" sz="1517" dirty="0">
                <a:solidFill>
                  <a:schemeClr val="tx2"/>
                </a:solidFill>
                <a:latin typeface="Meiryo UI" panose="020B0604030504040204" pitchFamily="50" charset="-128"/>
                <a:ea typeface="Meiryo UI" panose="020B0604030504040204" pitchFamily="50" charset="-128"/>
              </a:rPr>
              <a:t>資本関係図と想定スキーム</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3-2. M&amp;A</a:t>
            </a:r>
            <a:r>
              <a:rPr kumimoji="1" lang="ja-JP" altLang="en-US" sz="1517" dirty="0">
                <a:solidFill>
                  <a:schemeClr val="tx2"/>
                </a:solidFill>
                <a:latin typeface="Meiryo UI" panose="020B0604030504040204" pitchFamily="50" charset="-128"/>
                <a:ea typeface="Meiryo UI" panose="020B0604030504040204" pitchFamily="50" charset="-128"/>
              </a:rPr>
              <a:t>経験</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3-3. </a:t>
            </a:r>
            <a:r>
              <a:rPr kumimoji="1" lang="ja-JP" altLang="en-US" sz="1517" dirty="0">
                <a:solidFill>
                  <a:schemeClr val="tx2"/>
                </a:solidFill>
                <a:latin typeface="Meiryo UI" panose="020B0604030504040204" pitchFamily="50" charset="-128"/>
                <a:ea typeface="Meiryo UI" panose="020B0604030504040204" pitchFamily="50" charset="-128"/>
              </a:rPr>
              <a:t>実施体制図</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3-4. </a:t>
            </a:r>
            <a:r>
              <a:rPr kumimoji="1" lang="ja-JP" altLang="en-US" sz="1517" dirty="0">
                <a:solidFill>
                  <a:schemeClr val="tx2"/>
                </a:solidFill>
                <a:latin typeface="Meiryo UI" panose="020B0604030504040204" pitchFamily="50" charset="-128"/>
                <a:ea typeface="Meiryo UI" panose="020B0604030504040204" pitchFamily="50" charset="-128"/>
              </a:rPr>
              <a:t>想定スケジュール</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3-5. </a:t>
            </a:r>
            <a:r>
              <a:rPr kumimoji="1" lang="ja-JP" altLang="en-US" sz="1517" dirty="0">
                <a:solidFill>
                  <a:schemeClr val="tx2"/>
                </a:solidFill>
                <a:latin typeface="Meiryo UI" panose="020B0604030504040204" pitchFamily="50" charset="-128"/>
                <a:ea typeface="Meiryo UI" panose="020B0604030504040204" pitchFamily="50" charset="-128"/>
              </a:rPr>
              <a:t>買収資金の調達計画</a:t>
            </a:r>
            <a:endParaRPr kumimoji="1" lang="en-US" altLang="ja-JP" sz="1517" dirty="0">
              <a:solidFill>
                <a:schemeClr val="tx2"/>
              </a:solidFill>
              <a:latin typeface="Meiryo UI" panose="020B0604030504040204" pitchFamily="50" charset="-128"/>
              <a:ea typeface="Meiryo UI" panose="020B0604030504040204" pitchFamily="50" charset="-128"/>
            </a:endParaRPr>
          </a:p>
          <a:p>
            <a:pPr lvl="1">
              <a:spcBef>
                <a:spcPts val="177"/>
              </a:spcBef>
            </a:pPr>
            <a:r>
              <a:rPr kumimoji="1" lang="en-US" altLang="ja-JP" sz="1517" dirty="0">
                <a:solidFill>
                  <a:schemeClr val="tx2"/>
                </a:solidFill>
                <a:latin typeface="Meiryo UI" panose="020B0604030504040204" pitchFamily="50" charset="-128"/>
                <a:ea typeface="Meiryo UI" panose="020B0604030504040204" pitchFamily="50" charset="-128"/>
              </a:rPr>
              <a:t>3-6. </a:t>
            </a:r>
            <a:r>
              <a:rPr kumimoji="1" lang="ja-JP" altLang="en-US" sz="1517" dirty="0">
                <a:solidFill>
                  <a:schemeClr val="tx2"/>
                </a:solidFill>
                <a:latin typeface="Meiryo UI" panose="020B0604030504040204" pitchFamily="50" charset="-128"/>
                <a:ea typeface="Meiryo UI" panose="020B0604030504040204" pitchFamily="50" charset="-128"/>
              </a:rPr>
              <a:t>シナジー効果</a:t>
            </a:r>
            <a:endParaRPr kumimoji="1" lang="en-US" altLang="ja-JP" sz="1517" dirty="0">
              <a:solidFill>
                <a:schemeClr val="tx2"/>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D67CAB5B-5F2D-BF35-1543-B60BCACEAD3B}"/>
              </a:ext>
            </a:extLst>
          </p:cNvPr>
          <p:cNvSpPr/>
          <p:nvPr/>
        </p:nvSpPr>
        <p:spPr>
          <a:xfrm>
            <a:off x="577850" y="499653"/>
            <a:ext cx="9328150" cy="62768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r>
              <a:rPr kumimoji="1" lang="ja-JP" altLang="en-US" b="1">
                <a:solidFill>
                  <a:schemeClr val="tx1"/>
                </a:solidFill>
                <a:latin typeface="Meiryo UI" panose="020B0604030504040204" pitchFamily="50" charset="-128"/>
                <a:ea typeface="Meiryo UI" panose="020B0604030504040204" pitchFamily="50" charset="-128"/>
              </a:rPr>
              <a:t>目次</a:t>
            </a:r>
            <a:endParaRPr kumimoji="1" lang="en-US" altLang="ja-JP" b="1">
              <a:solidFill>
                <a:schemeClr val="tx1"/>
              </a:solidFill>
              <a:latin typeface="Meiryo UI" panose="020B0604030504040204" pitchFamily="50" charset="-128"/>
              <a:ea typeface="Meiryo UI" panose="020B0604030504040204" pitchFamily="50" charset="-128"/>
            </a:endParaRPr>
          </a:p>
        </p:txBody>
      </p:sp>
      <p:sp>
        <p:nvSpPr>
          <p:cNvPr id="5" name="スライド番号プレースホルダー 2">
            <a:extLst>
              <a:ext uri="{FF2B5EF4-FFF2-40B4-BE49-F238E27FC236}">
                <a16:creationId xmlns:a16="http://schemas.microsoft.com/office/drawing/2014/main" id="{1FA4D3D8-D667-51C8-6EA6-B215FCE7CE72}"/>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2</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63560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D4E4"/>
        </a:solidFill>
        <a:effectLst/>
      </p:bgPr>
    </p:bg>
    <p:spTree>
      <p:nvGrpSpPr>
        <p:cNvPr id="1" name="">
          <a:extLst>
            <a:ext uri="{FF2B5EF4-FFF2-40B4-BE49-F238E27FC236}">
              <a16:creationId xmlns:a16="http://schemas.microsoft.com/office/drawing/2014/main" id="{29B07798-D458-3AD8-0009-336E73CE57FB}"/>
            </a:ext>
          </a:extLst>
        </p:cNvPr>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BA6262E-8850-2BBF-4ED1-656CF74E0A9B}"/>
              </a:ext>
            </a:extLst>
          </p:cNvPr>
          <p:cNvSpPr txBox="1">
            <a:spLocks/>
          </p:cNvSpPr>
          <p:nvPr/>
        </p:nvSpPr>
        <p:spPr>
          <a:xfrm>
            <a:off x="1781939" y="2935421"/>
            <a:ext cx="6342123" cy="6211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3900" dirty="0">
                <a:solidFill>
                  <a:schemeClr val="tx2"/>
                </a:solidFill>
                <a:latin typeface="Meiryo UI" panose="020B0604030504040204" pitchFamily="50" charset="-128"/>
                <a:ea typeface="Meiryo UI" panose="020B0604030504040204" pitchFamily="50" charset="-128"/>
              </a:rPr>
              <a:t>1.</a:t>
            </a:r>
            <a:r>
              <a:rPr lang="ja-JP" altLang="en-US" sz="3900" dirty="0">
                <a:solidFill>
                  <a:schemeClr val="tx2"/>
                </a:solidFill>
                <a:latin typeface="Meiryo UI" panose="020B0604030504040204" pitchFamily="50" charset="-128"/>
                <a:ea typeface="Meiryo UI" panose="020B0604030504040204" pitchFamily="50" charset="-128"/>
              </a:rPr>
              <a:t> 経営力について</a:t>
            </a:r>
          </a:p>
          <a:p>
            <a:pPr marL="0" indent="0">
              <a:buNone/>
            </a:pPr>
            <a:endParaRPr lang="en-US" altLang="ja-JP" sz="3900" dirty="0">
              <a:solidFill>
                <a:schemeClr val="tx2"/>
              </a:solidFill>
              <a:latin typeface="Meiryo UI" panose="020B0604030504040204" pitchFamily="50" charset="-128"/>
              <a:ea typeface="Meiryo UI" panose="020B0604030504040204" pitchFamily="50" charset="-128"/>
            </a:endParaRPr>
          </a:p>
        </p:txBody>
      </p:sp>
      <p:sp>
        <p:nvSpPr>
          <p:cNvPr id="4" name="スライド番号プレースホルダー 2">
            <a:extLst>
              <a:ext uri="{FF2B5EF4-FFF2-40B4-BE49-F238E27FC236}">
                <a16:creationId xmlns:a16="http://schemas.microsoft.com/office/drawing/2014/main" id="{1B2D0428-201D-6DF5-FFD1-9B6216664B64}"/>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3</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78455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248E6-65EB-E669-D28F-72480DB8CE40}"/>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6D4B9BA-1AC0-189C-551F-C7A56CCC9514}"/>
              </a:ext>
            </a:extLst>
          </p:cNvPr>
          <p:cNvSpPr/>
          <p:nvPr/>
        </p:nvSpPr>
        <p:spPr>
          <a:xfrm>
            <a:off x="175398" y="1524918"/>
            <a:ext cx="9564162" cy="5177877"/>
          </a:xfrm>
          <a:prstGeom prst="rect">
            <a:avLst/>
          </a:prstGeom>
          <a:solidFill>
            <a:schemeClr val="accent1">
              <a:lumMod val="40000"/>
              <a:lumOff val="60000"/>
            </a:scheme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en-US" altLang="ja-JP" sz="1300">
                <a:solidFill>
                  <a:schemeClr val="tx1"/>
                </a:solidFill>
                <a:latin typeface="Meiryo UI" panose="020B0604030504040204" pitchFamily="50" charset="-128"/>
                <a:ea typeface="Meiryo UI" panose="020B0604030504040204" pitchFamily="50" charset="-128"/>
              </a:rPr>
              <a:t>100</a:t>
            </a:r>
            <a:r>
              <a:rPr kumimoji="1" lang="ja-JP" altLang="en-US" sz="1300">
                <a:solidFill>
                  <a:schemeClr val="tx1"/>
                </a:solidFill>
                <a:latin typeface="Meiryo UI" panose="020B0604030504040204" pitchFamily="50" charset="-128"/>
                <a:ea typeface="Meiryo UI" panose="020B0604030504040204" pitchFamily="50" charset="-128"/>
              </a:rPr>
              <a:t>億宣言</a:t>
            </a:r>
            <a:endParaRPr kumimoji="1" lang="en-US" altLang="ja-JP" sz="1300">
              <a:solidFill>
                <a:schemeClr val="tx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977F6713-88F1-D7AC-695F-D3CB52D88652}"/>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1. 100</a:t>
            </a:r>
            <a:r>
              <a:rPr lang="ja-JP" altLang="en-US" sz="1300" dirty="0">
                <a:solidFill>
                  <a:schemeClr val="tx2"/>
                </a:solidFill>
                <a:latin typeface="Meiryo UI" panose="020B0604030504040204" pitchFamily="50" charset="-128"/>
                <a:ea typeface="Meiryo UI" panose="020B0604030504040204" pitchFamily="50" charset="-128"/>
                <a:cs typeface="+mn-cs"/>
              </a:rPr>
              <a:t>億宣言</a:t>
            </a:r>
          </a:p>
        </p:txBody>
      </p:sp>
      <p:sp>
        <p:nvSpPr>
          <p:cNvPr id="15" name="タイトル 3">
            <a:extLst>
              <a:ext uri="{FF2B5EF4-FFF2-40B4-BE49-F238E27FC236}">
                <a16:creationId xmlns:a16="http://schemas.microsoft.com/office/drawing/2014/main" id="{C13F30E5-863A-7FB8-37F2-E25A6B81BDE8}"/>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16" name="四角形: 1 つの角を切り取る 15">
            <a:extLst>
              <a:ext uri="{FF2B5EF4-FFF2-40B4-BE49-F238E27FC236}">
                <a16:creationId xmlns:a16="http://schemas.microsoft.com/office/drawing/2014/main" id="{C75F7D1C-4D76-96ED-32E8-96A51B5C5770}"/>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20" name="四角形: 1 つの角を切り取る 19">
            <a:extLst>
              <a:ext uri="{FF2B5EF4-FFF2-40B4-BE49-F238E27FC236}">
                <a16:creationId xmlns:a16="http://schemas.microsoft.com/office/drawing/2014/main" id="{34AD13F8-E62F-1189-9764-7955469A26DA}"/>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21" name="四角形: 1 つの角を切り取る 20">
            <a:extLst>
              <a:ext uri="{FF2B5EF4-FFF2-40B4-BE49-F238E27FC236}">
                <a16:creationId xmlns:a16="http://schemas.microsoft.com/office/drawing/2014/main" id="{551AC9F8-31D1-4302-0494-4A094D98947E}"/>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pic>
        <p:nvPicPr>
          <p:cNvPr id="12" name="図 11">
            <a:extLst>
              <a:ext uri="{FF2B5EF4-FFF2-40B4-BE49-F238E27FC236}">
                <a16:creationId xmlns:a16="http://schemas.microsoft.com/office/drawing/2014/main" id="{6A13DD46-95B0-D09C-19CE-0D11D9DC3A9D}"/>
              </a:ext>
            </a:extLst>
          </p:cNvPr>
          <p:cNvPicPr>
            <a:picLocks noChangeAspect="1"/>
          </p:cNvPicPr>
          <p:nvPr/>
        </p:nvPicPr>
        <p:blipFill>
          <a:blip r:embed="rId2"/>
          <a:stretch>
            <a:fillRect/>
          </a:stretch>
        </p:blipFill>
        <p:spPr>
          <a:xfrm>
            <a:off x="554530" y="1810427"/>
            <a:ext cx="6153299" cy="3462189"/>
          </a:xfrm>
          <a:prstGeom prst="rect">
            <a:avLst/>
          </a:prstGeom>
          <a:solidFill>
            <a:schemeClr val="bg1"/>
          </a:solidFill>
        </p:spPr>
      </p:pic>
      <p:sp>
        <p:nvSpPr>
          <p:cNvPr id="9" name="正方形/長方形 8">
            <a:extLst>
              <a:ext uri="{FF2B5EF4-FFF2-40B4-BE49-F238E27FC236}">
                <a16:creationId xmlns:a16="http://schemas.microsoft.com/office/drawing/2014/main" id="{375374C7-A670-CA58-78D1-070AEC4F3F3D}"/>
              </a:ext>
            </a:extLst>
          </p:cNvPr>
          <p:cNvSpPr/>
          <p:nvPr/>
        </p:nvSpPr>
        <p:spPr>
          <a:xfrm rot="1252812">
            <a:off x="2086459" y="3078809"/>
            <a:ext cx="3186370" cy="623924"/>
          </a:xfrm>
          <a:prstGeom prst="rect">
            <a:avLst/>
          </a:prstGeom>
          <a:solidFill>
            <a:srgbClr val="FFFF00">
              <a:alpha val="50196"/>
            </a:srgbClr>
          </a:solidFill>
          <a:ln w="12700" cap="flat" cmpd="sng" algn="ctr">
            <a:noFill/>
            <a:prstDash val="solid"/>
            <a:round/>
            <a:headEnd type="none" w="med" len="med"/>
            <a:tailEnd type="none" w="med" len="med"/>
          </a:ln>
        </p:spPr>
        <p:txBody>
          <a:bodyPr vert="horz" wrap="none" lIns="39000" tIns="78000" rIns="39000" bIns="78000" numCol="1" rtlCol="0" anchor="ctr" anchorCtr="1" compatLnSpc="1"/>
          <a:lstStyle/>
          <a:p>
            <a:pPr algn="ctr" eaLnBrk="0" fontAlgn="base" hangingPunct="0">
              <a:spcBef>
                <a:spcPct val="0"/>
              </a:spcBef>
              <a:spcAft>
                <a:spcPct val="0"/>
              </a:spcAft>
            </a:pPr>
            <a:r>
              <a:rPr kumimoji="1" lang="ja-JP" altLang="en-US" sz="3033" b="1">
                <a:solidFill>
                  <a:schemeClr val="bg1">
                    <a:lumMod val="50000"/>
                    <a:alpha val="70000"/>
                  </a:schemeClr>
                </a:solidFill>
                <a:latin typeface="Century Gothic" panose="020B0502020202020204" pitchFamily="34" charset="0"/>
                <a:ea typeface="Meiryo UI" panose="020B0604030504040204" pitchFamily="50" charset="-128"/>
                <a:cs typeface="Meiryo UI" panose="020B0604030504040204" pitchFamily="50" charset="-128"/>
              </a:rPr>
              <a:t>サンプル</a:t>
            </a:r>
          </a:p>
        </p:txBody>
      </p:sp>
      <p:pic>
        <p:nvPicPr>
          <p:cNvPr id="18" name="図 17">
            <a:extLst>
              <a:ext uri="{FF2B5EF4-FFF2-40B4-BE49-F238E27FC236}">
                <a16:creationId xmlns:a16="http://schemas.microsoft.com/office/drawing/2014/main" id="{B12C2487-BEAE-5FEE-C13F-526F42F356FA}"/>
              </a:ext>
            </a:extLst>
          </p:cNvPr>
          <p:cNvPicPr>
            <a:picLocks noChangeAspect="1"/>
          </p:cNvPicPr>
          <p:nvPr/>
        </p:nvPicPr>
        <p:blipFill>
          <a:blip r:embed="rId3"/>
          <a:stretch>
            <a:fillRect/>
          </a:stretch>
        </p:blipFill>
        <p:spPr>
          <a:xfrm>
            <a:off x="6106836" y="4504396"/>
            <a:ext cx="3470321" cy="1851956"/>
          </a:xfrm>
          <a:prstGeom prst="rect">
            <a:avLst/>
          </a:prstGeom>
          <a:solidFill>
            <a:schemeClr val="bg1">
              <a:lumMod val="95000"/>
            </a:schemeClr>
          </a:solidFill>
          <a:ln w="38100">
            <a:solidFill>
              <a:schemeClr val="bg1">
                <a:lumMod val="95000"/>
              </a:schemeClr>
            </a:solidFill>
          </a:ln>
        </p:spPr>
      </p:pic>
      <p:sp>
        <p:nvSpPr>
          <p:cNvPr id="3" name="スライド番号プレースホルダー 2">
            <a:extLst>
              <a:ext uri="{FF2B5EF4-FFF2-40B4-BE49-F238E27FC236}">
                <a16:creationId xmlns:a16="http://schemas.microsoft.com/office/drawing/2014/main" id="{02CC563A-AED5-9D3B-D208-2DC7157FCB4F}"/>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4</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51204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オブジェクト 1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18" progId="TCLayout.ActiveDocument.1">
                  <p:embed/>
                </p:oleObj>
              </mc:Choice>
              <mc:Fallback>
                <p:oleObj name="think-cell スライド" r:id="rId4" imgW="353" imgH="318" progId="TCLayout.ActiveDocument.1">
                  <p:embed/>
                  <p:pic>
                    <p:nvPicPr>
                      <p:cNvPr id="12" name="オブジェクト 1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idx="1"/>
          </p:nvPr>
        </p:nvSpPr>
        <p:spPr>
          <a:xfrm>
            <a:off x="417000" y="1476000"/>
            <a:ext cx="4352540" cy="1740344"/>
          </a:xfrm>
        </p:spPr>
        <p:txBody>
          <a:bodyPr/>
          <a:lstStyle/>
          <a:p>
            <a:pPr marL="171450" indent="-171450">
              <a:buFont typeface="Wingdings" panose="05000000000000000000" pitchFamily="2" charset="2"/>
              <a:buChar char="ü"/>
            </a:pPr>
            <a:r>
              <a:rPr kumimoji="1" lang="en-US" altLang="ja-JP" sz="1200" b="1" dirty="0">
                <a:latin typeface="Yu Gothic UI" panose="020B0500000000000000" pitchFamily="50" charset="-128"/>
                <a:ea typeface="Yu Gothic UI" panose="020B0500000000000000" pitchFamily="50" charset="-128"/>
              </a:rPr>
              <a:t>SWOT</a:t>
            </a:r>
            <a:r>
              <a:rPr kumimoji="1" lang="ja-JP" altLang="en-US" sz="1200" b="1" dirty="0">
                <a:latin typeface="Yu Gothic UI" panose="020B0500000000000000" pitchFamily="50" charset="-128"/>
                <a:ea typeface="Yu Gothic UI" panose="020B0500000000000000" pitchFamily="50" charset="-128"/>
              </a:rPr>
              <a:t>分析とは</a:t>
            </a:r>
            <a:br>
              <a:rPr kumimoji="1" lang="en-US" altLang="ja-JP" sz="1200" b="1"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自社における「強み（</a:t>
            </a:r>
            <a:r>
              <a:rPr kumimoji="1" lang="en-US" altLang="ja-JP" sz="1200" dirty="0">
                <a:latin typeface="Yu Gothic UI" panose="020B0500000000000000" pitchFamily="50" charset="-128"/>
                <a:ea typeface="Yu Gothic UI" panose="020B0500000000000000" pitchFamily="50" charset="-128"/>
              </a:rPr>
              <a:t>Strengths</a:t>
            </a:r>
            <a:r>
              <a:rPr kumimoji="1" lang="ja-JP" altLang="en-US"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と「弱み（</a:t>
            </a:r>
            <a:r>
              <a:rPr kumimoji="1" lang="en-US" altLang="ja-JP" sz="1200" dirty="0">
                <a:latin typeface="Yu Gothic UI" panose="020B0500000000000000" pitchFamily="50" charset="-128"/>
                <a:ea typeface="Yu Gothic UI" panose="020B0500000000000000" pitchFamily="50" charset="-128"/>
              </a:rPr>
              <a:t>Weaknesses</a:t>
            </a:r>
            <a:r>
              <a:rPr kumimoji="1" lang="ja-JP" altLang="en-US" sz="1200" dirty="0">
                <a:latin typeface="Yu Gothic UI" panose="020B0500000000000000" pitchFamily="50" charset="-128"/>
                <a:ea typeface="Yu Gothic UI" panose="020B0500000000000000" pitchFamily="50" charset="-128"/>
              </a:rPr>
              <a:t>）」、外部環境の「機会（</a:t>
            </a:r>
            <a:r>
              <a:rPr kumimoji="1" lang="en-US" altLang="ja-JP" sz="1200" dirty="0">
                <a:latin typeface="Yu Gothic UI" panose="020B0500000000000000" pitchFamily="50" charset="-128"/>
                <a:ea typeface="Yu Gothic UI" panose="020B0500000000000000" pitchFamily="50" charset="-128"/>
              </a:rPr>
              <a:t>Opportunities</a:t>
            </a:r>
            <a:r>
              <a:rPr kumimoji="1" lang="ja-JP" altLang="en-US" sz="1200" dirty="0">
                <a:latin typeface="Yu Gothic UI" panose="020B0500000000000000" pitchFamily="50" charset="-128"/>
                <a:ea typeface="Yu Gothic UI" panose="020B0500000000000000" pitchFamily="50" charset="-128"/>
              </a:rPr>
              <a:t>）」「脅威（</a:t>
            </a:r>
            <a:r>
              <a:rPr kumimoji="1" lang="en-US" altLang="ja-JP" sz="1200" dirty="0">
                <a:latin typeface="Yu Gothic UI" panose="020B0500000000000000" pitchFamily="50" charset="-128"/>
                <a:ea typeface="Yu Gothic UI" panose="020B0500000000000000" pitchFamily="50" charset="-128"/>
              </a:rPr>
              <a:t>Threats</a:t>
            </a:r>
            <a:r>
              <a:rPr kumimoji="1" lang="ja-JP" altLang="en-US" sz="1200" dirty="0">
                <a:latin typeface="Yu Gothic UI" panose="020B0500000000000000" pitchFamily="50" charset="-128"/>
                <a:ea typeface="Yu Gothic UI" panose="020B0500000000000000" pitchFamily="50" charset="-128"/>
              </a:rPr>
              <a:t>）」を明らかにして戦略の方向性の下地を検討する分析</a:t>
            </a:r>
            <a:endParaRPr kumimoji="1" lang="en-US" altLang="ja-JP" sz="1200"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ü"/>
            </a:pPr>
            <a:r>
              <a:rPr lang="ja-JP" altLang="en-US" sz="1200" dirty="0">
                <a:latin typeface="Yu Gothic UI" panose="020B0500000000000000" pitchFamily="50" charset="-128"/>
                <a:ea typeface="Yu Gothic UI" panose="020B0500000000000000" pitchFamily="50" charset="-128"/>
              </a:rPr>
              <a:t>前パートまでの外部・内部環境分析のどの結果（</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）を採用するかが、続くクロス</a:t>
            </a:r>
            <a:r>
              <a:rPr lang="en-US" altLang="ja-JP" sz="1200" dirty="0">
                <a:latin typeface="Yu Gothic UI" panose="020B0500000000000000" pitchFamily="50" charset="-128"/>
                <a:ea typeface="Yu Gothic UI" panose="020B0500000000000000" pitchFamily="50" charset="-128"/>
              </a:rPr>
              <a:t>SWOT</a:t>
            </a:r>
            <a:r>
              <a:rPr lang="ja-JP" altLang="en-US" sz="1200" dirty="0">
                <a:latin typeface="Yu Gothic UI" panose="020B0500000000000000" pitchFamily="50" charset="-128"/>
                <a:ea typeface="Yu Gothic UI" panose="020B0500000000000000" pitchFamily="50" charset="-128"/>
              </a:rPr>
              <a:t>分析時に重要となる</a:t>
            </a:r>
            <a:br>
              <a:rPr lang="en-US" altLang="ja-JP" sz="1200" dirty="0">
                <a:latin typeface="Yu Gothic UI" panose="020B0500000000000000" pitchFamily="50" charset="-128"/>
                <a:ea typeface="Yu Gothic UI" panose="020B0500000000000000" pitchFamily="50" charset="-128"/>
              </a:rPr>
            </a:br>
            <a:r>
              <a:rPr lang="ja-JP" altLang="en-US" sz="1200" dirty="0">
                <a:latin typeface="Yu Gothic UI" panose="020B0500000000000000" pitchFamily="50" charset="-128"/>
                <a:ea typeface="Yu Gothic UI" panose="020B0500000000000000" pitchFamily="50" charset="-128"/>
              </a:rPr>
              <a:t>（</a:t>
            </a:r>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）以降、これらの分析結果項目を「ファクト（事実）」と呼ぶ</a:t>
            </a:r>
            <a:endParaRPr lang="en-US" altLang="ja-JP" sz="1200"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分析イメージ＞</a:t>
            </a:r>
            <a:endParaRPr kumimoji="1" lang="en-US" altLang="ja-JP" sz="1200" b="1" dirty="0">
              <a:latin typeface="Yu Gothic UI" panose="020B0500000000000000" pitchFamily="50" charset="-128"/>
              <a:ea typeface="Yu Gothic UI" panose="020B0500000000000000" pitchFamily="50" charset="-128"/>
            </a:endParaRPr>
          </a:p>
        </p:txBody>
      </p:sp>
      <p:sp>
        <p:nvSpPr>
          <p:cNvPr id="3" name="スライド番号プレースホルダー 2"/>
          <p:cNvSpPr>
            <a:spLocks noGrp="1"/>
          </p:cNvSpPr>
          <p:nvPr>
            <p:ph type="sldNum" sz="quarter" idx="10"/>
          </p:nvPr>
        </p:nvSpPr>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5</a:t>
            </a:fld>
            <a:endParaRPr lang="ja-JP" altLang="en-US" dirty="0">
              <a:latin typeface="Yu Gothic UI" panose="020B0500000000000000" pitchFamily="50" charset="-128"/>
              <a:ea typeface="Yu Gothic UI" panose="020B0500000000000000" pitchFamily="50" charset="-128"/>
            </a:endParaRPr>
          </a:p>
        </p:txBody>
      </p:sp>
      <p:sp>
        <p:nvSpPr>
          <p:cNvPr id="4" name="テキスト プレースホルダー 3"/>
          <p:cNvSpPr>
            <a:spLocks noGrp="1"/>
          </p:cNvSpPr>
          <p:nvPr>
            <p:ph type="body" sz="quarter" idx="15"/>
          </p:nvPr>
        </p:nvSpPr>
        <p:spPr/>
        <p:txBody>
          <a:bodyPr/>
          <a:lstStyle/>
          <a:p>
            <a:r>
              <a:rPr kumimoji="1" lang="en-US" altLang="ja-JP" sz="1400" dirty="0">
                <a:latin typeface="Yu Gothic UI" panose="020B0500000000000000" pitchFamily="50" charset="-128"/>
                <a:ea typeface="Yu Gothic UI" panose="020B0500000000000000" pitchFamily="50" charset="-128"/>
              </a:rPr>
              <a:t>SWOT</a:t>
            </a:r>
            <a:r>
              <a:rPr kumimoji="1" lang="ja-JP" altLang="en-US" sz="1400" dirty="0">
                <a:latin typeface="Yu Gothic UI" panose="020B0500000000000000" pitchFamily="50" charset="-128"/>
                <a:ea typeface="Yu Gothic UI" panose="020B0500000000000000" pitchFamily="50" charset="-128"/>
              </a:rPr>
              <a:t>分析・クロス</a:t>
            </a:r>
            <a:r>
              <a:rPr kumimoji="1" lang="en-US" altLang="ja-JP" sz="1400" dirty="0">
                <a:latin typeface="Yu Gothic UI" panose="020B0500000000000000" pitchFamily="50" charset="-128"/>
                <a:ea typeface="Yu Gothic UI" panose="020B0500000000000000" pitchFamily="50" charset="-128"/>
              </a:rPr>
              <a:t>SWOT</a:t>
            </a:r>
            <a:r>
              <a:rPr kumimoji="1" lang="ja-JP" altLang="en-US" sz="1400" dirty="0">
                <a:latin typeface="Yu Gothic UI" panose="020B0500000000000000" pitchFamily="50" charset="-128"/>
                <a:ea typeface="Yu Gothic UI" panose="020B0500000000000000" pitchFamily="50" charset="-128"/>
              </a:rPr>
              <a:t>分析</a:t>
            </a:r>
            <a:r>
              <a:rPr lang="ja-JP" altLang="en-US" sz="1400" dirty="0">
                <a:latin typeface="Yu Gothic UI" panose="020B0500000000000000" pitchFamily="50" charset="-128"/>
                <a:ea typeface="Yu Gothic UI" panose="020B0500000000000000" pitchFamily="50" charset="-128"/>
              </a:rPr>
              <a:t>における意義と分析概要</a:t>
            </a:r>
            <a:endParaRPr kumimoji="1" lang="ja-JP" altLang="en-US" sz="1400" dirty="0">
              <a:latin typeface="Yu Gothic UI" panose="020B0500000000000000" pitchFamily="50" charset="-128"/>
              <a:ea typeface="Yu Gothic UI" panose="020B0500000000000000" pitchFamily="50" charset="-128"/>
            </a:endParaRPr>
          </a:p>
        </p:txBody>
      </p:sp>
      <p:sp>
        <p:nvSpPr>
          <p:cNvPr id="5" name="タイトル 4"/>
          <p:cNvSpPr>
            <a:spLocks noGrp="1"/>
          </p:cNvSpPr>
          <p:nvPr>
            <p:ph type="title"/>
          </p:nvPr>
        </p:nvSpPr>
        <p:spPr>
          <a:xfrm>
            <a:off x="417000" y="136800"/>
            <a:ext cx="9072000" cy="903858"/>
          </a:xfrm>
        </p:spPr>
        <p:txBody>
          <a:bodyPr>
            <a:normAutofit fontScale="90000"/>
          </a:bodyPr>
          <a:lstStyle/>
          <a:p>
            <a:r>
              <a:rPr kumimoji="1" lang="en-US" altLang="ja-JP" sz="2000" dirty="0">
                <a:latin typeface="Yu Gothic UI" panose="020B0500000000000000" pitchFamily="50" charset="-128"/>
                <a:ea typeface="Yu Gothic UI" panose="020B0500000000000000" pitchFamily="50" charset="-128"/>
              </a:rPr>
              <a:t>【</a:t>
            </a:r>
            <a:r>
              <a:rPr kumimoji="1" lang="ja-JP" altLang="en-US" sz="2000" dirty="0">
                <a:latin typeface="Yu Gothic UI" panose="020B0500000000000000" pitchFamily="50" charset="-128"/>
                <a:ea typeface="Yu Gothic UI" panose="020B0500000000000000" pitchFamily="50" charset="-128"/>
              </a:rPr>
              <a:t>説明資料①</a:t>
            </a:r>
            <a:r>
              <a:rPr kumimoji="1" lang="en-US" altLang="ja-JP" sz="2000" dirty="0">
                <a:latin typeface="Yu Gothic UI" panose="020B0500000000000000" pitchFamily="50" charset="-128"/>
                <a:ea typeface="Yu Gothic UI" panose="020B0500000000000000" pitchFamily="50" charset="-128"/>
              </a:rPr>
              <a:t>】</a:t>
            </a:r>
            <a:br>
              <a:rPr kumimoji="1" lang="en-US" altLang="ja-JP" sz="2000" dirty="0">
                <a:latin typeface="Yu Gothic UI" panose="020B0500000000000000" pitchFamily="50" charset="-128"/>
                <a:ea typeface="Yu Gothic UI" panose="020B0500000000000000" pitchFamily="50" charset="-128"/>
              </a:rPr>
            </a:br>
            <a:r>
              <a:rPr kumimoji="1" lang="en-US" altLang="ja-JP" sz="2000" dirty="0">
                <a:latin typeface="Yu Gothic UI" panose="020B0500000000000000" pitchFamily="50" charset="-128"/>
                <a:ea typeface="Yu Gothic UI" panose="020B0500000000000000" pitchFamily="50" charset="-128"/>
              </a:rPr>
              <a:t>SWOT</a:t>
            </a:r>
            <a:r>
              <a:rPr kumimoji="1" lang="ja-JP" altLang="en-US" sz="2000" dirty="0">
                <a:latin typeface="Yu Gothic UI" panose="020B0500000000000000" pitchFamily="50" charset="-128"/>
                <a:ea typeface="Yu Gothic UI" panose="020B0500000000000000" pitchFamily="50" charset="-128"/>
              </a:rPr>
              <a:t>分析</a:t>
            </a:r>
            <a:r>
              <a:rPr lang="ja-JP" altLang="en-US" sz="2000" dirty="0">
                <a:latin typeface="Yu Gothic UI" panose="020B0500000000000000" pitchFamily="50" charset="-128"/>
                <a:ea typeface="Yu Gothic UI" panose="020B0500000000000000" pitchFamily="50" charset="-128"/>
              </a:rPr>
              <a:t>で強み、弱み、機会、脅威を明らかにして戦略の方向性の下地作りを検討し、クロス</a:t>
            </a:r>
            <a:r>
              <a:rPr lang="en-US" altLang="ja-JP" sz="2000" dirty="0">
                <a:latin typeface="Yu Gothic UI" panose="020B0500000000000000" pitchFamily="50" charset="-128"/>
                <a:ea typeface="Yu Gothic UI" panose="020B0500000000000000" pitchFamily="50" charset="-128"/>
              </a:rPr>
              <a:t>SWOT</a:t>
            </a:r>
            <a:r>
              <a:rPr lang="ja-JP" altLang="en-US" sz="2000" dirty="0">
                <a:latin typeface="Yu Gothic UI" panose="020B0500000000000000" pitchFamily="50" charset="-128"/>
                <a:ea typeface="Yu Gothic UI" panose="020B0500000000000000" pitchFamily="50" charset="-128"/>
              </a:rPr>
              <a:t>分析で、機会を活かした自社事業の成長戦略等の戦略オプションを導出することができます</a:t>
            </a:r>
            <a:endParaRPr kumimoji="1" lang="ja-JP" altLang="en-US" sz="2000" dirty="0">
              <a:latin typeface="Yu Gothic UI" panose="020B0500000000000000" pitchFamily="50" charset="-128"/>
              <a:ea typeface="Yu Gothic UI" panose="020B0500000000000000" pitchFamily="50" charset="-128"/>
            </a:endParaRPr>
          </a:p>
        </p:txBody>
      </p:sp>
      <p:grpSp>
        <p:nvGrpSpPr>
          <p:cNvPr id="6" name="グループ化 5"/>
          <p:cNvGrpSpPr/>
          <p:nvPr/>
        </p:nvGrpSpPr>
        <p:grpSpPr>
          <a:xfrm>
            <a:off x="417000" y="3216344"/>
            <a:ext cx="4357075" cy="3091560"/>
            <a:chOff x="417000" y="3236440"/>
            <a:chExt cx="4357075" cy="3091560"/>
          </a:xfrm>
        </p:grpSpPr>
        <p:grpSp>
          <p:nvGrpSpPr>
            <p:cNvPr id="7" name="Group 3"/>
            <p:cNvGrpSpPr>
              <a:grpSpLocks/>
            </p:cNvGrpSpPr>
            <p:nvPr/>
          </p:nvGrpSpPr>
          <p:grpSpPr bwMode="gray">
            <a:xfrm>
              <a:off x="417000" y="3236440"/>
              <a:ext cx="4357075" cy="3091560"/>
              <a:chOff x="470" y="1385"/>
              <a:chExt cx="2518" cy="1774"/>
            </a:xfrm>
          </p:grpSpPr>
          <p:sp>
            <p:nvSpPr>
              <p:cNvPr id="8" name="Rectangle 4"/>
              <p:cNvSpPr>
                <a:spLocks noChangeArrowheads="1"/>
              </p:cNvSpPr>
              <p:nvPr/>
            </p:nvSpPr>
            <p:spPr bwMode="gray">
              <a:xfrm>
                <a:off x="1727" y="2271"/>
                <a:ext cx="1259" cy="888"/>
              </a:xfrm>
              <a:prstGeom prst="rect">
                <a:avLst/>
              </a:prstGeom>
              <a:solidFill>
                <a:srgbClr val="DDEFE8"/>
              </a:solidFill>
              <a:ln w="12700">
                <a:solidFill>
                  <a:schemeClr val="accent3"/>
                </a:solidFill>
                <a:miter lim="800000"/>
                <a:headEnd/>
                <a:tailEnd/>
              </a:ln>
            </p:spPr>
            <p:txBody>
              <a:bodyPr lIns="72000" tIns="72000" rIns="72000" bIns="72000" anchorCtr="1"/>
              <a:lstStyle/>
              <a:p>
                <a:pPr algn="ctr">
                  <a:defRPr/>
                </a:pPr>
                <a:r>
                  <a:rPr kumimoji="1" lang="ja-JP" altLang="en-US" sz="1200" dirty="0">
                    <a:latin typeface="Yu Gothic UI" panose="020B0500000000000000" pitchFamily="50" charset="-128"/>
                    <a:ea typeface="Yu Gothic UI" panose="020B0500000000000000" pitchFamily="50" charset="-128"/>
                  </a:rPr>
                  <a:t>脅威（</a:t>
                </a:r>
                <a:r>
                  <a:rPr kumimoji="1" lang="en-US" altLang="ja-JP" sz="1200" dirty="0">
                    <a:latin typeface="Yu Gothic UI" panose="020B0500000000000000" pitchFamily="50" charset="-128"/>
                    <a:ea typeface="Yu Gothic UI" panose="020B0500000000000000" pitchFamily="50" charset="-128"/>
                  </a:rPr>
                  <a:t>Threats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p:txBody>
          </p:sp>
          <p:sp>
            <p:nvSpPr>
              <p:cNvPr id="9" name="Rectangle 5"/>
              <p:cNvSpPr>
                <a:spLocks noChangeArrowheads="1"/>
              </p:cNvSpPr>
              <p:nvPr/>
            </p:nvSpPr>
            <p:spPr bwMode="gray">
              <a:xfrm>
                <a:off x="470" y="2271"/>
                <a:ext cx="1259" cy="888"/>
              </a:xfrm>
              <a:prstGeom prst="rect">
                <a:avLst/>
              </a:prstGeom>
              <a:solidFill>
                <a:schemeClr val="accent1">
                  <a:lumMod val="20000"/>
                  <a:lumOff val="80000"/>
                </a:schemeClr>
              </a:solidFill>
              <a:ln w="12700" algn="ctr">
                <a:solidFill>
                  <a:schemeClr val="accent1"/>
                </a:solidFill>
                <a:miter lim="800000"/>
                <a:headEnd/>
                <a:tailEnd/>
              </a:ln>
            </p:spPr>
            <p:txBody>
              <a:bodyPr lIns="72000" tIns="72000" rIns="72000" bIns="72000" anchorCtr="1"/>
              <a:lstStyle/>
              <a:p>
                <a:pPr algn="ctr">
                  <a:defRPr/>
                </a:pPr>
                <a:r>
                  <a:rPr kumimoji="1" lang="ja-JP" altLang="en-US" sz="1200" dirty="0">
                    <a:latin typeface="Yu Gothic UI" panose="020B0500000000000000" pitchFamily="50" charset="-128"/>
                    <a:ea typeface="Yu Gothic UI" panose="020B0500000000000000" pitchFamily="50" charset="-128"/>
                  </a:rPr>
                  <a:t>機会（</a:t>
                </a:r>
                <a:r>
                  <a:rPr kumimoji="1" lang="en-US" altLang="ja-JP" sz="1200" dirty="0">
                    <a:latin typeface="Yu Gothic UI" panose="020B0500000000000000" pitchFamily="50" charset="-128"/>
                    <a:ea typeface="Yu Gothic UI" panose="020B0500000000000000" pitchFamily="50" charset="-128"/>
                  </a:rPr>
                  <a:t>Opportunities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a:p>
                <a:pPr algn="ctr">
                  <a:defRPr/>
                </a:pPr>
                <a:endParaRPr lang="en-US" altLang="ja-JP" sz="1200" dirty="0">
                  <a:latin typeface="Yu Gothic UI" panose="020B0500000000000000" pitchFamily="50" charset="-128"/>
                  <a:ea typeface="Yu Gothic UI" panose="020B0500000000000000" pitchFamily="50" charset="-128"/>
                </a:endParaRPr>
              </a:p>
            </p:txBody>
          </p:sp>
          <p:sp>
            <p:nvSpPr>
              <p:cNvPr id="10" name="Rectangle 6"/>
              <p:cNvSpPr>
                <a:spLocks noChangeArrowheads="1"/>
              </p:cNvSpPr>
              <p:nvPr/>
            </p:nvSpPr>
            <p:spPr bwMode="gray">
              <a:xfrm>
                <a:off x="470" y="1385"/>
                <a:ext cx="1259" cy="888"/>
              </a:xfrm>
              <a:prstGeom prst="rect">
                <a:avLst/>
              </a:prstGeom>
              <a:solidFill>
                <a:schemeClr val="accent1">
                  <a:lumMod val="20000"/>
                  <a:lumOff val="80000"/>
                </a:schemeClr>
              </a:solidFill>
              <a:ln w="12700" algn="ctr">
                <a:solidFill>
                  <a:schemeClr val="accent1"/>
                </a:solidFill>
                <a:miter lim="800000"/>
                <a:headEnd/>
                <a:tailEnd/>
              </a:ln>
            </p:spPr>
            <p:txBody>
              <a:bodyPr lIns="72000" tIns="72000" rIns="72000" bIns="72000" anchorCtr="1"/>
              <a:lstStyle/>
              <a:p>
                <a:pPr algn="ctr"/>
                <a:r>
                  <a:rPr kumimoji="1" lang="ja-JP" altLang="en-US" sz="1200" dirty="0">
                    <a:latin typeface="Yu Gothic UI" panose="020B0500000000000000" pitchFamily="50" charset="-128"/>
                    <a:ea typeface="Yu Gothic UI" panose="020B0500000000000000" pitchFamily="50" charset="-128"/>
                  </a:rPr>
                  <a:t>強み（</a:t>
                </a:r>
                <a:r>
                  <a:rPr kumimoji="1" lang="en-US" altLang="ja-JP" sz="1200" dirty="0">
                    <a:latin typeface="Yu Gothic UI" panose="020B0500000000000000" pitchFamily="50" charset="-128"/>
                    <a:ea typeface="Yu Gothic UI" panose="020B0500000000000000" pitchFamily="50" charset="-128"/>
                  </a:rPr>
                  <a:t>Strengths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endParaRPr lang="en-US" altLang="ja-JP" sz="1200" dirty="0">
                  <a:latin typeface="Yu Gothic UI" panose="020B0500000000000000" pitchFamily="50" charset="-128"/>
                  <a:ea typeface="Yu Gothic UI" panose="020B0500000000000000" pitchFamily="50" charset="-128"/>
                </a:endParaRPr>
              </a:p>
              <a:p>
                <a:pPr algn="ctr"/>
                <a:endParaRPr lang="en-US" altLang="ja-JP" sz="1200" dirty="0">
                  <a:latin typeface="Yu Gothic UI" panose="020B0500000000000000" pitchFamily="50" charset="-128"/>
                  <a:ea typeface="Yu Gothic UI" panose="020B0500000000000000" pitchFamily="50" charset="-128"/>
                </a:endParaRPr>
              </a:p>
            </p:txBody>
          </p:sp>
          <p:sp>
            <p:nvSpPr>
              <p:cNvPr id="11" name="Rectangle 7"/>
              <p:cNvSpPr>
                <a:spLocks noChangeArrowheads="1"/>
              </p:cNvSpPr>
              <p:nvPr/>
            </p:nvSpPr>
            <p:spPr bwMode="gray">
              <a:xfrm>
                <a:off x="1729" y="1385"/>
                <a:ext cx="1259" cy="888"/>
              </a:xfrm>
              <a:prstGeom prst="rect">
                <a:avLst/>
              </a:prstGeom>
              <a:solidFill>
                <a:srgbClr val="DDEFE8"/>
              </a:solidFill>
              <a:ln w="12700" algn="ctr">
                <a:solidFill>
                  <a:schemeClr val="accent3"/>
                </a:solidFill>
                <a:miter lim="800000"/>
                <a:headEnd/>
                <a:tailEnd/>
              </a:ln>
            </p:spPr>
            <p:txBody>
              <a:bodyPr lIns="72000" tIns="72000" rIns="72000" bIns="72000" anchorCtr="1"/>
              <a:lstStyle/>
              <a:p>
                <a:pPr algn="ctr"/>
                <a:r>
                  <a:rPr kumimoji="1" lang="ja-JP" altLang="en-US" sz="1200" dirty="0">
                    <a:latin typeface="Yu Gothic UI" panose="020B0500000000000000" pitchFamily="50" charset="-128"/>
                    <a:ea typeface="Yu Gothic UI" panose="020B0500000000000000" pitchFamily="50" charset="-128"/>
                  </a:rPr>
                  <a:t>弱み（</a:t>
                </a:r>
                <a:r>
                  <a:rPr kumimoji="1" lang="en-US" altLang="ja-JP" sz="1200" dirty="0">
                    <a:latin typeface="Yu Gothic UI" panose="020B0500000000000000" pitchFamily="50" charset="-128"/>
                    <a:ea typeface="Yu Gothic UI" panose="020B0500000000000000" pitchFamily="50" charset="-128"/>
                  </a:rPr>
                  <a:t>Weaknesses</a:t>
                </a:r>
                <a:r>
                  <a:rPr kumimoji="1" lang="ja-JP" altLang="en-US" sz="1200" dirty="0">
                    <a:latin typeface="Yu Gothic UI" panose="020B0500000000000000" pitchFamily="50" charset="-128"/>
                    <a:ea typeface="Yu Gothic UI" panose="020B0500000000000000" pitchFamily="50" charset="-128"/>
                  </a:rPr>
                  <a:t>）</a:t>
                </a:r>
                <a:endParaRPr lang="en-US" altLang="ja-JP" sz="1200" dirty="0">
                  <a:latin typeface="Yu Gothic UI" panose="020B0500000000000000" pitchFamily="50" charset="-128"/>
                  <a:ea typeface="Yu Gothic UI" panose="020B0500000000000000" pitchFamily="50" charset="-128"/>
                </a:endParaRPr>
              </a:p>
              <a:p>
                <a:pPr algn="ctr"/>
                <a:endParaRPr lang="en-US" altLang="ja-JP" sz="1200" dirty="0">
                  <a:latin typeface="Yu Gothic UI" panose="020B0500000000000000" pitchFamily="50" charset="-128"/>
                  <a:ea typeface="Yu Gothic UI" panose="020B0500000000000000" pitchFamily="50" charset="-128"/>
                </a:endParaRPr>
              </a:p>
            </p:txBody>
          </p:sp>
        </p:grpSp>
        <p:sp>
          <p:nvSpPr>
            <p:cNvPr id="13" name="テキスト ボックス 12"/>
            <p:cNvSpPr txBox="1"/>
            <p:nvPr/>
          </p:nvSpPr>
          <p:spPr>
            <a:xfrm>
              <a:off x="1187789" y="3537366"/>
              <a:ext cx="532765"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S</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4" name="テキスト ボックス 13"/>
            <p:cNvSpPr txBox="1"/>
            <p:nvPr/>
          </p:nvSpPr>
          <p:spPr>
            <a:xfrm>
              <a:off x="3245846" y="3537366"/>
              <a:ext cx="890235"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W</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5" name="テキスト ボックス 14"/>
            <p:cNvSpPr txBox="1"/>
            <p:nvPr/>
          </p:nvSpPr>
          <p:spPr>
            <a:xfrm>
              <a:off x="1140500" y="5059950"/>
              <a:ext cx="731538"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O</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6" name="テキスト ボックス 15"/>
            <p:cNvSpPr txBox="1"/>
            <p:nvPr/>
          </p:nvSpPr>
          <p:spPr>
            <a:xfrm>
              <a:off x="3456641" y="5059950"/>
              <a:ext cx="539177" cy="1088366"/>
            </a:xfrm>
            <a:prstGeom prst="rect">
              <a:avLst/>
            </a:prstGeom>
            <a:noFill/>
          </p:spPr>
          <p:txBody>
            <a:bodyPr wrap="none" lIns="36000" tIns="36000" rIns="36000" bIns="36000" rtlCol="0" anchor="ctr" anchorCtr="0">
              <a:spAutoFit/>
            </a:bodyPr>
            <a:lstStyle/>
            <a:p>
              <a:pPr>
                <a:spcBef>
                  <a:spcPts val="0"/>
                </a:spcBef>
                <a:buSzPct val="100000"/>
              </a:pPr>
              <a:r>
                <a:rPr kumimoji="1" lang="en-US" altLang="ja-JP" sz="6600" b="1" dirty="0">
                  <a:solidFill>
                    <a:srgbClr val="A7A8AA"/>
                  </a:solidFill>
                  <a:latin typeface="Yu Gothic UI" panose="020B0500000000000000" pitchFamily="50" charset="-128"/>
                  <a:ea typeface="Yu Gothic UI" panose="020B0500000000000000" pitchFamily="50" charset="-128"/>
                </a:rPr>
                <a:t>T</a:t>
              </a:r>
              <a:endParaRPr kumimoji="1" lang="ja-JP" altLang="en-US" sz="6600" b="1" dirty="0">
                <a:solidFill>
                  <a:srgbClr val="A7A8AA"/>
                </a:solidFill>
                <a:latin typeface="Yu Gothic UI" panose="020B0500000000000000" pitchFamily="50" charset="-128"/>
                <a:ea typeface="Yu Gothic UI" panose="020B0500000000000000" pitchFamily="50" charset="-128"/>
              </a:endParaRPr>
            </a:p>
          </p:txBody>
        </p:sp>
        <p:sp>
          <p:nvSpPr>
            <p:cNvPr id="17" name="正方形/長方形 16"/>
            <p:cNvSpPr/>
            <p:nvPr/>
          </p:nvSpPr>
          <p:spPr bwMode="gray">
            <a:xfrm>
              <a:off x="1968180" y="3774881"/>
              <a:ext cx="1247794" cy="706582"/>
            </a:xfrm>
            <a:prstGeom prst="rect">
              <a:avLst/>
            </a:prstGeom>
            <a:solidFill>
              <a:schemeClr val="bg1"/>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内部環境分析</a:t>
              </a:r>
              <a:endParaRPr kumimoji="1" lang="en-US" altLang="ja-JP" sz="1200" dirty="0">
                <a:latin typeface="Yu Gothic UI" panose="020B0500000000000000" pitchFamily="50" charset="-128"/>
                <a:ea typeface="Yu Gothic UI" panose="020B0500000000000000" pitchFamily="50" charset="-128"/>
              </a:endParaRPr>
            </a:p>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結果からファクト抽出</a:t>
              </a:r>
            </a:p>
          </p:txBody>
        </p:sp>
        <p:sp>
          <p:nvSpPr>
            <p:cNvPr id="18" name="正方形/長方形 17"/>
            <p:cNvSpPr/>
            <p:nvPr/>
          </p:nvSpPr>
          <p:spPr bwMode="gray">
            <a:xfrm>
              <a:off x="1964719" y="5186076"/>
              <a:ext cx="1247794" cy="706582"/>
            </a:xfrm>
            <a:prstGeom prst="rect">
              <a:avLst/>
            </a:prstGeom>
            <a:solidFill>
              <a:schemeClr val="bg1"/>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外部環境分析</a:t>
              </a:r>
              <a:endParaRPr kumimoji="1" lang="en-US" altLang="ja-JP" sz="1200" dirty="0">
                <a:latin typeface="Yu Gothic UI" panose="020B0500000000000000" pitchFamily="50" charset="-128"/>
                <a:ea typeface="Yu Gothic UI" panose="020B0500000000000000" pitchFamily="50" charset="-128"/>
              </a:endParaRPr>
            </a:p>
            <a:p>
              <a:pPr algn="ctr"/>
              <a:r>
                <a:rPr kumimoji="1" lang="ja-JP" altLang="en-US" sz="1200" dirty="0">
                  <a:latin typeface="Yu Gothic UI" panose="020B0500000000000000" pitchFamily="50" charset="-128"/>
                  <a:ea typeface="Yu Gothic UI" panose="020B0500000000000000" pitchFamily="50" charset="-128"/>
                </a:rPr>
                <a:t>結果からファクト抽出</a:t>
              </a:r>
            </a:p>
          </p:txBody>
        </p:sp>
      </p:grpSp>
      <p:sp>
        <p:nvSpPr>
          <p:cNvPr id="21" name="コンテンツ プレースホルダー 1"/>
          <p:cNvSpPr txBox="1">
            <a:spLocks/>
          </p:cNvSpPr>
          <p:nvPr/>
        </p:nvSpPr>
        <p:spPr bwMode="gray">
          <a:xfrm>
            <a:off x="5132388" y="1484725"/>
            <a:ext cx="4352540" cy="1289648"/>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600" b="0" kern="1200" baseline="0">
                <a:solidFill>
                  <a:schemeClr val="tx1"/>
                </a:solidFill>
                <a:latin typeface="Arial" pitchFamily="34" charset="0"/>
                <a:ea typeface="+mn-ea"/>
                <a:cs typeface="Arial" pitchFamily="34" charset="0"/>
              </a:defRPr>
            </a:lvl1pPr>
            <a:lvl2pPr marL="230400" marR="0" indent="-230400" algn="l" defTabSz="990564" rtl="0" eaLnBrk="1" fontAlgn="auto" latinLnBrk="0" hangingPunct="1">
              <a:lnSpc>
                <a:spcPct val="100000"/>
              </a:lnSpc>
              <a:spcBef>
                <a:spcPts val="600"/>
              </a:spcBef>
              <a:spcAft>
                <a:spcPts val="0"/>
              </a:spcAft>
              <a:buClrTx/>
              <a:buSzPct val="100000"/>
              <a:buFont typeface="Wingdings" pitchFamily="2" charset="2"/>
              <a:buChar char="n"/>
              <a:tabLst/>
              <a:defRPr kumimoji="1" lang="en-US" sz="1600" b="0" kern="1200" baseline="0">
                <a:solidFill>
                  <a:schemeClr val="tx1"/>
                </a:solidFill>
                <a:latin typeface="Arial" pitchFamily="34" charset="0"/>
                <a:ea typeface="+mn-ea"/>
                <a:cs typeface="Arial" pitchFamily="34" charset="0"/>
              </a:defRPr>
            </a:lvl2pPr>
            <a:lvl3pPr marL="460800" marR="0" indent="-230400" algn="l" defTabSz="990564" rtl="0" eaLnBrk="1" fontAlgn="auto" latinLnBrk="0" hangingPunct="1">
              <a:lnSpc>
                <a:spcPct val="100000"/>
              </a:lnSpc>
              <a:spcBef>
                <a:spcPts val="300"/>
              </a:spcBef>
              <a:spcAft>
                <a:spcPts val="0"/>
              </a:spcAft>
              <a:buClrTx/>
              <a:buSzPct val="100000"/>
              <a:buFont typeface="Wingdings" pitchFamily="2" charset="2"/>
              <a:buChar char="Ø"/>
              <a:tabLst/>
              <a:defRPr kumimoji="1" lang="en-US" sz="1600" b="0" kern="1200" baseline="0">
                <a:solidFill>
                  <a:schemeClr val="tx1"/>
                </a:solidFill>
                <a:latin typeface="Arial" pitchFamily="34" charset="0"/>
                <a:ea typeface="+mn-ea"/>
                <a:cs typeface="Arial" pitchFamily="34" charset="0"/>
              </a:defRPr>
            </a:lvl3pPr>
            <a:lvl4pPr marL="691200" marR="0" indent="-230400" algn="l" defTabSz="990564" rtl="0" eaLnBrk="1" fontAlgn="auto" latinLnBrk="0" hangingPunct="1">
              <a:lnSpc>
                <a:spcPct val="100000"/>
              </a:lnSpc>
              <a:spcBef>
                <a:spcPts val="200"/>
              </a:spcBef>
              <a:spcAft>
                <a:spcPts val="0"/>
              </a:spcAft>
              <a:buClrTx/>
              <a:buSzPct val="100000"/>
              <a:buFont typeface="Arial" pitchFamily="34" charset="0"/>
              <a:buChar char="•"/>
              <a:tabLst/>
              <a:defRPr kumimoji="1" lang="en-US" sz="16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171450" indent="-171450">
              <a:buFont typeface="Wingdings" panose="05000000000000000000" pitchFamily="2" charset="2"/>
              <a:buChar char="ü"/>
            </a:pPr>
            <a:r>
              <a:rPr lang="ja-JP" altLang="en-US" sz="1200" b="1" dirty="0">
                <a:latin typeface="Yu Gothic UI" panose="020B0500000000000000" pitchFamily="50" charset="-128"/>
                <a:ea typeface="Yu Gothic UI" panose="020B0500000000000000" pitchFamily="50" charset="-128"/>
              </a:rPr>
              <a:t>クロス</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分析とは</a:t>
            </a:r>
            <a:br>
              <a:rPr lang="en-US" altLang="ja-JP" sz="1200" dirty="0">
                <a:latin typeface="Yu Gothic UI" panose="020B0500000000000000" pitchFamily="50" charset="-128"/>
                <a:ea typeface="Yu Gothic UI" panose="020B0500000000000000" pitchFamily="50" charset="-128"/>
              </a:rPr>
            </a:br>
            <a:r>
              <a:rPr lang="en-US" altLang="ja-JP" sz="1200" dirty="0">
                <a:latin typeface="Yu Gothic UI" panose="020B0500000000000000" pitchFamily="50" charset="-128"/>
                <a:ea typeface="Yu Gothic UI" panose="020B0500000000000000" pitchFamily="50" charset="-128"/>
              </a:rPr>
              <a:t>SWOT</a:t>
            </a:r>
            <a:r>
              <a:rPr lang="ja-JP" altLang="en-US" sz="1200" dirty="0">
                <a:latin typeface="Yu Gothic UI" panose="020B0500000000000000" pitchFamily="50" charset="-128"/>
                <a:ea typeface="Yu Gothic UI" panose="020B0500000000000000" pitchFamily="50" charset="-128"/>
              </a:rPr>
              <a:t>分析で抽出した「強み」と「弱み」のファクトに「機会」「脅威」のファクトを掛け合わせることで、機会を活かし自社事業を成長させる、又は事業リスクを抑制・排除・対応するための戦略オプションを検討する分析</a:t>
            </a:r>
            <a:endParaRPr lang="en-US" altLang="ja-JP" sz="1200" dirty="0">
              <a:latin typeface="Yu Gothic UI" panose="020B0500000000000000" pitchFamily="50" charset="-128"/>
              <a:ea typeface="Yu Gothic UI" panose="020B0500000000000000" pitchFamily="50" charset="-128"/>
            </a:endParaRPr>
          </a:p>
          <a:p>
            <a:r>
              <a:rPr lang="ja-JP" altLang="en-US" sz="1200" b="1" dirty="0">
                <a:latin typeface="Yu Gothic UI" panose="020B0500000000000000" pitchFamily="50" charset="-128"/>
                <a:ea typeface="Yu Gothic UI" panose="020B0500000000000000" pitchFamily="50" charset="-128"/>
              </a:rPr>
              <a:t>＜クロス</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分析イメージ＞</a:t>
            </a:r>
            <a:endParaRPr lang="en-US" altLang="ja-JP" sz="1200" b="1" dirty="0">
              <a:latin typeface="Yu Gothic UI" panose="020B0500000000000000" pitchFamily="50" charset="-128"/>
              <a:ea typeface="Yu Gothic UI" panose="020B0500000000000000" pitchFamily="50" charset="-128"/>
            </a:endParaRPr>
          </a:p>
        </p:txBody>
      </p:sp>
      <p:grpSp>
        <p:nvGrpSpPr>
          <p:cNvPr id="20" name="グループ化 19"/>
          <p:cNvGrpSpPr/>
          <p:nvPr/>
        </p:nvGrpSpPr>
        <p:grpSpPr>
          <a:xfrm>
            <a:off x="5147948" y="2774373"/>
            <a:ext cx="4306836" cy="3534352"/>
            <a:chOff x="5147948" y="2623417"/>
            <a:chExt cx="4306836" cy="3685308"/>
          </a:xfrm>
        </p:grpSpPr>
        <p:sp>
          <p:nvSpPr>
            <p:cNvPr id="22" name="テキスト ボックス 21"/>
            <p:cNvSpPr txBox="1"/>
            <p:nvPr/>
          </p:nvSpPr>
          <p:spPr>
            <a:xfrm>
              <a:off x="6036143" y="2623417"/>
              <a:ext cx="1678624" cy="600602"/>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S</a:t>
              </a:r>
              <a:r>
                <a:rPr kumimoji="1" lang="ja-JP" altLang="en-US" sz="1200" dirty="0">
                  <a:latin typeface="Yu Gothic UI" panose="020B0500000000000000" pitchFamily="50" charset="-128"/>
                  <a:ea typeface="Yu Gothic UI" panose="020B0500000000000000" pitchFamily="50" charset="-128"/>
                </a:rPr>
                <a:t>（強み）のファクト</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　・■□■□</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3" name="テキスト ボックス 22"/>
            <p:cNvSpPr txBox="1"/>
            <p:nvPr/>
          </p:nvSpPr>
          <p:spPr>
            <a:xfrm>
              <a:off x="5147948" y="3284661"/>
              <a:ext cx="815748" cy="1484471"/>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O</a:t>
              </a:r>
              <a:r>
                <a:rPr kumimoji="1" lang="ja-JP" altLang="en-US" sz="1200" dirty="0">
                  <a:latin typeface="Yu Gothic UI" panose="020B0500000000000000" pitchFamily="50" charset="-128"/>
                  <a:ea typeface="Yu Gothic UI" panose="020B0500000000000000" pitchFamily="50" charset="-128"/>
                </a:rPr>
                <a:t>（機会）のファクト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4" name="テキスト ボックス 23"/>
            <p:cNvSpPr txBox="1"/>
            <p:nvPr/>
          </p:nvSpPr>
          <p:spPr>
            <a:xfrm>
              <a:off x="5147948" y="4837009"/>
              <a:ext cx="811212" cy="1464920"/>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T</a:t>
              </a:r>
              <a:r>
                <a:rPr kumimoji="1" lang="ja-JP" altLang="en-US" sz="1200" dirty="0">
                  <a:latin typeface="Yu Gothic UI" panose="020B0500000000000000" pitchFamily="50" charset="-128"/>
                  <a:ea typeface="Yu Gothic UI" panose="020B0500000000000000" pitchFamily="50" charset="-128"/>
                </a:rPr>
                <a:t>（脅威）のファクト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5" name="テキスト ボックス 24"/>
            <p:cNvSpPr txBox="1"/>
            <p:nvPr/>
          </p:nvSpPr>
          <p:spPr>
            <a:xfrm>
              <a:off x="7797262" y="2623417"/>
              <a:ext cx="1657522" cy="600602"/>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W</a:t>
              </a:r>
              <a:r>
                <a:rPr kumimoji="1" lang="ja-JP" altLang="en-US" sz="1200" dirty="0">
                  <a:latin typeface="Yu Gothic UI" panose="020B0500000000000000" pitchFamily="50" charset="-128"/>
                  <a:ea typeface="Yu Gothic UI" panose="020B0500000000000000" pitchFamily="50" charset="-128"/>
                </a:rPr>
                <a:t>（弱み）のファクト</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a:p>
              <a:pPr>
                <a:spcBef>
                  <a:spcPts val="0"/>
                </a:spcBef>
                <a:buSzPct val="100000"/>
              </a:pPr>
              <a:r>
                <a:rPr kumimoji="1" lang="ja-JP" altLang="en-US" sz="1200" dirty="0">
                  <a:latin typeface="Yu Gothic UI" panose="020B0500000000000000" pitchFamily="50" charset="-128"/>
                  <a:ea typeface="Yu Gothic UI" panose="020B0500000000000000" pitchFamily="50" charset="-128"/>
                </a:rPr>
                <a:t>・■□■□</a:t>
              </a:r>
              <a:endParaRPr kumimoji="1" lang="en-US" altLang="ja-JP" sz="1200" dirty="0">
                <a:latin typeface="Yu Gothic UI" panose="020B0500000000000000" pitchFamily="50" charset="-128"/>
                <a:ea typeface="Yu Gothic UI" panose="020B0500000000000000" pitchFamily="50" charset="-128"/>
              </a:endParaRPr>
            </a:p>
          </p:txBody>
        </p:sp>
        <p:sp>
          <p:nvSpPr>
            <p:cNvPr id="26" name="テキスト ボックス 25"/>
            <p:cNvSpPr txBox="1"/>
            <p:nvPr/>
          </p:nvSpPr>
          <p:spPr>
            <a:xfrm>
              <a:off x="6036143" y="3284661"/>
              <a:ext cx="1678624" cy="1484471"/>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S×O</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強みを機会の中で</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最大化する</a:t>
              </a:r>
              <a:endParaRPr kumimoji="1" lang="en-US" altLang="ja-JP" sz="1200" dirty="0">
                <a:latin typeface="Yu Gothic UI" panose="020B0500000000000000" pitchFamily="50" charset="-128"/>
                <a:ea typeface="Yu Gothic UI" panose="020B0500000000000000" pitchFamily="50" charset="-128"/>
              </a:endParaRPr>
            </a:p>
          </p:txBody>
        </p:sp>
        <p:sp>
          <p:nvSpPr>
            <p:cNvPr id="27" name="テキスト ボックス 26"/>
            <p:cNvSpPr txBox="1"/>
            <p:nvPr/>
          </p:nvSpPr>
          <p:spPr>
            <a:xfrm>
              <a:off x="6033875" y="4837009"/>
              <a:ext cx="1678624" cy="1471716"/>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S×T</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強みによって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脅威に対処する</a:t>
              </a:r>
              <a:endParaRPr kumimoji="1" lang="en-US" altLang="ja-JP" sz="1200" dirty="0">
                <a:latin typeface="Yu Gothic UI" panose="020B0500000000000000" pitchFamily="50" charset="-128"/>
                <a:ea typeface="Yu Gothic UI" panose="020B0500000000000000" pitchFamily="50" charset="-128"/>
              </a:endParaRPr>
            </a:p>
          </p:txBody>
        </p:sp>
        <p:sp>
          <p:nvSpPr>
            <p:cNvPr id="28" name="テキスト ボックス 27"/>
            <p:cNvSpPr txBox="1"/>
            <p:nvPr/>
          </p:nvSpPr>
          <p:spPr>
            <a:xfrm>
              <a:off x="7797262" y="3284661"/>
              <a:ext cx="1657522" cy="1484471"/>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W×O</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弱みを補完して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機会を活かす</a:t>
              </a:r>
              <a:endParaRPr kumimoji="1" lang="en-US" altLang="ja-JP" sz="1200" dirty="0">
                <a:latin typeface="Yu Gothic UI" panose="020B0500000000000000" pitchFamily="50" charset="-128"/>
                <a:ea typeface="Yu Gothic UI" panose="020B0500000000000000" pitchFamily="50" charset="-128"/>
              </a:endParaRPr>
            </a:p>
          </p:txBody>
        </p:sp>
        <p:sp>
          <p:nvSpPr>
            <p:cNvPr id="29" name="テキスト ボックス 28"/>
            <p:cNvSpPr txBox="1"/>
            <p:nvPr/>
          </p:nvSpPr>
          <p:spPr>
            <a:xfrm>
              <a:off x="7797262" y="4837009"/>
              <a:ext cx="1657522" cy="1471716"/>
            </a:xfrm>
            <a:prstGeom prst="rect">
              <a:avLst/>
            </a:prstGeom>
            <a:solidFill>
              <a:schemeClr val="bg1"/>
            </a:solidFill>
            <a:ln>
              <a:solidFill>
                <a:schemeClr val="accent6"/>
              </a:solidFill>
            </a:ln>
          </p:spPr>
          <p:txBody>
            <a:bodyPr wrap="square" lIns="36000" tIns="36000" rIns="36000" bIns="36000" rtlCol="0" anchor="ctr" anchorCtr="0">
              <a:noAutofit/>
            </a:bodyPr>
            <a:lstStyle/>
            <a:p>
              <a:pPr algn="ctr">
                <a:spcBef>
                  <a:spcPts val="0"/>
                </a:spcBef>
                <a:buSzPct val="100000"/>
              </a:pPr>
              <a:r>
                <a:rPr kumimoji="1" lang="en-US" altLang="ja-JP" sz="3200" b="1" dirty="0">
                  <a:solidFill>
                    <a:srgbClr val="A7A8AA"/>
                  </a:solidFill>
                  <a:latin typeface="Yu Gothic UI" panose="020B0500000000000000" pitchFamily="50" charset="-128"/>
                  <a:ea typeface="Yu Gothic UI" panose="020B0500000000000000" pitchFamily="50" charset="-128"/>
                </a:rPr>
                <a:t>W×T</a:t>
              </a: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弱みと脅威の最小化</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a:t>
              </a:r>
              <a:r>
                <a:rPr kumimoji="1" lang="ja-JP" altLang="en-US" sz="1200" dirty="0">
                  <a:latin typeface="Yu Gothic UI" panose="020B0500000000000000" pitchFamily="50" charset="-128"/>
                  <a:ea typeface="Yu Gothic UI" panose="020B0500000000000000" pitchFamily="50" charset="-128"/>
                </a:rPr>
                <a:t>撤退も視野に</a:t>
              </a:r>
              <a:endParaRPr kumimoji="1" lang="en-US" altLang="ja-JP" sz="1200" dirty="0">
                <a:latin typeface="Yu Gothic UI" panose="020B0500000000000000" pitchFamily="50" charset="-128"/>
                <a:ea typeface="Yu Gothic UI" panose="020B0500000000000000" pitchFamily="50" charset="-128"/>
              </a:endParaRPr>
            </a:p>
          </p:txBody>
        </p:sp>
      </p:grpSp>
      <p:sp>
        <p:nvSpPr>
          <p:cNvPr id="19" name="四角形: 1 つの角を切り取る 18">
            <a:extLst>
              <a:ext uri="{FF2B5EF4-FFF2-40B4-BE49-F238E27FC236}">
                <a16:creationId xmlns:a16="http://schemas.microsoft.com/office/drawing/2014/main" id="{199F3327-C13A-3B50-955B-3BAEA1D34176}"/>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30" name="四角形: 1 つの角を切り取る 29">
            <a:extLst>
              <a:ext uri="{FF2B5EF4-FFF2-40B4-BE49-F238E27FC236}">
                <a16:creationId xmlns:a16="http://schemas.microsoft.com/office/drawing/2014/main" id="{C905B80E-9D03-0CC9-8AFE-D0BAA6A4A2EE}"/>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31" name="四角形: 1 つの角を切り取る 30">
            <a:extLst>
              <a:ext uri="{FF2B5EF4-FFF2-40B4-BE49-F238E27FC236}">
                <a16:creationId xmlns:a16="http://schemas.microsoft.com/office/drawing/2014/main" id="{6987B9E5-77D4-4C23-47D6-3A4794BACC34}"/>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32" name="タイトル 3">
            <a:extLst>
              <a:ext uri="{FF2B5EF4-FFF2-40B4-BE49-F238E27FC236}">
                <a16:creationId xmlns:a16="http://schemas.microsoft.com/office/drawing/2014/main" id="{DA457A20-FFC9-F919-041C-2F6418F2FEB6}"/>
              </a:ext>
            </a:extLst>
          </p:cNvPr>
          <p:cNvSpPr txBox="1">
            <a:spLocks/>
          </p:cNvSpPr>
          <p:nvPr/>
        </p:nvSpPr>
        <p:spPr>
          <a:xfrm>
            <a:off x="554531" y="-22973"/>
            <a:ext cx="413938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2. SWOT</a:t>
            </a:r>
            <a:r>
              <a:rPr lang="ja-JP" altLang="en-US" sz="1300" dirty="0">
                <a:solidFill>
                  <a:schemeClr val="tx2"/>
                </a:solidFill>
                <a:latin typeface="Meiryo UI" panose="020B0604030504040204" pitchFamily="50" charset="-128"/>
                <a:ea typeface="Meiryo UI" panose="020B0604030504040204" pitchFamily="50" charset="-128"/>
                <a:cs typeface="+mn-cs"/>
              </a:rPr>
              <a:t>分析・クロス</a:t>
            </a:r>
            <a:r>
              <a:rPr lang="en-US" altLang="ja-JP" sz="1300" dirty="0">
                <a:solidFill>
                  <a:schemeClr val="tx2"/>
                </a:solidFill>
                <a:latin typeface="Meiryo UI" panose="020B0604030504040204" pitchFamily="50" charset="-128"/>
                <a:ea typeface="Meiryo UI" panose="020B0604030504040204" pitchFamily="50" charset="-128"/>
                <a:cs typeface="+mn-cs"/>
              </a:rPr>
              <a:t>SWOT</a:t>
            </a:r>
            <a:r>
              <a:rPr lang="ja-JP" altLang="en-US" sz="1300" dirty="0">
                <a:solidFill>
                  <a:schemeClr val="tx2"/>
                </a:solidFill>
                <a:latin typeface="Meiryo UI" panose="020B0604030504040204" pitchFamily="50" charset="-128"/>
                <a:ea typeface="Meiryo UI" panose="020B0604030504040204" pitchFamily="50" charset="-128"/>
                <a:cs typeface="+mn-cs"/>
              </a:rPr>
              <a:t>分析</a:t>
            </a:r>
          </a:p>
        </p:txBody>
      </p:sp>
    </p:spTree>
    <p:extLst>
      <p:ext uri="{BB962C8B-B14F-4D97-AF65-F5344CB8AC3E}">
        <p14:creationId xmlns:p14="http://schemas.microsoft.com/office/powerpoint/2010/main" val="188184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353" imgH="318" progId="TCLayout.ActiveDocument.1">
                  <p:embed/>
                </p:oleObj>
              </mc:Choice>
              <mc:Fallback>
                <p:oleObj name="think-cell スライド" r:id="rId4" imgW="353" imgH="318" progId="TCLayout.ActiveDocument.1">
                  <p:embed/>
                  <p:pic>
                    <p:nvPicPr>
                      <p:cNvPr id="3" name="オブジェクト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コンテンツ プレースホルダー 1"/>
          <p:cNvSpPr>
            <a:spLocks noGrp="1"/>
          </p:cNvSpPr>
          <p:nvPr>
            <p:ph idx="1"/>
          </p:nvPr>
        </p:nvSpPr>
        <p:spPr>
          <a:xfrm>
            <a:off x="417000" y="1476000"/>
            <a:ext cx="4352540" cy="1399561"/>
          </a:xfrm>
        </p:spPr>
        <p:txBody>
          <a:bodyPr/>
          <a:lstStyle/>
          <a:p>
            <a:r>
              <a:rPr lang="ja-JP" altLang="en-US" sz="1200" b="1" dirty="0">
                <a:latin typeface="Yu Gothic UI" panose="020B0500000000000000" pitchFamily="50" charset="-128"/>
                <a:ea typeface="Yu Gothic UI" panose="020B0500000000000000" pitchFamily="50" charset="-128"/>
              </a:rPr>
              <a:t>＜クロス</a:t>
            </a:r>
            <a:r>
              <a:rPr lang="en-US" altLang="ja-JP" sz="1200" b="1" dirty="0">
                <a:latin typeface="Yu Gothic UI" panose="020B0500000000000000" pitchFamily="50" charset="-128"/>
                <a:ea typeface="Yu Gothic UI" panose="020B0500000000000000" pitchFamily="50" charset="-128"/>
              </a:rPr>
              <a:t>SWOT</a:t>
            </a:r>
            <a:r>
              <a:rPr lang="ja-JP" altLang="en-US" sz="1200" b="1" dirty="0">
                <a:latin typeface="Yu Gothic UI" panose="020B0500000000000000" pitchFamily="50" charset="-128"/>
                <a:ea typeface="Yu Gothic UI" panose="020B0500000000000000" pitchFamily="50" charset="-128"/>
              </a:rPr>
              <a:t>の作成＞</a:t>
            </a:r>
            <a:endParaRPr lang="en-US" altLang="ja-JP" sz="1200" b="1" dirty="0">
              <a:latin typeface="Yu Gothic UI" panose="020B0500000000000000" pitchFamily="50" charset="-128"/>
              <a:ea typeface="Yu Gothic UI" panose="020B0500000000000000" pitchFamily="50" charset="-128"/>
            </a:endParaRPr>
          </a:p>
          <a:p>
            <a:pPr marL="171450" indent="-171450">
              <a:buFont typeface="Wingdings" panose="05000000000000000000" pitchFamily="2" charset="2"/>
              <a:buChar char="ü"/>
            </a:pPr>
            <a:r>
              <a:rPr lang="en-US" altLang="ja-JP" sz="1200" dirty="0">
                <a:latin typeface="Yu Gothic UI" panose="020B0500000000000000" pitchFamily="50" charset="-128"/>
                <a:ea typeface="Yu Gothic UI" panose="020B0500000000000000" pitchFamily="50" charset="-128"/>
              </a:rPr>
              <a:t>SWOT</a:t>
            </a:r>
            <a:r>
              <a:rPr lang="ja-JP" altLang="en-US" sz="1200" dirty="0">
                <a:latin typeface="Yu Gothic UI" panose="020B0500000000000000" pitchFamily="50" charset="-128"/>
                <a:ea typeface="Yu Gothic UI" panose="020B0500000000000000" pitchFamily="50" charset="-128"/>
              </a:rPr>
              <a:t>分析で整理した各ファクトをクロスさせ、各マトリクスのテーマに沿って戦略オプションを検討する</a:t>
            </a:r>
            <a:endParaRPr lang="en-US" altLang="ja-JP" sz="1200" dirty="0">
              <a:latin typeface="Yu Gothic UI" panose="020B0500000000000000" pitchFamily="50" charset="-128"/>
              <a:ea typeface="Yu Gothic UI" panose="020B0500000000000000" pitchFamily="50" charset="-128"/>
            </a:endParaRPr>
          </a:p>
          <a:p>
            <a:pPr marL="182563" indent="-182563"/>
            <a:r>
              <a:rPr lang="en-US" altLang="ja-JP" sz="1200" dirty="0">
                <a:latin typeface="Yu Gothic UI" panose="020B0500000000000000" pitchFamily="50" charset="-128"/>
                <a:ea typeface="Yu Gothic UI" panose="020B0500000000000000" pitchFamily="50" charset="-128"/>
              </a:rPr>
              <a:t>※</a:t>
            </a:r>
            <a:r>
              <a:rPr lang="ja-JP" altLang="en-US" sz="1200" dirty="0">
                <a:latin typeface="Yu Gothic UI" panose="020B0500000000000000" pitchFamily="50" charset="-128"/>
                <a:ea typeface="Yu Gothic UI" panose="020B0500000000000000" pitchFamily="50" charset="-128"/>
              </a:rPr>
              <a:t>本ワークショップにおける検討の優先順位は、最優先は</a:t>
            </a:r>
            <a:r>
              <a:rPr lang="en-US" altLang="ja-JP" sz="1200" dirty="0">
                <a:latin typeface="Yu Gothic UI" panose="020B0500000000000000" pitchFamily="50" charset="-128"/>
                <a:ea typeface="Yu Gothic UI" panose="020B0500000000000000" pitchFamily="50" charset="-128"/>
              </a:rPr>
              <a:t>S×O</a:t>
            </a:r>
            <a:r>
              <a:rPr lang="ja-JP" altLang="en-US" sz="1200" dirty="0">
                <a:latin typeface="Yu Gothic UI" panose="020B0500000000000000" pitchFamily="50" charset="-128"/>
                <a:ea typeface="Yu Gothic UI" panose="020B0500000000000000" pitchFamily="50" charset="-128"/>
              </a:rPr>
              <a:t>のマトリクス、次点が</a:t>
            </a:r>
            <a:r>
              <a:rPr lang="en-US" altLang="ja-JP" sz="1200" dirty="0">
                <a:latin typeface="Yu Gothic UI" panose="020B0500000000000000" pitchFamily="50" charset="-128"/>
                <a:ea typeface="Yu Gothic UI" panose="020B0500000000000000" pitchFamily="50" charset="-128"/>
              </a:rPr>
              <a:t>W×O </a:t>
            </a:r>
            <a:r>
              <a:rPr lang="ja-JP" altLang="en-US" sz="1200" dirty="0">
                <a:latin typeface="Yu Gothic UI" panose="020B0500000000000000" pitchFamily="50" charset="-128"/>
                <a:ea typeface="Yu Gothic UI" panose="020B0500000000000000" pitchFamily="50" charset="-128"/>
              </a:rPr>
              <a:t>となる。</a:t>
            </a:r>
            <a:r>
              <a:rPr lang="en-US" altLang="ja-JP" sz="1200" dirty="0">
                <a:latin typeface="Yu Gothic UI" panose="020B0500000000000000" pitchFamily="50" charset="-128"/>
                <a:ea typeface="Yu Gothic UI" panose="020B0500000000000000" pitchFamily="50" charset="-128"/>
              </a:rPr>
              <a:t> S×T </a:t>
            </a:r>
            <a:r>
              <a:rPr lang="ja-JP" altLang="en-US" sz="1200" dirty="0" err="1">
                <a:latin typeface="Yu Gothic UI" panose="020B0500000000000000" pitchFamily="50" charset="-128"/>
                <a:ea typeface="Yu Gothic UI" panose="020B0500000000000000" pitchFamily="50" charset="-128"/>
              </a:rPr>
              <a:t>、</a:t>
            </a:r>
            <a:r>
              <a:rPr lang="en-US" altLang="ja-JP" sz="1200" dirty="0">
                <a:latin typeface="Yu Gothic UI" panose="020B0500000000000000" pitchFamily="50" charset="-128"/>
                <a:ea typeface="Yu Gothic UI" panose="020B0500000000000000" pitchFamily="50" charset="-128"/>
              </a:rPr>
              <a:t>W×T</a:t>
            </a:r>
            <a:r>
              <a:rPr lang="ja-JP" altLang="en-US" sz="1200" dirty="0">
                <a:latin typeface="Yu Gothic UI" panose="020B0500000000000000" pitchFamily="50" charset="-128"/>
                <a:ea typeface="Yu Gothic UI" panose="020B0500000000000000" pitchFamily="50" charset="-128"/>
              </a:rPr>
              <a:t>は余力に応じて分析することを推奨</a:t>
            </a:r>
            <a:endParaRPr lang="en-US" altLang="ja-JP" sz="1200" dirty="0">
              <a:latin typeface="Yu Gothic UI" panose="020B0500000000000000" pitchFamily="50" charset="-128"/>
              <a:ea typeface="Yu Gothic UI" panose="020B0500000000000000" pitchFamily="50" charset="-128"/>
            </a:endParaRPr>
          </a:p>
        </p:txBody>
      </p:sp>
      <p:sp>
        <p:nvSpPr>
          <p:cNvPr id="4" name="テキスト プレースホルダー 3"/>
          <p:cNvSpPr>
            <a:spLocks noGrp="1"/>
          </p:cNvSpPr>
          <p:nvPr>
            <p:ph type="body" sz="quarter" idx="15"/>
          </p:nvPr>
        </p:nvSpPr>
        <p:spPr>
          <a:xfrm>
            <a:off x="417613" y="1016000"/>
            <a:ext cx="4356000" cy="432000"/>
          </a:xfrm>
        </p:spPr>
        <p:txBody>
          <a:bodyPr/>
          <a:lstStyle/>
          <a:p>
            <a:r>
              <a:rPr kumimoji="1" lang="ja-JP" altLang="en-US" sz="1400" dirty="0">
                <a:latin typeface="Yu Gothic UI" panose="020B0500000000000000" pitchFamily="50" charset="-128"/>
                <a:ea typeface="Yu Gothic UI" panose="020B0500000000000000" pitchFamily="50" charset="-128"/>
              </a:rPr>
              <a:t>クロス</a:t>
            </a:r>
            <a:r>
              <a:rPr kumimoji="1" lang="en-US" altLang="ja-JP" sz="1400" dirty="0">
                <a:latin typeface="Yu Gothic UI" panose="020B0500000000000000" pitchFamily="50" charset="-128"/>
                <a:ea typeface="Yu Gothic UI" panose="020B0500000000000000" pitchFamily="50" charset="-128"/>
              </a:rPr>
              <a:t>SWOT</a:t>
            </a:r>
            <a:r>
              <a:rPr kumimoji="1" lang="ja-JP" altLang="en-US" sz="1400" dirty="0">
                <a:latin typeface="Yu Gothic UI" panose="020B0500000000000000" pitchFamily="50" charset="-128"/>
                <a:ea typeface="Yu Gothic UI" panose="020B0500000000000000" pitchFamily="50" charset="-128"/>
              </a:rPr>
              <a:t>の分析概要</a:t>
            </a:r>
            <a:r>
              <a:rPr lang="ja-JP" altLang="en-US" sz="1400" dirty="0">
                <a:latin typeface="Yu Gothic UI" panose="020B0500000000000000" pitchFamily="50" charset="-128"/>
                <a:ea typeface="Yu Gothic UI" panose="020B0500000000000000" pitchFamily="50" charset="-128"/>
              </a:rPr>
              <a:t>と作成のポイント</a:t>
            </a:r>
            <a:endParaRPr kumimoji="1" lang="ja-JP" altLang="en-US" sz="1400" dirty="0">
              <a:latin typeface="Yu Gothic UI" panose="020B0500000000000000" pitchFamily="50" charset="-128"/>
              <a:ea typeface="Yu Gothic UI" panose="020B0500000000000000" pitchFamily="50" charset="-128"/>
            </a:endParaRPr>
          </a:p>
        </p:txBody>
      </p:sp>
      <p:sp>
        <p:nvSpPr>
          <p:cNvPr id="19" name="コンテンツ プレースホルダー 1"/>
          <p:cNvSpPr txBox="1">
            <a:spLocks/>
          </p:cNvSpPr>
          <p:nvPr/>
        </p:nvSpPr>
        <p:spPr bwMode="gray">
          <a:xfrm>
            <a:off x="5137535" y="1504000"/>
            <a:ext cx="4352540" cy="4824000"/>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600" b="0" kern="1200" baseline="0">
                <a:solidFill>
                  <a:schemeClr val="tx1"/>
                </a:solidFill>
                <a:latin typeface="Arial" pitchFamily="34" charset="0"/>
                <a:ea typeface="+mn-ea"/>
                <a:cs typeface="Arial" pitchFamily="34" charset="0"/>
              </a:defRPr>
            </a:lvl1pPr>
            <a:lvl2pPr marL="230400" marR="0" indent="-230400" algn="l" defTabSz="990564" rtl="0" eaLnBrk="1" fontAlgn="auto" latinLnBrk="0" hangingPunct="1">
              <a:lnSpc>
                <a:spcPct val="100000"/>
              </a:lnSpc>
              <a:spcBef>
                <a:spcPts val="600"/>
              </a:spcBef>
              <a:spcAft>
                <a:spcPts val="0"/>
              </a:spcAft>
              <a:buClrTx/>
              <a:buSzPct val="100000"/>
              <a:buFont typeface="Wingdings" pitchFamily="2" charset="2"/>
              <a:buChar char="n"/>
              <a:tabLst/>
              <a:defRPr kumimoji="1" lang="en-US" sz="1600" b="0" kern="1200" baseline="0">
                <a:solidFill>
                  <a:schemeClr val="tx1"/>
                </a:solidFill>
                <a:latin typeface="Arial" pitchFamily="34" charset="0"/>
                <a:ea typeface="+mn-ea"/>
                <a:cs typeface="Arial" pitchFamily="34" charset="0"/>
              </a:defRPr>
            </a:lvl2pPr>
            <a:lvl3pPr marL="460800" marR="0" indent="-230400" algn="l" defTabSz="990564" rtl="0" eaLnBrk="1" fontAlgn="auto" latinLnBrk="0" hangingPunct="1">
              <a:lnSpc>
                <a:spcPct val="100000"/>
              </a:lnSpc>
              <a:spcBef>
                <a:spcPts val="300"/>
              </a:spcBef>
              <a:spcAft>
                <a:spcPts val="0"/>
              </a:spcAft>
              <a:buClrTx/>
              <a:buSzPct val="100000"/>
              <a:buFont typeface="Wingdings" pitchFamily="2" charset="2"/>
              <a:buChar char="Ø"/>
              <a:tabLst/>
              <a:defRPr kumimoji="1" lang="en-US" sz="1600" b="0" kern="1200" baseline="0">
                <a:solidFill>
                  <a:schemeClr val="tx1"/>
                </a:solidFill>
                <a:latin typeface="Arial" pitchFamily="34" charset="0"/>
                <a:ea typeface="+mn-ea"/>
                <a:cs typeface="Arial" pitchFamily="34" charset="0"/>
              </a:defRPr>
            </a:lvl3pPr>
            <a:lvl4pPr marL="691200" marR="0" indent="-230400" algn="l" defTabSz="990564" rtl="0" eaLnBrk="1" fontAlgn="auto" latinLnBrk="0" hangingPunct="1">
              <a:lnSpc>
                <a:spcPct val="100000"/>
              </a:lnSpc>
              <a:spcBef>
                <a:spcPts val="200"/>
              </a:spcBef>
              <a:spcAft>
                <a:spcPts val="0"/>
              </a:spcAft>
              <a:buClrTx/>
              <a:buSzPct val="100000"/>
              <a:buFont typeface="Arial" pitchFamily="34" charset="0"/>
              <a:buChar char="•"/>
              <a:tabLst/>
              <a:defRPr kumimoji="1" lang="en-US" sz="16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endParaRPr lang="en-US" altLang="ja-JP" sz="1200" dirty="0">
              <a:latin typeface="Yu Gothic UI" panose="020B0500000000000000" pitchFamily="50" charset="-128"/>
              <a:ea typeface="Yu Gothic UI" panose="020B0500000000000000" pitchFamily="50" charset="-128"/>
            </a:endParaRPr>
          </a:p>
        </p:txBody>
      </p:sp>
      <p:grpSp>
        <p:nvGrpSpPr>
          <p:cNvPr id="13" name="グループ化 12"/>
          <p:cNvGrpSpPr/>
          <p:nvPr/>
        </p:nvGrpSpPr>
        <p:grpSpPr>
          <a:xfrm>
            <a:off x="450237" y="2934012"/>
            <a:ext cx="4066679" cy="3663638"/>
            <a:chOff x="450237" y="2660299"/>
            <a:chExt cx="4306836" cy="3663638"/>
          </a:xfrm>
        </p:grpSpPr>
        <p:cxnSp>
          <p:nvCxnSpPr>
            <p:cNvPr id="124" name="直線コネクタ 123"/>
            <p:cNvCxnSpPr/>
            <p:nvPr/>
          </p:nvCxnSpPr>
          <p:spPr bwMode="gray">
            <a:xfrm>
              <a:off x="3337085" y="5039083"/>
              <a:ext cx="0" cy="5570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1338432" y="2660299"/>
              <a:ext cx="1678624" cy="562857"/>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S</a:t>
              </a:r>
              <a:r>
                <a:rPr kumimoji="1" lang="ja-JP" altLang="en-US" sz="1200" dirty="0">
                  <a:latin typeface="Yu Gothic UI" panose="020B0500000000000000" pitchFamily="50" charset="-128"/>
                  <a:ea typeface="Yu Gothic UI" panose="020B0500000000000000" pitchFamily="50" charset="-128"/>
                </a:rPr>
                <a:t>（強み）のファクト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27" name="テキスト ボックス 126"/>
            <p:cNvSpPr txBox="1"/>
            <p:nvPr/>
          </p:nvSpPr>
          <p:spPr>
            <a:xfrm>
              <a:off x="450237" y="3295453"/>
              <a:ext cx="815748" cy="1472400"/>
            </a:xfrm>
            <a:prstGeom prst="rect">
              <a:avLst/>
            </a:prstGeom>
            <a:solidFill>
              <a:schemeClr val="accent1">
                <a:lumMod val="20000"/>
                <a:lumOff val="80000"/>
              </a:schemeClr>
            </a:solidFill>
            <a:ln>
              <a:solidFill>
                <a:schemeClr val="accent1"/>
              </a:solidFill>
            </a:ln>
          </p:spPr>
          <p:txBody>
            <a:bodyPr wrap="square" lIns="18000" tIns="36000" rIns="18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O</a:t>
              </a:r>
              <a:r>
                <a:rPr kumimoji="1" lang="ja-JP" altLang="en-US" sz="1200" dirty="0">
                  <a:latin typeface="Yu Gothic UI" panose="020B0500000000000000" pitchFamily="50" charset="-128"/>
                  <a:ea typeface="Yu Gothic UI" panose="020B0500000000000000" pitchFamily="50" charset="-128"/>
                </a:rPr>
                <a:t>（機会）のファクト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0" name="テキスト ボックス 129"/>
            <p:cNvSpPr txBox="1"/>
            <p:nvPr/>
          </p:nvSpPr>
          <p:spPr>
            <a:xfrm>
              <a:off x="450237" y="4852221"/>
              <a:ext cx="811212" cy="1464920"/>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T</a:t>
              </a:r>
              <a:r>
                <a:rPr kumimoji="1" lang="ja-JP" altLang="en-US" sz="1200" dirty="0">
                  <a:latin typeface="Yu Gothic UI" panose="020B0500000000000000" pitchFamily="50" charset="-128"/>
                  <a:ea typeface="Yu Gothic UI" panose="020B0500000000000000" pitchFamily="50" charset="-128"/>
                </a:rPr>
                <a:t>（脅威）のファクト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1" name="テキスト ボックス 130"/>
            <p:cNvSpPr txBox="1"/>
            <p:nvPr/>
          </p:nvSpPr>
          <p:spPr>
            <a:xfrm>
              <a:off x="3099551" y="2660299"/>
              <a:ext cx="1657522" cy="562857"/>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r>
                <a:rPr kumimoji="1" lang="en-US" altLang="ja-JP" sz="1200" dirty="0">
                  <a:latin typeface="Yu Gothic UI" panose="020B0500000000000000" pitchFamily="50" charset="-128"/>
                  <a:ea typeface="Yu Gothic UI" panose="020B0500000000000000" pitchFamily="50" charset="-128"/>
                </a:rPr>
                <a:t>W</a:t>
              </a:r>
              <a:r>
                <a:rPr kumimoji="1" lang="ja-JP" altLang="en-US" sz="1200" dirty="0">
                  <a:latin typeface="Yu Gothic UI" panose="020B0500000000000000" pitchFamily="50" charset="-128"/>
                  <a:ea typeface="Yu Gothic UI" panose="020B0500000000000000" pitchFamily="50" charset="-128"/>
                </a:rPr>
                <a:t>（弱み）のファクト</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3" name="テキスト ボックス 132"/>
            <p:cNvSpPr txBox="1"/>
            <p:nvPr/>
          </p:nvSpPr>
          <p:spPr>
            <a:xfrm>
              <a:off x="1338432" y="3295453"/>
              <a:ext cx="1676356" cy="1472400"/>
            </a:xfrm>
            <a:prstGeom prst="rect">
              <a:avLst/>
            </a:prstGeom>
            <a:solidFill>
              <a:schemeClr val="accent1">
                <a:lumMod val="20000"/>
                <a:lumOff val="80000"/>
              </a:schemeClr>
            </a:solidFill>
            <a:ln>
              <a:solidFill>
                <a:schemeClr val="accent1"/>
              </a:solidFill>
            </a:ln>
          </p:spPr>
          <p:txBody>
            <a:bodyPr wrap="square" lIns="36000" tIns="36000" rIns="36000" bIns="36000" rtlCol="0" anchor="ctr" anchorCtr="0">
              <a:noAutofit/>
            </a:bodyPr>
            <a:lstStyle/>
            <a:p>
              <a:pPr algn="ctr">
                <a:spcBef>
                  <a:spcPts val="0"/>
                </a:spcBef>
                <a:buSzPct val="100000"/>
              </a:pPr>
              <a:endParaRPr kumimoji="1" lang="en-US" altLang="ja-JP" sz="3200" b="1" dirty="0">
                <a:solidFill>
                  <a:srgbClr val="A7A8AA"/>
                </a:solidFill>
                <a:latin typeface="Yu Gothic UI" panose="020B0500000000000000" pitchFamily="50" charset="-128"/>
                <a:ea typeface="Yu Gothic UI" panose="020B0500000000000000" pitchFamily="50" charset="-128"/>
              </a:endParaRPr>
            </a:p>
          </p:txBody>
        </p:sp>
        <p:sp>
          <p:nvSpPr>
            <p:cNvPr id="134" name="テキスト ボックス 133"/>
            <p:cNvSpPr txBox="1"/>
            <p:nvPr/>
          </p:nvSpPr>
          <p:spPr>
            <a:xfrm>
              <a:off x="1338432" y="4852221"/>
              <a:ext cx="1678624" cy="1471716"/>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5" name="テキスト ボックス 134"/>
            <p:cNvSpPr txBox="1"/>
            <p:nvPr/>
          </p:nvSpPr>
          <p:spPr>
            <a:xfrm>
              <a:off x="3099551" y="3295453"/>
              <a:ext cx="1657522" cy="1472400"/>
            </a:xfrm>
            <a:prstGeom prst="rect">
              <a:avLst/>
            </a:prstGeom>
            <a:solidFill>
              <a:srgbClr val="DDEFE8"/>
            </a:solidFill>
            <a:ln>
              <a:solidFill>
                <a:schemeClr val="accent3"/>
              </a:solidFill>
            </a:ln>
          </p:spPr>
          <p:txBody>
            <a:bodyPr wrap="square" lIns="36000" tIns="36000" rIns="36000" bIns="36000" rtlCol="0" anchor="ctr" anchorCtr="0">
              <a:noAutofit/>
            </a:bodyPr>
            <a:lstStyle/>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136" name="テキスト ボックス 135"/>
            <p:cNvSpPr txBox="1"/>
            <p:nvPr/>
          </p:nvSpPr>
          <p:spPr>
            <a:xfrm>
              <a:off x="3099551" y="4852221"/>
              <a:ext cx="1657522" cy="1471716"/>
            </a:xfrm>
            <a:prstGeom prst="rect">
              <a:avLst/>
            </a:prstGeom>
            <a:solidFill>
              <a:schemeClr val="bg1"/>
            </a:solidFill>
            <a:ln>
              <a:solidFill>
                <a:schemeClr val="accent6"/>
              </a:solidFill>
            </a:ln>
          </p:spPr>
          <p:txBody>
            <a:bodyPr wrap="square" lIns="36000" tIns="36000" rIns="36000" bIns="36000" rtlCol="0" anchor="ctr" anchorCtr="0">
              <a:noAutofit/>
            </a:bodyPr>
            <a:lstStyle/>
            <a:p>
              <a:pPr algn="ctr">
                <a:spcBef>
                  <a:spcPts val="0"/>
                </a:spcBef>
                <a:buSzPct val="100000"/>
              </a:pPr>
              <a:endParaRPr kumimoji="1" lang="en-US" altLang="ja-JP" sz="1200" dirty="0">
                <a:latin typeface="Yu Gothic UI" panose="020B0500000000000000" pitchFamily="50" charset="-128"/>
                <a:ea typeface="Yu Gothic UI" panose="020B0500000000000000" pitchFamily="50" charset="-128"/>
              </a:endParaRPr>
            </a:p>
          </p:txBody>
        </p:sp>
        <p:sp>
          <p:nvSpPr>
            <p:cNvPr id="7" name="下矢印 6"/>
            <p:cNvSpPr/>
            <p:nvPr/>
          </p:nvSpPr>
          <p:spPr bwMode="gray">
            <a:xfrm>
              <a:off x="1629928" y="3145912"/>
              <a:ext cx="126000" cy="3163060"/>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54" name="下矢印 153"/>
            <p:cNvSpPr/>
            <p:nvPr/>
          </p:nvSpPr>
          <p:spPr bwMode="gray">
            <a:xfrm>
              <a:off x="2119885" y="3145912"/>
              <a:ext cx="126000" cy="3158922"/>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9" name="右矢印 8"/>
            <p:cNvSpPr/>
            <p:nvPr/>
          </p:nvSpPr>
          <p:spPr bwMode="gray">
            <a:xfrm>
              <a:off x="1040944" y="3898843"/>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55" name="右矢印 154"/>
            <p:cNvSpPr/>
            <p:nvPr/>
          </p:nvSpPr>
          <p:spPr bwMode="gray">
            <a:xfrm>
              <a:off x="1040944" y="4201805"/>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56" name="右矢印 155"/>
            <p:cNvSpPr/>
            <p:nvPr/>
          </p:nvSpPr>
          <p:spPr bwMode="gray">
            <a:xfrm>
              <a:off x="1040944" y="4504768"/>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0" name="楕円 9"/>
            <p:cNvSpPr/>
            <p:nvPr/>
          </p:nvSpPr>
          <p:spPr bwMode="gray">
            <a:xfrm>
              <a:off x="1516471" y="3875711"/>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100" dirty="0">
                <a:latin typeface="Yu Gothic UI" panose="020B0500000000000000" pitchFamily="50" charset="-128"/>
                <a:ea typeface="Yu Gothic UI" panose="020B0500000000000000" pitchFamily="50" charset="-128"/>
              </a:endParaRPr>
            </a:p>
          </p:txBody>
        </p:sp>
        <p:sp>
          <p:nvSpPr>
            <p:cNvPr id="164" name="楕円 163"/>
            <p:cNvSpPr/>
            <p:nvPr/>
          </p:nvSpPr>
          <p:spPr bwMode="gray">
            <a:xfrm>
              <a:off x="1516471" y="4183549"/>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5" name="楕円 164"/>
            <p:cNvSpPr/>
            <p:nvPr/>
          </p:nvSpPr>
          <p:spPr bwMode="gray">
            <a:xfrm>
              <a:off x="1516471" y="4491386"/>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6" name="楕円 165"/>
            <p:cNvSpPr/>
            <p:nvPr/>
          </p:nvSpPr>
          <p:spPr bwMode="gray">
            <a:xfrm>
              <a:off x="2008412" y="3875711"/>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7" name="楕円 166"/>
            <p:cNvSpPr/>
            <p:nvPr/>
          </p:nvSpPr>
          <p:spPr bwMode="gray">
            <a:xfrm>
              <a:off x="2008412" y="4183549"/>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68" name="楕円 167"/>
            <p:cNvSpPr/>
            <p:nvPr/>
          </p:nvSpPr>
          <p:spPr bwMode="gray">
            <a:xfrm>
              <a:off x="2008412" y="4491386"/>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2" name="下矢印 171"/>
            <p:cNvSpPr/>
            <p:nvPr/>
          </p:nvSpPr>
          <p:spPr bwMode="gray">
            <a:xfrm>
              <a:off x="2613880" y="3145912"/>
              <a:ext cx="126000" cy="3171119"/>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69" name="楕円 168"/>
            <p:cNvSpPr/>
            <p:nvPr/>
          </p:nvSpPr>
          <p:spPr bwMode="gray">
            <a:xfrm>
              <a:off x="2509914" y="3875711"/>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0" name="楕円 169"/>
            <p:cNvSpPr/>
            <p:nvPr/>
          </p:nvSpPr>
          <p:spPr bwMode="gray">
            <a:xfrm>
              <a:off x="2509914" y="4183549"/>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1" name="楕円 170"/>
            <p:cNvSpPr/>
            <p:nvPr/>
          </p:nvSpPr>
          <p:spPr bwMode="gray">
            <a:xfrm>
              <a:off x="2509914" y="4491386"/>
              <a:ext cx="331986" cy="166988"/>
            </a:xfrm>
            <a:prstGeom prst="ellipse">
              <a:avLst/>
            </a:prstGeom>
            <a:solidFill>
              <a:schemeClr val="accent1"/>
            </a:solidFill>
            <a:ln w="12700" algn="ctr">
              <a:solidFill>
                <a:schemeClr val="accent1"/>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75" name="右矢印 174"/>
            <p:cNvSpPr/>
            <p:nvPr/>
          </p:nvSpPr>
          <p:spPr bwMode="gray">
            <a:xfrm>
              <a:off x="1040944" y="5456082"/>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6" name="右矢印 175"/>
            <p:cNvSpPr/>
            <p:nvPr/>
          </p:nvSpPr>
          <p:spPr bwMode="gray">
            <a:xfrm>
              <a:off x="1040944" y="5759044"/>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7" name="右矢印 176"/>
            <p:cNvSpPr/>
            <p:nvPr/>
          </p:nvSpPr>
          <p:spPr bwMode="gray">
            <a:xfrm>
              <a:off x="1040944" y="6062007"/>
              <a:ext cx="3679445" cy="126000"/>
            </a:xfrm>
            <a:prstGeom prst="right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8" name="下矢印 177"/>
            <p:cNvSpPr/>
            <p:nvPr/>
          </p:nvSpPr>
          <p:spPr bwMode="gray">
            <a:xfrm>
              <a:off x="3386086" y="3147431"/>
              <a:ext cx="126000" cy="3163060"/>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79" name="下矢印 178"/>
            <p:cNvSpPr/>
            <p:nvPr/>
          </p:nvSpPr>
          <p:spPr bwMode="gray">
            <a:xfrm>
              <a:off x="3876043" y="3147431"/>
              <a:ext cx="126000" cy="3158922"/>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0" name="下矢印 179"/>
            <p:cNvSpPr/>
            <p:nvPr/>
          </p:nvSpPr>
          <p:spPr bwMode="gray">
            <a:xfrm>
              <a:off x="4370038" y="3147431"/>
              <a:ext cx="126000" cy="3171119"/>
            </a:xfrm>
            <a:prstGeom prst="downArrow">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1" name="楕円 180"/>
            <p:cNvSpPr/>
            <p:nvPr/>
          </p:nvSpPr>
          <p:spPr bwMode="gray">
            <a:xfrm>
              <a:off x="1528393" y="5438013"/>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2" name="楕円 181"/>
            <p:cNvSpPr/>
            <p:nvPr/>
          </p:nvSpPr>
          <p:spPr bwMode="gray">
            <a:xfrm>
              <a:off x="1528393" y="574585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3" name="楕円 182"/>
            <p:cNvSpPr/>
            <p:nvPr/>
          </p:nvSpPr>
          <p:spPr bwMode="gray">
            <a:xfrm>
              <a:off x="1528393" y="6053688"/>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4" name="楕円 183"/>
            <p:cNvSpPr/>
            <p:nvPr/>
          </p:nvSpPr>
          <p:spPr bwMode="gray">
            <a:xfrm>
              <a:off x="2014955" y="5439660"/>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5" name="楕円 184"/>
            <p:cNvSpPr/>
            <p:nvPr/>
          </p:nvSpPr>
          <p:spPr bwMode="gray">
            <a:xfrm>
              <a:off x="2014955" y="5747498"/>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6" name="楕円 185"/>
            <p:cNvSpPr/>
            <p:nvPr/>
          </p:nvSpPr>
          <p:spPr bwMode="gray">
            <a:xfrm>
              <a:off x="2014955" y="6055335"/>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7" name="楕円 186"/>
            <p:cNvSpPr/>
            <p:nvPr/>
          </p:nvSpPr>
          <p:spPr bwMode="gray">
            <a:xfrm>
              <a:off x="2511078" y="544254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8" name="楕円 187"/>
            <p:cNvSpPr/>
            <p:nvPr/>
          </p:nvSpPr>
          <p:spPr bwMode="gray">
            <a:xfrm>
              <a:off x="2511078" y="575037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89" name="楕円 188"/>
            <p:cNvSpPr/>
            <p:nvPr/>
          </p:nvSpPr>
          <p:spPr bwMode="gray">
            <a:xfrm>
              <a:off x="2511078" y="605821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0" name="楕円 189"/>
            <p:cNvSpPr/>
            <p:nvPr/>
          </p:nvSpPr>
          <p:spPr bwMode="gray">
            <a:xfrm>
              <a:off x="3287410" y="5442489"/>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1" name="楕円 190"/>
            <p:cNvSpPr/>
            <p:nvPr/>
          </p:nvSpPr>
          <p:spPr bwMode="gray">
            <a:xfrm>
              <a:off x="3287410" y="5750327"/>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2" name="楕円 191"/>
            <p:cNvSpPr/>
            <p:nvPr/>
          </p:nvSpPr>
          <p:spPr bwMode="gray">
            <a:xfrm>
              <a:off x="3287410" y="6058164"/>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3" name="楕円 192"/>
            <p:cNvSpPr/>
            <p:nvPr/>
          </p:nvSpPr>
          <p:spPr bwMode="gray">
            <a:xfrm>
              <a:off x="3779351" y="5438757"/>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4" name="楕円 193"/>
            <p:cNvSpPr/>
            <p:nvPr/>
          </p:nvSpPr>
          <p:spPr bwMode="gray">
            <a:xfrm>
              <a:off x="3779351" y="5746595"/>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5" name="楕円 194"/>
            <p:cNvSpPr/>
            <p:nvPr/>
          </p:nvSpPr>
          <p:spPr bwMode="gray">
            <a:xfrm>
              <a:off x="3779351" y="6054432"/>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6" name="楕円 195"/>
            <p:cNvSpPr/>
            <p:nvPr/>
          </p:nvSpPr>
          <p:spPr bwMode="gray">
            <a:xfrm>
              <a:off x="4270095" y="5436259"/>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7" name="楕円 196"/>
            <p:cNvSpPr/>
            <p:nvPr/>
          </p:nvSpPr>
          <p:spPr bwMode="gray">
            <a:xfrm>
              <a:off x="4270095" y="5744097"/>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8" name="楕円 197"/>
            <p:cNvSpPr/>
            <p:nvPr/>
          </p:nvSpPr>
          <p:spPr bwMode="gray">
            <a:xfrm>
              <a:off x="4270095" y="6051934"/>
              <a:ext cx="331986" cy="166988"/>
            </a:xfrm>
            <a:prstGeom prst="ellipse">
              <a:avLst/>
            </a:prstGeom>
            <a:solidFill>
              <a:schemeClr val="accent6"/>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199" name="楕円 198"/>
            <p:cNvSpPr/>
            <p:nvPr/>
          </p:nvSpPr>
          <p:spPr bwMode="gray">
            <a:xfrm>
              <a:off x="3286672" y="387571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0" name="楕円 199"/>
            <p:cNvSpPr/>
            <p:nvPr/>
          </p:nvSpPr>
          <p:spPr bwMode="gray">
            <a:xfrm>
              <a:off x="3286672" y="418354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1" name="楕円 200"/>
            <p:cNvSpPr/>
            <p:nvPr/>
          </p:nvSpPr>
          <p:spPr bwMode="gray">
            <a:xfrm>
              <a:off x="3286672" y="449138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2" name="楕円 201"/>
            <p:cNvSpPr/>
            <p:nvPr/>
          </p:nvSpPr>
          <p:spPr bwMode="gray">
            <a:xfrm>
              <a:off x="3773234" y="387571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3" name="楕円 202"/>
            <p:cNvSpPr/>
            <p:nvPr/>
          </p:nvSpPr>
          <p:spPr bwMode="gray">
            <a:xfrm>
              <a:off x="3773234" y="418354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4" name="楕円 203"/>
            <p:cNvSpPr/>
            <p:nvPr/>
          </p:nvSpPr>
          <p:spPr bwMode="gray">
            <a:xfrm>
              <a:off x="3773234" y="449138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5" name="楕円 204"/>
            <p:cNvSpPr/>
            <p:nvPr/>
          </p:nvSpPr>
          <p:spPr bwMode="gray">
            <a:xfrm>
              <a:off x="4269357" y="3875711"/>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6" name="楕円 205"/>
            <p:cNvSpPr/>
            <p:nvPr/>
          </p:nvSpPr>
          <p:spPr bwMode="gray">
            <a:xfrm>
              <a:off x="4269357" y="4183549"/>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207" name="楕円 206"/>
            <p:cNvSpPr/>
            <p:nvPr/>
          </p:nvSpPr>
          <p:spPr bwMode="gray">
            <a:xfrm>
              <a:off x="4269357" y="4491386"/>
              <a:ext cx="331986" cy="166988"/>
            </a:xfrm>
            <a:prstGeom prst="ellipse">
              <a:avLst/>
            </a:prstGeom>
            <a:solidFill>
              <a:srgbClr val="6FC2B4"/>
            </a:solidFill>
            <a:ln w="12700" algn="ctr">
              <a:solidFill>
                <a:srgbClr val="6FC2B4"/>
              </a:solidFill>
              <a:miter lim="800000"/>
              <a:headEnd/>
              <a:tailEnd/>
            </a:ln>
          </p:spPr>
          <p:txBody>
            <a:bodyPr wrap="square" lIns="36000" tIns="36000" rIns="36000" bIns="36000" rtlCol="0" anchor="ctr"/>
            <a:lstStyle/>
            <a:p>
              <a:pPr algn="ctr">
                <a:buFont typeface="Wingdings 2" pitchFamily="18" charset="2"/>
                <a:buNone/>
              </a:pPr>
              <a:endParaRPr kumimoji="1" lang="ja-JP" altLang="en-US" sz="1400" dirty="0">
                <a:latin typeface="Yu Gothic UI" panose="020B0500000000000000" pitchFamily="50" charset="-128"/>
                <a:ea typeface="Yu Gothic UI" panose="020B0500000000000000" pitchFamily="50" charset="-128"/>
              </a:endParaRPr>
            </a:p>
          </p:txBody>
        </p:sp>
        <p:sp>
          <p:nvSpPr>
            <p:cNvPr id="11" name="テキスト ボックス 10"/>
            <p:cNvSpPr txBox="1"/>
            <p:nvPr/>
          </p:nvSpPr>
          <p:spPr>
            <a:xfrm>
              <a:off x="1526433" y="3852659"/>
              <a:ext cx="321461" cy="211203"/>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900" dirty="0">
                  <a:solidFill>
                    <a:schemeClr val="tx1"/>
                  </a:solidFill>
                  <a:latin typeface="Yu Gothic UI" panose="020B0500000000000000" pitchFamily="50" charset="-128"/>
                  <a:ea typeface="Yu Gothic UI" panose="020B0500000000000000" pitchFamily="50" charset="-128"/>
                </a:rPr>
                <a:t>検証</a:t>
              </a:r>
              <a:endParaRPr kumimoji="1" lang="ja-JP" altLang="en-US" sz="1000" dirty="0">
                <a:solidFill>
                  <a:schemeClr val="tx1"/>
                </a:solidFill>
                <a:latin typeface="Yu Gothic UI" panose="020B0500000000000000" pitchFamily="50" charset="-128"/>
                <a:ea typeface="Yu Gothic UI" panose="020B0500000000000000" pitchFamily="50" charset="-128"/>
              </a:endParaRPr>
            </a:p>
          </p:txBody>
        </p:sp>
        <p:sp>
          <p:nvSpPr>
            <p:cNvPr id="208" name="テキスト ボックス 207"/>
            <p:cNvSpPr txBox="1"/>
            <p:nvPr/>
          </p:nvSpPr>
          <p:spPr>
            <a:xfrm>
              <a:off x="2005973" y="384496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09" name="テキスト ボックス 208"/>
            <p:cNvSpPr txBox="1"/>
            <p:nvPr/>
          </p:nvSpPr>
          <p:spPr>
            <a:xfrm>
              <a:off x="2507221" y="384496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0" name="テキスト ボックス 209"/>
            <p:cNvSpPr txBox="1"/>
            <p:nvPr/>
          </p:nvSpPr>
          <p:spPr>
            <a:xfrm>
              <a:off x="1524503" y="415824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1" name="テキスト ボックス 210"/>
            <p:cNvSpPr txBox="1"/>
            <p:nvPr/>
          </p:nvSpPr>
          <p:spPr>
            <a:xfrm>
              <a:off x="1528393" y="4457129"/>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2" name="テキスト ボックス 211"/>
            <p:cNvSpPr txBox="1"/>
            <p:nvPr/>
          </p:nvSpPr>
          <p:spPr>
            <a:xfrm>
              <a:off x="2018542" y="41470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3" name="テキスト ボックス 212"/>
            <p:cNvSpPr txBox="1"/>
            <p:nvPr/>
          </p:nvSpPr>
          <p:spPr>
            <a:xfrm>
              <a:off x="2005973" y="4457129"/>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4" name="テキスト ボックス 213"/>
            <p:cNvSpPr txBox="1"/>
            <p:nvPr/>
          </p:nvSpPr>
          <p:spPr>
            <a:xfrm>
              <a:off x="2512716" y="414708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5" name="テキスト ボックス 214"/>
            <p:cNvSpPr txBox="1"/>
            <p:nvPr/>
          </p:nvSpPr>
          <p:spPr>
            <a:xfrm>
              <a:off x="2516424" y="4458694"/>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7" name="テキスト ボックス 216"/>
            <p:cNvSpPr txBox="1"/>
            <p:nvPr/>
          </p:nvSpPr>
          <p:spPr>
            <a:xfrm>
              <a:off x="3286711" y="38463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8" name="テキスト ボックス 217"/>
            <p:cNvSpPr txBox="1"/>
            <p:nvPr/>
          </p:nvSpPr>
          <p:spPr>
            <a:xfrm>
              <a:off x="3766251" y="38463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19" name="テキスト ボックス 218"/>
            <p:cNvSpPr txBox="1"/>
            <p:nvPr/>
          </p:nvSpPr>
          <p:spPr>
            <a:xfrm>
              <a:off x="4267499" y="3846388"/>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0" name="テキスト ボックス 219"/>
            <p:cNvSpPr txBox="1"/>
            <p:nvPr/>
          </p:nvSpPr>
          <p:spPr>
            <a:xfrm>
              <a:off x="3284781" y="4159664"/>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1" name="テキスト ボックス 220"/>
            <p:cNvSpPr txBox="1"/>
            <p:nvPr/>
          </p:nvSpPr>
          <p:spPr>
            <a:xfrm>
              <a:off x="3288671" y="4458552"/>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2" name="テキスト ボックス 221"/>
            <p:cNvSpPr txBox="1"/>
            <p:nvPr/>
          </p:nvSpPr>
          <p:spPr>
            <a:xfrm>
              <a:off x="3778820" y="41485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3" name="テキスト ボックス 222"/>
            <p:cNvSpPr txBox="1"/>
            <p:nvPr/>
          </p:nvSpPr>
          <p:spPr>
            <a:xfrm>
              <a:off x="3766251" y="4458552"/>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4" name="テキスト ボックス 223"/>
            <p:cNvSpPr txBox="1"/>
            <p:nvPr/>
          </p:nvSpPr>
          <p:spPr>
            <a:xfrm>
              <a:off x="4272994" y="4148510"/>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5" name="テキスト ボックス 224"/>
            <p:cNvSpPr txBox="1"/>
            <p:nvPr/>
          </p:nvSpPr>
          <p:spPr>
            <a:xfrm>
              <a:off x="4276702" y="446011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6" name="テキスト ボックス 225"/>
            <p:cNvSpPr txBox="1"/>
            <p:nvPr/>
          </p:nvSpPr>
          <p:spPr>
            <a:xfrm>
              <a:off x="1533890" y="540976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7" name="テキスト ボックス 226"/>
            <p:cNvSpPr txBox="1"/>
            <p:nvPr/>
          </p:nvSpPr>
          <p:spPr>
            <a:xfrm>
              <a:off x="2013431" y="540976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8" name="テキスト ボックス 227"/>
            <p:cNvSpPr txBox="1"/>
            <p:nvPr/>
          </p:nvSpPr>
          <p:spPr>
            <a:xfrm>
              <a:off x="2514679" y="540976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29" name="テキスト ボックス 228"/>
            <p:cNvSpPr txBox="1"/>
            <p:nvPr/>
          </p:nvSpPr>
          <p:spPr>
            <a:xfrm>
              <a:off x="1531961" y="5723043"/>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0" name="テキスト ボックス 229"/>
            <p:cNvSpPr txBox="1"/>
            <p:nvPr/>
          </p:nvSpPr>
          <p:spPr>
            <a:xfrm>
              <a:off x="1535851" y="602193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1" name="テキスト ボックス 230"/>
            <p:cNvSpPr txBox="1"/>
            <p:nvPr/>
          </p:nvSpPr>
          <p:spPr>
            <a:xfrm>
              <a:off x="2026000" y="5711890"/>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2" name="テキスト ボックス 231"/>
            <p:cNvSpPr txBox="1"/>
            <p:nvPr/>
          </p:nvSpPr>
          <p:spPr>
            <a:xfrm>
              <a:off x="2013431" y="602193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3" name="テキスト ボックス 232"/>
            <p:cNvSpPr txBox="1"/>
            <p:nvPr/>
          </p:nvSpPr>
          <p:spPr>
            <a:xfrm>
              <a:off x="2520174" y="5711889"/>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4" name="テキスト ボックス 233"/>
            <p:cNvSpPr txBox="1"/>
            <p:nvPr/>
          </p:nvSpPr>
          <p:spPr>
            <a:xfrm>
              <a:off x="2523882" y="6023496"/>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tx1"/>
                  </a:solidFill>
                  <a:latin typeface="Yu Gothic UI" panose="020B0500000000000000" pitchFamily="50" charset="-128"/>
                  <a:ea typeface="Yu Gothic UI" panose="020B0500000000000000" pitchFamily="50" charset="-128"/>
                </a:rPr>
                <a:t>検証</a:t>
              </a:r>
            </a:p>
          </p:txBody>
        </p:sp>
        <p:sp>
          <p:nvSpPr>
            <p:cNvPr id="235" name="テキスト ボックス 234"/>
            <p:cNvSpPr txBox="1"/>
            <p:nvPr/>
          </p:nvSpPr>
          <p:spPr>
            <a:xfrm>
              <a:off x="3286711" y="54058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6" name="テキスト ボックス 235"/>
            <p:cNvSpPr txBox="1"/>
            <p:nvPr/>
          </p:nvSpPr>
          <p:spPr>
            <a:xfrm>
              <a:off x="3766251" y="54058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7" name="テキスト ボックス 236"/>
            <p:cNvSpPr txBox="1"/>
            <p:nvPr/>
          </p:nvSpPr>
          <p:spPr>
            <a:xfrm>
              <a:off x="4267499" y="5405811"/>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8" name="テキスト ボックス 237"/>
            <p:cNvSpPr txBox="1"/>
            <p:nvPr/>
          </p:nvSpPr>
          <p:spPr>
            <a:xfrm>
              <a:off x="3284781" y="5719087"/>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39" name="テキスト ボックス 238"/>
            <p:cNvSpPr txBox="1"/>
            <p:nvPr/>
          </p:nvSpPr>
          <p:spPr>
            <a:xfrm>
              <a:off x="3288671" y="601797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0" name="テキスト ボックス 239"/>
            <p:cNvSpPr txBox="1"/>
            <p:nvPr/>
          </p:nvSpPr>
          <p:spPr>
            <a:xfrm>
              <a:off x="3778820" y="5707934"/>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1" name="テキスト ボックス 240"/>
            <p:cNvSpPr txBox="1"/>
            <p:nvPr/>
          </p:nvSpPr>
          <p:spPr>
            <a:xfrm>
              <a:off x="3766251" y="6017975"/>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2" name="テキスト ボックス 241"/>
            <p:cNvSpPr txBox="1"/>
            <p:nvPr/>
          </p:nvSpPr>
          <p:spPr>
            <a:xfrm>
              <a:off x="4272994" y="5707933"/>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243" name="テキスト ボックス 242"/>
            <p:cNvSpPr txBox="1"/>
            <p:nvPr/>
          </p:nvSpPr>
          <p:spPr>
            <a:xfrm>
              <a:off x="4276702" y="6019540"/>
              <a:ext cx="348624" cy="226591"/>
            </a:xfrm>
            <a:prstGeom prst="rect">
              <a:avLst/>
            </a:prstGeom>
            <a:noFill/>
          </p:spPr>
          <p:txBody>
            <a:bodyPr wrap="none" lIns="36000" tIns="36000" rIns="36000" bIns="36000" rtlCol="0" anchor="ctr" anchorCtr="0">
              <a:spAutoFit/>
            </a:bodyPr>
            <a:lstStyle/>
            <a:p>
              <a:pPr>
                <a:spcBef>
                  <a:spcPts val="0"/>
                </a:spcBef>
                <a:buSzPct val="100000"/>
              </a:pPr>
              <a:r>
                <a:rPr kumimoji="1" lang="ja-JP" altLang="en-US" sz="1000" dirty="0">
                  <a:solidFill>
                    <a:schemeClr val="bg1"/>
                  </a:solidFill>
                  <a:latin typeface="Yu Gothic UI" panose="020B0500000000000000" pitchFamily="50" charset="-128"/>
                  <a:ea typeface="Yu Gothic UI" panose="020B0500000000000000" pitchFamily="50" charset="-128"/>
                </a:rPr>
                <a:t>検証</a:t>
              </a:r>
            </a:p>
          </p:txBody>
        </p:sp>
        <p:sp>
          <p:nvSpPr>
            <p:cNvPr id="12" name="正方形/長方形 11"/>
            <p:cNvSpPr/>
            <p:nvPr/>
          </p:nvSpPr>
          <p:spPr>
            <a:xfrm>
              <a:off x="1440848" y="3367796"/>
              <a:ext cx="1439818" cy="461665"/>
            </a:xfrm>
            <a:prstGeom prst="rect">
              <a:avLst/>
            </a:prstGeom>
            <a:solidFill>
              <a:schemeClr val="bg1"/>
            </a:solidFill>
          </p:spPr>
          <p:txBody>
            <a:bodyPr wrap="none">
              <a:spAutoFit/>
            </a:bodyP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強みを機会の中で</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最大化できないか</a:t>
              </a:r>
              <a:r>
                <a:rPr kumimoji="1" lang="en-US" altLang="ja-JP" sz="1200" dirty="0">
                  <a:latin typeface="Yu Gothic UI" panose="020B0500000000000000" pitchFamily="50" charset="-128"/>
                  <a:ea typeface="Yu Gothic UI" panose="020B0500000000000000" pitchFamily="50" charset="-128"/>
                </a:rPr>
                <a:t>?</a:t>
              </a:r>
              <a:endParaRPr kumimoji="1" lang="ja-JP" altLang="en-US" sz="1200" dirty="0">
                <a:latin typeface="Yu Gothic UI" panose="020B0500000000000000" pitchFamily="50" charset="-128"/>
                <a:ea typeface="Yu Gothic UI" panose="020B0500000000000000" pitchFamily="50" charset="-128"/>
              </a:endParaRPr>
            </a:p>
          </p:txBody>
        </p:sp>
        <p:sp>
          <p:nvSpPr>
            <p:cNvPr id="244" name="正方形/長方形 243"/>
            <p:cNvSpPr/>
            <p:nvPr/>
          </p:nvSpPr>
          <p:spPr>
            <a:xfrm>
              <a:off x="3199588" y="3374743"/>
              <a:ext cx="1457450" cy="461665"/>
            </a:xfrm>
            <a:prstGeom prst="rect">
              <a:avLst/>
            </a:prstGeom>
            <a:solidFill>
              <a:schemeClr val="bg1"/>
            </a:solidFill>
          </p:spPr>
          <p:txBody>
            <a:bodyPr wrap="none">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弱みを補完して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機会を活かせるか</a:t>
              </a:r>
              <a:r>
                <a:rPr kumimoji="1" lang="en-US" altLang="ja-JP" sz="1200" dirty="0">
                  <a:latin typeface="Yu Gothic UI" panose="020B0500000000000000" pitchFamily="50" charset="-128"/>
                  <a:ea typeface="Yu Gothic UI" panose="020B0500000000000000" pitchFamily="50" charset="-128"/>
                </a:rPr>
                <a:t>?</a:t>
              </a:r>
            </a:p>
          </p:txBody>
        </p:sp>
        <p:sp>
          <p:nvSpPr>
            <p:cNvPr id="245" name="正方形/長方形 244"/>
            <p:cNvSpPr/>
            <p:nvPr/>
          </p:nvSpPr>
          <p:spPr>
            <a:xfrm>
              <a:off x="1390289" y="4922425"/>
              <a:ext cx="1585690" cy="461665"/>
            </a:xfrm>
            <a:prstGeom prst="rect">
              <a:avLst/>
            </a:prstGeom>
            <a:solidFill>
              <a:schemeClr val="bg1"/>
            </a:solidFill>
          </p:spPr>
          <p:txBody>
            <a:bodyPr wrap="none">
              <a:spAutoFit/>
            </a:bodyPr>
            <a:lstStyle/>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強みによって</a:t>
              </a:r>
              <a:endParaRPr kumimoji="1" lang="en-US" altLang="ja-JP" sz="1200" dirty="0">
                <a:latin typeface="Yu Gothic UI" panose="020B0500000000000000" pitchFamily="50" charset="-128"/>
                <a:ea typeface="Yu Gothic UI" panose="020B0500000000000000" pitchFamily="50" charset="-128"/>
              </a:endParaRPr>
            </a:p>
            <a:p>
              <a:pPr algn="ctr">
                <a:spcBef>
                  <a:spcPts val="0"/>
                </a:spcBef>
                <a:buSzPct val="100000"/>
              </a:pPr>
              <a:r>
                <a:rPr kumimoji="1" lang="ja-JP" altLang="en-US" sz="1200" dirty="0">
                  <a:latin typeface="Yu Gothic UI" panose="020B0500000000000000" pitchFamily="50" charset="-128"/>
                  <a:ea typeface="Yu Gothic UI" panose="020B0500000000000000" pitchFamily="50" charset="-128"/>
                </a:rPr>
                <a:t>脅威に対処できるか</a:t>
              </a:r>
              <a:r>
                <a:rPr kumimoji="1" lang="en-US" altLang="ja-JP" sz="1200" dirty="0">
                  <a:latin typeface="Yu Gothic UI" panose="020B0500000000000000" pitchFamily="50" charset="-128"/>
                  <a:ea typeface="Yu Gothic UI" panose="020B0500000000000000" pitchFamily="50" charset="-128"/>
                </a:rPr>
                <a:t>?</a:t>
              </a:r>
            </a:p>
          </p:txBody>
        </p:sp>
        <p:sp>
          <p:nvSpPr>
            <p:cNvPr id="246" name="正方形/長方形 245"/>
            <p:cNvSpPr/>
            <p:nvPr/>
          </p:nvSpPr>
          <p:spPr>
            <a:xfrm>
              <a:off x="3148260" y="4922949"/>
              <a:ext cx="1567288" cy="461665"/>
            </a:xfrm>
            <a:prstGeom prst="rect">
              <a:avLst/>
            </a:prstGeom>
            <a:solidFill>
              <a:schemeClr val="bg1"/>
            </a:solidFill>
          </p:spPr>
          <p:txBody>
            <a:bodyPr wrap="none">
              <a:spAutoFit/>
            </a:bodyPr>
            <a:lstStyle/>
            <a:p>
              <a:pPr algn="ctr"/>
              <a:r>
                <a:rPr kumimoji="1" lang="ja-JP" altLang="en-US" sz="1200" dirty="0">
                  <a:latin typeface="Yu Gothic UI" panose="020B0500000000000000" pitchFamily="50" charset="-128"/>
                  <a:ea typeface="Yu Gothic UI" panose="020B0500000000000000" pitchFamily="50" charset="-128"/>
                </a:rPr>
                <a:t>弱みと脅威の最小化</a:t>
              </a:r>
              <a:br>
                <a:rPr kumimoji="1" lang="en-US" altLang="ja-JP" sz="1200" dirty="0">
                  <a:latin typeface="Yu Gothic UI" panose="020B0500000000000000" pitchFamily="50" charset="-128"/>
                  <a:ea typeface="Yu Gothic UI" panose="020B0500000000000000" pitchFamily="50" charset="-128"/>
                </a:rPr>
              </a:br>
              <a:r>
                <a:rPr kumimoji="1" lang="ja-JP" altLang="en-US" sz="1200" dirty="0">
                  <a:latin typeface="Yu Gothic UI" panose="020B0500000000000000" pitchFamily="50" charset="-128"/>
                  <a:ea typeface="Yu Gothic UI" panose="020B0500000000000000" pitchFamily="50" charset="-128"/>
                </a:rPr>
                <a:t>はできるか</a:t>
              </a:r>
              <a:r>
                <a:rPr kumimoji="1" lang="en-US" altLang="ja-JP" sz="1200" dirty="0">
                  <a:latin typeface="Yu Gothic UI" panose="020B0500000000000000" pitchFamily="50" charset="-128"/>
                  <a:ea typeface="Yu Gothic UI" panose="020B0500000000000000" pitchFamily="50" charset="-128"/>
                </a:rPr>
                <a:t>?</a:t>
              </a:r>
            </a:p>
          </p:txBody>
        </p:sp>
        <p:sp>
          <p:nvSpPr>
            <p:cNvPr id="6" name="正方形/長方形 5"/>
            <p:cNvSpPr/>
            <p:nvPr/>
          </p:nvSpPr>
          <p:spPr bwMode="gray">
            <a:xfrm>
              <a:off x="1489678"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38" name="正方形/長方形 137"/>
            <p:cNvSpPr/>
            <p:nvPr/>
          </p:nvSpPr>
          <p:spPr bwMode="gray">
            <a:xfrm>
              <a:off x="1982170"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39" name="正方形/長方形 138"/>
            <p:cNvSpPr/>
            <p:nvPr/>
          </p:nvSpPr>
          <p:spPr bwMode="gray">
            <a:xfrm>
              <a:off x="2474662"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sp>
          <p:nvSpPr>
            <p:cNvPr id="145" name="正方形/長方形 144"/>
            <p:cNvSpPr/>
            <p:nvPr/>
          </p:nvSpPr>
          <p:spPr bwMode="gray">
            <a:xfrm>
              <a:off x="3239054"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46" name="正方形/長方形 145"/>
            <p:cNvSpPr/>
            <p:nvPr/>
          </p:nvSpPr>
          <p:spPr bwMode="gray">
            <a:xfrm>
              <a:off x="3731546"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47" name="正方形/長方形 146"/>
            <p:cNvSpPr/>
            <p:nvPr/>
          </p:nvSpPr>
          <p:spPr bwMode="gray">
            <a:xfrm>
              <a:off x="4224038" y="292270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sp>
          <p:nvSpPr>
            <p:cNvPr id="148" name="正方形/長方形 147"/>
            <p:cNvSpPr/>
            <p:nvPr/>
          </p:nvSpPr>
          <p:spPr bwMode="gray">
            <a:xfrm>
              <a:off x="632981" y="3863094"/>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49" name="正方形/長方形 148"/>
            <p:cNvSpPr/>
            <p:nvPr/>
          </p:nvSpPr>
          <p:spPr bwMode="gray">
            <a:xfrm>
              <a:off x="632981" y="4162395"/>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50" name="正方形/長方形 149"/>
            <p:cNvSpPr/>
            <p:nvPr/>
          </p:nvSpPr>
          <p:spPr bwMode="gray">
            <a:xfrm>
              <a:off x="632981" y="4461695"/>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sp>
          <p:nvSpPr>
            <p:cNvPr id="151" name="正方形/長方形 150"/>
            <p:cNvSpPr/>
            <p:nvPr/>
          </p:nvSpPr>
          <p:spPr bwMode="gray">
            <a:xfrm>
              <a:off x="632981" y="5418073"/>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①</a:t>
              </a:r>
            </a:p>
          </p:txBody>
        </p:sp>
        <p:sp>
          <p:nvSpPr>
            <p:cNvPr id="152" name="正方形/長方形 151"/>
            <p:cNvSpPr/>
            <p:nvPr/>
          </p:nvSpPr>
          <p:spPr bwMode="gray">
            <a:xfrm>
              <a:off x="632981" y="5717374"/>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②</a:t>
              </a:r>
            </a:p>
          </p:txBody>
        </p:sp>
        <p:sp>
          <p:nvSpPr>
            <p:cNvPr id="153" name="正方形/長方形 152"/>
            <p:cNvSpPr/>
            <p:nvPr/>
          </p:nvSpPr>
          <p:spPr bwMode="gray">
            <a:xfrm>
              <a:off x="632981" y="6016674"/>
              <a:ext cx="398834" cy="218285"/>
            </a:xfrm>
            <a:prstGeom prst="rect">
              <a:avLst/>
            </a:prstGeom>
            <a:solidFill>
              <a:schemeClr val="bg1"/>
            </a:solidFill>
            <a:ln w="12700" algn="ctr">
              <a:solidFill>
                <a:schemeClr val="accent6"/>
              </a:solidFill>
              <a:miter lim="800000"/>
              <a:headEnd/>
              <a:tailEnd/>
            </a:ln>
          </p:spPr>
          <p:txBody>
            <a:bodyPr wrap="square" lIns="36000" tIns="36000" rIns="36000" bIns="36000" rtlCol="0" anchor="ctr"/>
            <a:lstStyle/>
            <a:p>
              <a:pPr algn="ctr">
                <a:buFont typeface="Wingdings 2" pitchFamily="18" charset="2"/>
                <a:buNone/>
              </a:pPr>
              <a:r>
                <a:rPr kumimoji="1" lang="ja-JP" altLang="en-US" sz="1200" dirty="0">
                  <a:latin typeface="Yu Gothic UI" panose="020B0500000000000000" pitchFamily="50" charset="-128"/>
                  <a:ea typeface="Yu Gothic UI" panose="020B0500000000000000" pitchFamily="50" charset="-128"/>
                </a:rPr>
                <a:t>③</a:t>
              </a:r>
            </a:p>
          </p:txBody>
        </p:sp>
      </p:grpSp>
      <p:graphicFrame>
        <p:nvGraphicFramePr>
          <p:cNvPr id="14" name="表 13"/>
          <p:cNvGraphicFramePr>
            <a:graphicFrameLocks noGrp="1"/>
          </p:cNvGraphicFramePr>
          <p:nvPr>
            <p:extLst>
              <p:ext uri="{D42A27DB-BD31-4B8C-83A1-F6EECF244321}">
                <p14:modId xmlns:p14="http://schemas.microsoft.com/office/powerpoint/2010/main" val="165990687"/>
              </p:ext>
            </p:extLst>
          </p:nvPr>
        </p:nvGraphicFramePr>
        <p:xfrm>
          <a:off x="5390159" y="2008676"/>
          <a:ext cx="4082337" cy="4347673"/>
        </p:xfrm>
        <a:graphic>
          <a:graphicData uri="http://schemas.openxmlformats.org/drawingml/2006/table">
            <a:tbl>
              <a:tblPr firstRow="1" bandRow="1">
                <a:tableStyleId>{C083E6E3-FA7D-4D7B-A595-EF9225AFEA82}</a:tableStyleId>
              </a:tblPr>
              <a:tblGrid>
                <a:gridCol w="799668">
                  <a:extLst>
                    <a:ext uri="{9D8B030D-6E8A-4147-A177-3AD203B41FA5}">
                      <a16:colId xmlns:a16="http://schemas.microsoft.com/office/drawing/2014/main" val="187450560"/>
                    </a:ext>
                  </a:extLst>
                </a:gridCol>
                <a:gridCol w="3282669">
                  <a:extLst>
                    <a:ext uri="{9D8B030D-6E8A-4147-A177-3AD203B41FA5}">
                      <a16:colId xmlns:a16="http://schemas.microsoft.com/office/drawing/2014/main" val="2645710390"/>
                    </a:ext>
                  </a:extLst>
                </a:gridCol>
              </a:tblGrid>
              <a:tr h="306895">
                <a:tc>
                  <a:txBody>
                    <a:bodyPr/>
                    <a:lstStyle/>
                    <a:p>
                      <a:pPr algn="ctr"/>
                      <a:r>
                        <a:rPr kumimoji="1" lang="ja-JP" altLang="en-US" sz="1200" dirty="0">
                          <a:latin typeface="Yu Gothic UI" panose="020B0500000000000000" pitchFamily="50" charset="-128"/>
                          <a:ea typeface="Yu Gothic UI" panose="020B0500000000000000" pitchFamily="50" charset="-128"/>
                        </a:rPr>
                        <a:t>マトリクス</a:t>
                      </a:r>
                    </a:p>
                  </a:txBody>
                  <a:tcPr marL="36000" marR="36000" anchor="ctr"/>
                </a:tc>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lang="ja-JP" altLang="en-US" sz="1200" dirty="0">
                          <a:latin typeface="Yu Gothic UI" panose="020B0500000000000000" pitchFamily="50" charset="-128"/>
                          <a:ea typeface="Yu Gothic UI" panose="020B0500000000000000" pitchFamily="50" charset="-128"/>
                          <a:sym typeface="Arial" panose="020B0604020202020204" pitchFamily="34" charset="0"/>
                        </a:rPr>
                        <a:t>優先順位付けの際のポイント（例）</a:t>
                      </a:r>
                      <a:endParaRPr lang="ja-JP" altLang="en-US" sz="1200" b="1" dirty="0">
                        <a:solidFill>
                          <a:schemeClr val="tx1"/>
                        </a:solidFill>
                        <a:latin typeface="Yu Gothic UI" panose="020B0500000000000000" pitchFamily="50" charset="-128"/>
                        <a:ea typeface="Yu Gothic UI" panose="020B0500000000000000" pitchFamily="50" charset="-128"/>
                        <a:sym typeface="Arial" panose="020B0604020202020204" pitchFamily="34" charset="0"/>
                      </a:endParaRPr>
                    </a:p>
                  </a:txBody>
                  <a:tcPr anchor="ctr"/>
                </a:tc>
                <a:extLst>
                  <a:ext uri="{0D108BD9-81ED-4DB2-BD59-A6C34878D82A}">
                    <a16:rowId xmlns:a16="http://schemas.microsoft.com/office/drawing/2014/main" val="3320650245"/>
                  </a:ext>
                </a:extLst>
              </a:tr>
              <a:tr h="289845">
                <a:tc rowSpan="4">
                  <a:txBody>
                    <a:bodyPr/>
                    <a:lstStyle/>
                    <a:p>
                      <a:pPr algn="ctr"/>
                      <a:r>
                        <a:rPr kumimoji="1" lang="en-US" altLang="ja-JP" sz="1200" dirty="0">
                          <a:latin typeface="Yu Gothic UI" panose="020B0500000000000000" pitchFamily="50" charset="-128"/>
                          <a:ea typeface="Yu Gothic UI" panose="020B0500000000000000" pitchFamily="50" charset="-128"/>
                        </a:rPr>
                        <a:t>S×O</a:t>
                      </a:r>
                      <a:endParaRPr kumimoji="1" lang="ja-JP" altLang="en-US" sz="1200" dirty="0">
                        <a:latin typeface="Yu Gothic UI" panose="020B0500000000000000" pitchFamily="50" charset="-128"/>
                        <a:ea typeface="Yu Gothic UI" panose="020B0500000000000000" pitchFamily="50" charset="-128"/>
                      </a:endParaRPr>
                    </a:p>
                  </a:txBody>
                  <a:tcPr anchor="ctr"/>
                </a:tc>
                <a:tc>
                  <a:txBody>
                    <a:bodyPr/>
                    <a:lstStyle/>
                    <a:p>
                      <a:r>
                        <a:rPr kumimoji="1" lang="ja-JP" altLang="en-US" sz="1100" dirty="0">
                          <a:latin typeface="Yu Gothic UI" panose="020B0500000000000000" pitchFamily="50" charset="-128"/>
                          <a:ea typeface="Yu Gothic UI" panose="020B0500000000000000" pitchFamily="50" charset="-128"/>
                        </a:rPr>
                        <a:t>・自社の経営目標・経営資源との親和性が高い</a:t>
                      </a:r>
                    </a:p>
                  </a:txBody>
                  <a:tcPr anchor="ctr"/>
                </a:tc>
                <a:extLst>
                  <a:ext uri="{0D108BD9-81ED-4DB2-BD59-A6C34878D82A}">
                    <a16:rowId xmlns:a16="http://schemas.microsoft.com/office/drawing/2014/main" val="1205417288"/>
                  </a:ext>
                </a:extLst>
              </a:tr>
              <a:tr h="477391">
                <a:tc vMerge="1">
                  <a:txBody>
                    <a:bodyPr/>
                    <a:lstStyle/>
                    <a:p>
                      <a:endParaRPr kumimoji="1" lang="ja-JP" altLang="en-US" sz="1200" dirty="0"/>
                    </a:p>
                  </a:txBody>
                  <a:tcPr/>
                </a:tc>
                <a:tc>
                  <a:txBody>
                    <a:bodyPr/>
                    <a:lstStyle/>
                    <a:p>
                      <a:r>
                        <a:rPr kumimoji="1" lang="ja-JP" altLang="en-US" sz="1100" dirty="0">
                          <a:latin typeface="Yu Gothic UI" panose="020B0500000000000000" pitchFamily="50" charset="-128"/>
                          <a:ea typeface="Yu Gothic UI" panose="020B0500000000000000" pitchFamily="50" charset="-128"/>
                        </a:rPr>
                        <a:t>・一過性の機会のため、早々に着手する必要性がある（この機会を掴めないと脅威に転じる可能性もあり）</a:t>
                      </a:r>
                    </a:p>
                  </a:txBody>
                  <a:tcPr anchor="ctr"/>
                </a:tc>
                <a:extLst>
                  <a:ext uri="{0D108BD9-81ED-4DB2-BD59-A6C34878D82A}">
                    <a16:rowId xmlns:a16="http://schemas.microsoft.com/office/drawing/2014/main" val="1575938672"/>
                  </a:ext>
                </a:extLst>
              </a:tr>
              <a:tr h="289845">
                <a:tc vMerge="1">
                  <a:txBody>
                    <a:bodyPr/>
                    <a:lstStyle/>
                    <a:p>
                      <a:endParaRPr kumimoji="1" lang="ja-JP" altLang="en-US" sz="1200" dirty="0"/>
                    </a:p>
                  </a:txBody>
                  <a:tcPr/>
                </a:tc>
                <a:tc>
                  <a:txBody>
                    <a:bodyPr/>
                    <a:lstStyle/>
                    <a:p>
                      <a:r>
                        <a:rPr kumimoji="1" lang="ja-JP" altLang="en-US" sz="1100" dirty="0">
                          <a:latin typeface="Yu Gothic UI" panose="020B0500000000000000" pitchFamily="50" charset="-128"/>
                          <a:ea typeface="Yu Gothic UI" panose="020B0500000000000000" pitchFamily="50" charset="-128"/>
                        </a:rPr>
                        <a:t>・大きな投資をせずとも現行の体制で着手可能</a:t>
                      </a:r>
                    </a:p>
                  </a:txBody>
                  <a:tcPr anchor="ctr"/>
                </a:tc>
                <a:extLst>
                  <a:ext uri="{0D108BD9-81ED-4DB2-BD59-A6C34878D82A}">
                    <a16:rowId xmlns:a16="http://schemas.microsoft.com/office/drawing/2014/main" val="2083032592"/>
                  </a:ext>
                </a:extLst>
              </a:tr>
              <a:tr h="289845">
                <a:tc vMerge="1">
                  <a:txBody>
                    <a:bodyPr/>
                    <a:lstStyle/>
                    <a:p>
                      <a:endParaRPr kumimoji="1" lang="ja-JP" altLang="en-US" sz="1200" dirty="0"/>
                    </a:p>
                  </a:txBody>
                  <a:tcPr/>
                </a:tc>
                <a:tc>
                  <a:txBody>
                    <a:bodyPr/>
                    <a:lstStyle/>
                    <a:p>
                      <a:r>
                        <a:rPr kumimoji="1" lang="ja-JP" altLang="en-US" sz="1100" dirty="0">
                          <a:latin typeface="Yu Gothic UI" panose="020B0500000000000000" pitchFamily="50" charset="-128"/>
                          <a:ea typeface="Yu Gothic UI" panose="020B0500000000000000" pitchFamily="50" charset="-128"/>
                        </a:rPr>
                        <a:t>・着手することで期待できる効果が大きい</a:t>
                      </a:r>
                    </a:p>
                  </a:txBody>
                  <a:tcPr anchor="ctr"/>
                </a:tc>
                <a:extLst>
                  <a:ext uri="{0D108BD9-81ED-4DB2-BD59-A6C34878D82A}">
                    <a16:rowId xmlns:a16="http://schemas.microsoft.com/office/drawing/2014/main" val="2672707775"/>
                  </a:ext>
                </a:extLst>
              </a:tr>
              <a:tr h="289845">
                <a:tc rowSpan="4">
                  <a:txBody>
                    <a:bodyPr/>
                    <a:lstStyle/>
                    <a:p>
                      <a:pPr algn="ctr"/>
                      <a:r>
                        <a:rPr kumimoji="1" lang="en-US" altLang="ja-JP" sz="1200" dirty="0">
                          <a:latin typeface="Yu Gothic UI" panose="020B0500000000000000" pitchFamily="50" charset="-128"/>
                          <a:ea typeface="Yu Gothic UI" panose="020B0500000000000000" pitchFamily="50" charset="-128"/>
                        </a:rPr>
                        <a:t>W×O</a:t>
                      </a:r>
                      <a:endParaRPr kumimoji="1" lang="ja-JP" altLang="en-US" sz="1200" dirty="0">
                        <a:latin typeface="Yu Gothic UI" panose="020B0500000000000000" pitchFamily="50" charset="-128"/>
                        <a:ea typeface="Yu Gothic UI" panose="020B0500000000000000" pitchFamily="50" charset="-128"/>
                      </a:endParaRPr>
                    </a:p>
                  </a:txBody>
                  <a:tcPr anchor="ctr">
                    <a:solidFill>
                      <a:schemeClr val="bg1">
                        <a:alpha val="20000"/>
                      </a:schemeClr>
                    </a:solidFill>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・自社の経営目標・経営資源との親和性がある</a:t>
                      </a:r>
                    </a:p>
                  </a:txBody>
                  <a:tcPr anchor="ctr"/>
                </a:tc>
                <a:extLst>
                  <a:ext uri="{0D108BD9-81ED-4DB2-BD59-A6C34878D82A}">
                    <a16:rowId xmlns:a16="http://schemas.microsoft.com/office/drawing/2014/main" val="1823395046"/>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a:t>
                      </a:r>
                      <a:r>
                        <a:rPr kumimoji="1" lang="en-US" altLang="ja-JP" sz="1100" dirty="0">
                          <a:latin typeface="Yu Gothic UI" panose="020B0500000000000000" pitchFamily="50" charset="-128"/>
                          <a:ea typeface="Yu Gothic UI" panose="020B0500000000000000" pitchFamily="50" charset="-128"/>
                        </a:rPr>
                        <a:t>S×O</a:t>
                      </a:r>
                      <a:r>
                        <a:rPr kumimoji="1" lang="ja-JP" altLang="en-US" sz="1100" dirty="0">
                          <a:latin typeface="Yu Gothic UI" panose="020B0500000000000000" pitchFamily="50" charset="-128"/>
                          <a:ea typeface="Yu Gothic UI" panose="020B0500000000000000" pitchFamily="50" charset="-128"/>
                        </a:rPr>
                        <a:t>と矛盾が生じない</a:t>
                      </a:r>
                    </a:p>
                  </a:txBody>
                  <a:tcPr anchor="ctr"/>
                </a:tc>
                <a:extLst>
                  <a:ext uri="{0D108BD9-81ED-4DB2-BD59-A6C34878D82A}">
                    <a16:rowId xmlns:a16="http://schemas.microsoft.com/office/drawing/2014/main" val="1445031653"/>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・機会を活用することで弱みの克服が容易になる</a:t>
                      </a:r>
                    </a:p>
                  </a:txBody>
                  <a:tcPr anchor="ctr"/>
                </a:tc>
                <a:extLst>
                  <a:ext uri="{0D108BD9-81ED-4DB2-BD59-A6C34878D82A}">
                    <a16:rowId xmlns:a16="http://schemas.microsoft.com/office/drawing/2014/main" val="140160945"/>
                  </a:ext>
                </a:extLst>
              </a:tr>
              <a:tr h="477391">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・弱みを克服するコストよりも、機会を得られた場合の利益の方が多い</a:t>
                      </a:r>
                    </a:p>
                  </a:txBody>
                  <a:tcPr anchor="ctr"/>
                </a:tc>
                <a:extLst>
                  <a:ext uri="{0D108BD9-81ED-4DB2-BD59-A6C34878D82A}">
                    <a16:rowId xmlns:a16="http://schemas.microsoft.com/office/drawing/2014/main" val="1084432089"/>
                  </a:ext>
                </a:extLst>
              </a:tr>
              <a:tr h="289845">
                <a:tc rowSpan="4">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200" dirty="0">
                          <a:latin typeface="Yu Gothic UI" panose="020B0500000000000000" pitchFamily="50" charset="-128"/>
                          <a:ea typeface="Yu Gothic UI" panose="020B0500000000000000" pitchFamily="50" charset="-128"/>
                        </a:rPr>
                        <a:t>S×T</a:t>
                      </a:r>
                      <a:endParaRPr kumimoji="1" lang="ja-JP" altLang="en-US" sz="1200" dirty="0">
                        <a:latin typeface="Yu Gothic UI" panose="020B0500000000000000" pitchFamily="50" charset="-128"/>
                        <a:ea typeface="Yu Gothic UI" panose="020B0500000000000000" pitchFamily="50" charset="-128"/>
                      </a:endParaRPr>
                    </a:p>
                  </a:txBody>
                  <a:tcPr anchor="ct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・自社の経営目標・経営資源との親和性がある</a:t>
                      </a:r>
                    </a:p>
                  </a:txBody>
                  <a:tcPr anchor="ctr"/>
                </a:tc>
                <a:extLst>
                  <a:ext uri="{0D108BD9-81ED-4DB2-BD59-A6C34878D82A}">
                    <a16:rowId xmlns:a16="http://schemas.microsoft.com/office/drawing/2014/main" val="2805642538"/>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a:t>
                      </a:r>
                      <a:r>
                        <a:rPr kumimoji="1" lang="en-US" altLang="ja-JP" sz="1100" dirty="0">
                          <a:latin typeface="Yu Gothic UI" panose="020B0500000000000000" pitchFamily="50" charset="-128"/>
                          <a:ea typeface="Yu Gothic UI" panose="020B0500000000000000" pitchFamily="50" charset="-128"/>
                        </a:rPr>
                        <a:t>S×O</a:t>
                      </a:r>
                      <a:r>
                        <a:rPr kumimoji="1" lang="ja-JP" altLang="en-US" sz="1100" dirty="0">
                          <a:latin typeface="Yu Gothic UI" panose="020B0500000000000000" pitchFamily="50" charset="-128"/>
                          <a:ea typeface="Yu Gothic UI" panose="020B0500000000000000" pitchFamily="50" charset="-128"/>
                        </a:rPr>
                        <a:t>と矛盾が生じない</a:t>
                      </a:r>
                    </a:p>
                  </a:txBody>
                  <a:tcPr anchor="ctr"/>
                </a:tc>
                <a:extLst>
                  <a:ext uri="{0D108BD9-81ED-4DB2-BD59-A6C34878D82A}">
                    <a16:rowId xmlns:a16="http://schemas.microsoft.com/office/drawing/2014/main" val="3368508036"/>
                  </a:ext>
                </a:extLst>
              </a:tr>
              <a:tr h="289845">
                <a:tc vMerge="1">
                  <a:txBody>
                    <a:bodyPr/>
                    <a:lstStyle/>
                    <a:p>
                      <a:endParaRPr kumimoji="1" lang="ja-JP" altLang="en-US" sz="1200" dirty="0"/>
                    </a:p>
                  </a:txBody>
                  <a:tcPr>
                    <a:solidFill>
                      <a:srgbClr val="DDEFE8"/>
                    </a:solidFill>
                  </a:tcPr>
                </a:tc>
                <a:tc>
                  <a:txBody>
                    <a:bodyPr/>
                    <a:lstStyle/>
                    <a:p>
                      <a:r>
                        <a:rPr kumimoji="1" lang="ja-JP" altLang="en-US" sz="1100" dirty="0">
                          <a:latin typeface="Yu Gothic UI" panose="020B0500000000000000" pitchFamily="50" charset="-128"/>
                          <a:ea typeface="Yu Gothic UI" panose="020B0500000000000000" pitchFamily="50" charset="-128"/>
                        </a:rPr>
                        <a:t>・早々に対応しなければ脅威が増す可能性が高い</a:t>
                      </a:r>
                    </a:p>
                  </a:txBody>
                  <a:tcPr anchor="ctr"/>
                </a:tc>
                <a:extLst>
                  <a:ext uri="{0D108BD9-81ED-4DB2-BD59-A6C34878D82A}">
                    <a16:rowId xmlns:a16="http://schemas.microsoft.com/office/drawing/2014/main" val="1111440584"/>
                  </a:ext>
                </a:extLst>
              </a:tr>
              <a:tr h="477391">
                <a:tc vMerge="1">
                  <a:txBody>
                    <a:bodyPr/>
                    <a:lstStyle/>
                    <a:p>
                      <a:endParaRPr kumimoji="1" lang="ja-JP" altLang="en-US" sz="1200" dirty="0"/>
                    </a:p>
                  </a:txBody>
                  <a:tcPr/>
                </a:tc>
                <a:tc>
                  <a:txBody>
                    <a:bodyPr/>
                    <a:lstStyle/>
                    <a:p>
                      <a:pPr marL="0" marR="0" lvl="0" indent="0" algn="l" defTabSz="990564" rtl="0" eaLnBrk="1" fontAlgn="auto" latinLnBrk="0" hangingPunct="1">
                        <a:lnSpc>
                          <a:spcPct val="100000"/>
                        </a:lnSpc>
                        <a:spcBef>
                          <a:spcPts val="0"/>
                        </a:spcBef>
                        <a:spcAft>
                          <a:spcPts val="0"/>
                        </a:spcAft>
                        <a:buClrTx/>
                        <a:buSzTx/>
                        <a:buFontTx/>
                        <a:buNone/>
                        <a:tabLst/>
                        <a:defRPr/>
                      </a:pPr>
                      <a:r>
                        <a:rPr kumimoji="1" lang="ja-JP" altLang="en-US" sz="1100" dirty="0">
                          <a:latin typeface="Yu Gothic UI" panose="020B0500000000000000" pitchFamily="50" charset="-128"/>
                          <a:ea typeface="Yu Gothic UI" panose="020B0500000000000000" pitchFamily="50" charset="-128"/>
                        </a:rPr>
                        <a:t>・脅威に対処できた場合、対処で発生するコストよりも、享受できるメリットの方が大きい</a:t>
                      </a:r>
                    </a:p>
                  </a:txBody>
                  <a:tcPr anchor="ctr"/>
                </a:tc>
                <a:extLst>
                  <a:ext uri="{0D108BD9-81ED-4DB2-BD59-A6C34878D82A}">
                    <a16:rowId xmlns:a16="http://schemas.microsoft.com/office/drawing/2014/main" val="160753562"/>
                  </a:ext>
                </a:extLst>
              </a:tr>
            </a:tbl>
          </a:graphicData>
        </a:graphic>
      </p:graphicFrame>
      <p:sp>
        <p:nvSpPr>
          <p:cNvPr id="358" name="コンテンツ プレースホルダー 1"/>
          <p:cNvSpPr txBox="1">
            <a:spLocks/>
          </p:cNvSpPr>
          <p:nvPr/>
        </p:nvSpPr>
        <p:spPr bwMode="gray">
          <a:xfrm>
            <a:off x="5390160" y="1493528"/>
            <a:ext cx="4096722" cy="515148"/>
          </a:xfrm>
          <a:prstGeom prst="rect">
            <a:avLst/>
          </a:prstGeom>
        </p:spPr>
        <p:txBody>
          <a:bodyPr vert="horz" lIns="72000" tIns="72000" rIns="0" bIns="0" rtlCol="0">
            <a:noAutofit/>
          </a:bodyPr>
          <a:lstStyle>
            <a:lvl1pPr marL="0" marR="0" indent="0" algn="l" defTabSz="990564" rtl="0" eaLnBrk="1" fontAlgn="auto" latinLnBrk="0" hangingPunct="1">
              <a:lnSpc>
                <a:spcPct val="100000"/>
              </a:lnSpc>
              <a:spcBef>
                <a:spcPts val="600"/>
              </a:spcBef>
              <a:spcAft>
                <a:spcPts val="0"/>
              </a:spcAft>
              <a:buClrTx/>
              <a:buSzPct val="100000"/>
              <a:buFont typeface="Arial" pitchFamily="34" charset="0"/>
              <a:buNone/>
              <a:tabLst/>
              <a:defRPr kumimoji="1" sz="1600" b="0" kern="1200" baseline="0">
                <a:solidFill>
                  <a:schemeClr val="tx1"/>
                </a:solidFill>
                <a:latin typeface="Arial" pitchFamily="34" charset="0"/>
                <a:ea typeface="+mn-ea"/>
                <a:cs typeface="Arial" pitchFamily="34" charset="0"/>
              </a:defRPr>
            </a:lvl1pPr>
            <a:lvl2pPr marL="230400" marR="0" indent="-230400" algn="l" defTabSz="990564" rtl="0" eaLnBrk="1" fontAlgn="auto" latinLnBrk="0" hangingPunct="1">
              <a:lnSpc>
                <a:spcPct val="100000"/>
              </a:lnSpc>
              <a:spcBef>
                <a:spcPts val="600"/>
              </a:spcBef>
              <a:spcAft>
                <a:spcPts val="0"/>
              </a:spcAft>
              <a:buClrTx/>
              <a:buSzPct val="100000"/>
              <a:buFont typeface="Wingdings" pitchFamily="2" charset="2"/>
              <a:buChar char="n"/>
              <a:tabLst/>
              <a:defRPr kumimoji="1" lang="en-US" sz="1600" b="0" kern="1200" baseline="0">
                <a:solidFill>
                  <a:schemeClr val="tx1"/>
                </a:solidFill>
                <a:latin typeface="Arial" pitchFamily="34" charset="0"/>
                <a:ea typeface="+mn-ea"/>
                <a:cs typeface="Arial" pitchFamily="34" charset="0"/>
              </a:defRPr>
            </a:lvl2pPr>
            <a:lvl3pPr marL="460800" marR="0" indent="-230400" algn="l" defTabSz="990564" rtl="0" eaLnBrk="1" fontAlgn="auto" latinLnBrk="0" hangingPunct="1">
              <a:lnSpc>
                <a:spcPct val="100000"/>
              </a:lnSpc>
              <a:spcBef>
                <a:spcPts val="300"/>
              </a:spcBef>
              <a:spcAft>
                <a:spcPts val="0"/>
              </a:spcAft>
              <a:buClrTx/>
              <a:buSzPct val="100000"/>
              <a:buFont typeface="Wingdings" pitchFamily="2" charset="2"/>
              <a:buChar char="Ø"/>
              <a:tabLst/>
              <a:defRPr kumimoji="1" lang="en-US" sz="1600" b="0" kern="1200" baseline="0">
                <a:solidFill>
                  <a:schemeClr val="tx1"/>
                </a:solidFill>
                <a:latin typeface="Arial" pitchFamily="34" charset="0"/>
                <a:ea typeface="+mn-ea"/>
                <a:cs typeface="Arial" pitchFamily="34" charset="0"/>
              </a:defRPr>
            </a:lvl3pPr>
            <a:lvl4pPr marL="691200" marR="0" indent="-230400" algn="l" defTabSz="990564" rtl="0" eaLnBrk="1" fontAlgn="auto" latinLnBrk="0" hangingPunct="1">
              <a:lnSpc>
                <a:spcPct val="100000"/>
              </a:lnSpc>
              <a:spcBef>
                <a:spcPts val="200"/>
              </a:spcBef>
              <a:spcAft>
                <a:spcPts val="0"/>
              </a:spcAft>
              <a:buClrTx/>
              <a:buSzPct val="100000"/>
              <a:buFont typeface="Arial" pitchFamily="34" charset="0"/>
              <a:buChar char="•"/>
              <a:tabLst/>
              <a:defRPr kumimoji="1" lang="en-US" sz="1600" b="0" kern="1200" baseline="0">
                <a:solidFill>
                  <a:schemeClr val="tx1"/>
                </a:solidFill>
                <a:latin typeface="Arial" pitchFamily="34" charset="0"/>
                <a:ea typeface="+mn-ea"/>
                <a:cs typeface="Arial" pitchFamily="34" charset="0"/>
              </a:defRPr>
            </a:lvl4pPr>
            <a:lvl5pPr marL="577179" indent="-191093" algn="l" defTabSz="865024" rtl="0" eaLnBrk="1" latinLnBrk="0" hangingPunct="1">
              <a:spcBef>
                <a:spcPts val="0"/>
              </a:spcBef>
              <a:spcAft>
                <a:spcPts val="1083"/>
              </a:spcAft>
              <a:buClrTx/>
              <a:buSzPct val="100000"/>
              <a:buFont typeface="Verdana" panose="020B0604030504040204" pitchFamily="34" charset="0"/>
              <a:buChar char="−"/>
              <a:tabLst/>
              <a:defRPr kumimoji="1" lang="en-US" sz="1192" kern="1200" baseline="0" dirty="0" smtClean="0">
                <a:solidFill>
                  <a:schemeClr val="tx1"/>
                </a:solidFill>
                <a:latin typeface="+mn-lt"/>
                <a:ea typeface="+mn-ea"/>
                <a:cs typeface="+mn-cs"/>
              </a:defRPr>
            </a:lvl5pPr>
            <a:lvl6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6pPr>
            <a:lvl7pPr marL="577179" indent="-191093" algn="l" defTabSz="990564" rtl="0" eaLnBrk="1" latinLnBrk="0" hangingPunct="1">
              <a:spcBef>
                <a:spcPts val="0"/>
              </a:spcBef>
              <a:spcAft>
                <a:spcPts val="1083"/>
              </a:spcAft>
              <a:buFont typeface="Verdana" panose="020B0604030504040204" pitchFamily="34" charset="0"/>
              <a:buChar char="−"/>
              <a:defRPr kumimoji="1" sz="1300" kern="1200">
                <a:solidFill>
                  <a:schemeClr val="tx1"/>
                </a:solidFill>
                <a:latin typeface="+mn-lt"/>
                <a:ea typeface="+mn-ea"/>
                <a:cs typeface="+mn-cs"/>
              </a:defRPr>
            </a:lvl7pPr>
            <a:lvl8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8pPr>
            <a:lvl9pPr marL="577179" indent="-191093" algn="l" defTabSz="990564" rtl="0" eaLnBrk="1" latinLnBrk="0" hangingPunct="1">
              <a:spcBef>
                <a:spcPts val="0"/>
              </a:spcBef>
              <a:spcAft>
                <a:spcPts val="1083"/>
              </a:spcAft>
              <a:buFont typeface="Verdana" panose="020B0604030504040204" pitchFamily="34" charset="0"/>
              <a:buChar char="−"/>
              <a:defRPr kumimoji="1" sz="1300" kern="1200" baseline="0">
                <a:solidFill>
                  <a:schemeClr val="tx1"/>
                </a:solidFill>
                <a:latin typeface="+mn-lt"/>
                <a:ea typeface="+mn-ea"/>
                <a:cs typeface="+mn-cs"/>
              </a:defRPr>
            </a:lvl9pPr>
          </a:lstStyle>
          <a:p>
            <a:pPr marL="171450" indent="-171450">
              <a:buFont typeface="Wingdings" panose="05000000000000000000" pitchFamily="2" charset="2"/>
              <a:buChar char="ü"/>
            </a:pPr>
            <a:r>
              <a:rPr lang="ja-JP" altLang="en-US" sz="1200" dirty="0">
                <a:latin typeface="Yu Gothic UI" panose="020B0500000000000000" pitchFamily="50" charset="-128"/>
                <a:ea typeface="Yu Gothic UI" panose="020B0500000000000000" pitchFamily="50" charset="-128"/>
              </a:rPr>
              <a:t>作成したマトリクス毎に優先順位付けを行うことも有効（本ワークショップでは省略）。</a:t>
            </a:r>
            <a:endParaRPr lang="en-US" altLang="ja-JP" sz="1200" dirty="0">
              <a:latin typeface="Yu Gothic UI" panose="020B0500000000000000" pitchFamily="50" charset="-128"/>
              <a:ea typeface="Yu Gothic UI" panose="020B0500000000000000" pitchFamily="50" charset="-128"/>
            </a:endParaRPr>
          </a:p>
        </p:txBody>
      </p:sp>
      <p:sp>
        <p:nvSpPr>
          <p:cNvPr id="8" name="楕円 7"/>
          <p:cNvSpPr/>
          <p:nvPr/>
        </p:nvSpPr>
        <p:spPr bwMode="gray">
          <a:xfrm>
            <a:off x="1207785" y="3530341"/>
            <a:ext cx="494559" cy="180000"/>
          </a:xfrm>
          <a:prstGeom prst="ellipse">
            <a:avLst/>
          </a:prstGeom>
          <a:solidFill>
            <a:srgbClr val="C00000"/>
          </a:solidFill>
          <a:ln w="12700" algn="ctr">
            <a:solidFill>
              <a:srgbClr val="C00000"/>
            </a:solidFill>
            <a:miter lim="800000"/>
            <a:headEnd/>
            <a:tailEnd/>
          </a:ln>
        </p:spPr>
        <p:txBody>
          <a:bodyPr wrap="none" lIns="36000" tIns="36000" rIns="36000" bIns="36000" rtlCol="0" anchor="ctr"/>
          <a:lstStyle/>
          <a:p>
            <a:pPr algn="ctr">
              <a:buFont typeface="Wingdings 2" pitchFamily="18" charset="2"/>
              <a:buNone/>
            </a:pPr>
            <a:r>
              <a:rPr kumimoji="1" lang="ja-JP" altLang="en-US" sz="1000" dirty="0">
                <a:solidFill>
                  <a:schemeClr val="bg1"/>
                </a:solidFill>
                <a:latin typeface="Yu Gothic UI" panose="020B0500000000000000" pitchFamily="50" charset="-128"/>
                <a:ea typeface="Yu Gothic UI" panose="020B0500000000000000" pitchFamily="50" charset="-128"/>
              </a:rPr>
              <a:t>最優先</a:t>
            </a:r>
          </a:p>
        </p:txBody>
      </p:sp>
      <p:sp>
        <p:nvSpPr>
          <p:cNvPr id="122" name="楕円 121"/>
          <p:cNvSpPr/>
          <p:nvPr/>
        </p:nvSpPr>
        <p:spPr bwMode="gray">
          <a:xfrm>
            <a:off x="2998576" y="3530341"/>
            <a:ext cx="494559" cy="180000"/>
          </a:xfrm>
          <a:prstGeom prst="ellipse">
            <a:avLst/>
          </a:prstGeom>
          <a:solidFill>
            <a:srgbClr val="C00000"/>
          </a:solidFill>
          <a:ln w="12700" algn="ctr">
            <a:solidFill>
              <a:srgbClr val="C00000"/>
            </a:solidFill>
            <a:miter lim="800000"/>
            <a:headEnd/>
            <a:tailEnd/>
          </a:ln>
        </p:spPr>
        <p:txBody>
          <a:bodyPr wrap="none" lIns="36000" tIns="36000" rIns="36000" bIns="36000" rtlCol="0" anchor="ctr"/>
          <a:lstStyle/>
          <a:p>
            <a:pPr algn="ctr">
              <a:buFont typeface="Wingdings 2" pitchFamily="18" charset="2"/>
              <a:buNone/>
            </a:pPr>
            <a:r>
              <a:rPr kumimoji="1" lang="ja-JP" altLang="en-US" sz="1000" dirty="0">
                <a:solidFill>
                  <a:schemeClr val="bg1"/>
                </a:solidFill>
                <a:latin typeface="Yu Gothic UI" panose="020B0500000000000000" pitchFamily="50" charset="-128"/>
                <a:ea typeface="Yu Gothic UI" panose="020B0500000000000000" pitchFamily="50" charset="-128"/>
              </a:rPr>
              <a:t>次点</a:t>
            </a:r>
          </a:p>
        </p:txBody>
      </p:sp>
      <p:sp>
        <p:nvSpPr>
          <p:cNvPr id="16" name="右大かっこ 15"/>
          <p:cNvSpPr/>
          <p:nvPr/>
        </p:nvSpPr>
        <p:spPr>
          <a:xfrm>
            <a:off x="4562574" y="3563161"/>
            <a:ext cx="157546" cy="1471716"/>
          </a:xfrm>
          <a:prstGeom prst="rightBracket">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28" name="右大かっこ 127"/>
          <p:cNvSpPr/>
          <p:nvPr/>
        </p:nvSpPr>
        <p:spPr>
          <a:xfrm>
            <a:off x="4562574" y="5125934"/>
            <a:ext cx="157546" cy="1471716"/>
          </a:xfrm>
          <a:prstGeom prst="rightBracket">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Yu Gothic UI" panose="020B0500000000000000" pitchFamily="50" charset="-128"/>
              <a:ea typeface="Yu Gothic UI" panose="020B0500000000000000" pitchFamily="50" charset="-128"/>
            </a:endParaRPr>
          </a:p>
        </p:txBody>
      </p:sp>
      <p:sp>
        <p:nvSpPr>
          <p:cNvPr id="129" name="正方形/長方形 128"/>
          <p:cNvSpPr/>
          <p:nvPr/>
        </p:nvSpPr>
        <p:spPr>
          <a:xfrm>
            <a:off x="4559630" y="3945076"/>
            <a:ext cx="748830" cy="707886"/>
          </a:xfrm>
          <a:prstGeom prst="rect">
            <a:avLst/>
          </a:prstGeom>
          <a:solidFill>
            <a:schemeClr val="accent2"/>
          </a:solidFill>
        </p:spPr>
        <p:txBody>
          <a:bodyPr wrap="square" lIns="0" rIns="0">
            <a:spAutoFit/>
          </a:bodyPr>
          <a:lstStyle/>
          <a:p>
            <a:pPr algn="ctr"/>
            <a:r>
              <a:rPr kumimoji="1" lang="ja-JP" altLang="en-US" sz="1000" dirty="0">
                <a:solidFill>
                  <a:schemeClr val="bg1"/>
                </a:solidFill>
                <a:latin typeface="Yu Gothic UI" panose="020B0500000000000000" pitchFamily="50" charset="-128"/>
                <a:ea typeface="Yu Gothic UI" panose="020B0500000000000000" pitchFamily="50" charset="-128"/>
              </a:rPr>
              <a:t>機会を活かして自社事業を成長させるための戦略</a:t>
            </a:r>
          </a:p>
        </p:txBody>
      </p:sp>
      <p:sp>
        <p:nvSpPr>
          <p:cNvPr id="132" name="正方形/長方形 131"/>
          <p:cNvSpPr/>
          <p:nvPr/>
        </p:nvSpPr>
        <p:spPr>
          <a:xfrm>
            <a:off x="4559630" y="5430905"/>
            <a:ext cx="748830" cy="707886"/>
          </a:xfrm>
          <a:prstGeom prst="rect">
            <a:avLst/>
          </a:prstGeom>
          <a:solidFill>
            <a:schemeClr val="bg1"/>
          </a:solidFill>
        </p:spPr>
        <p:txBody>
          <a:bodyPr wrap="square" lIns="0" rIns="0">
            <a:spAutoFit/>
          </a:bodyPr>
          <a:lstStyle/>
          <a:p>
            <a:pPr algn="ctr"/>
            <a:r>
              <a:rPr kumimoji="1" lang="ja-JP" altLang="en-US" sz="1000" dirty="0">
                <a:latin typeface="Yu Gothic UI" panose="020B0500000000000000" pitchFamily="50" charset="-128"/>
                <a:ea typeface="Yu Gothic UI" panose="020B0500000000000000" pitchFamily="50" charset="-128"/>
              </a:rPr>
              <a:t>目下の事業リスクを抑制・回避・最小化するための戦略</a:t>
            </a:r>
          </a:p>
        </p:txBody>
      </p:sp>
      <p:sp>
        <p:nvSpPr>
          <p:cNvPr id="15" name="四角形: 1 つの角を切り取る 14">
            <a:extLst>
              <a:ext uri="{FF2B5EF4-FFF2-40B4-BE49-F238E27FC236}">
                <a16:creationId xmlns:a16="http://schemas.microsoft.com/office/drawing/2014/main" id="{A8FE6016-9894-7697-74D5-209ACF9A0F7F}"/>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17" name="四角形: 1 つの角を切り取る 16">
            <a:extLst>
              <a:ext uri="{FF2B5EF4-FFF2-40B4-BE49-F238E27FC236}">
                <a16:creationId xmlns:a16="http://schemas.microsoft.com/office/drawing/2014/main" id="{95A0DDFF-9059-DB9B-EC01-B5922394A89C}"/>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18" name="四角形: 1 つの角を切り取る 17">
            <a:extLst>
              <a:ext uri="{FF2B5EF4-FFF2-40B4-BE49-F238E27FC236}">
                <a16:creationId xmlns:a16="http://schemas.microsoft.com/office/drawing/2014/main" id="{C917F08B-B99B-D86C-C341-7E41CF05121E}"/>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20" name="タイトル 3">
            <a:extLst>
              <a:ext uri="{FF2B5EF4-FFF2-40B4-BE49-F238E27FC236}">
                <a16:creationId xmlns:a16="http://schemas.microsoft.com/office/drawing/2014/main" id="{5260C5BE-682D-8D56-3457-96426F9243E2}"/>
              </a:ext>
            </a:extLst>
          </p:cNvPr>
          <p:cNvSpPr txBox="1">
            <a:spLocks/>
          </p:cNvSpPr>
          <p:nvPr/>
        </p:nvSpPr>
        <p:spPr>
          <a:xfrm>
            <a:off x="554531" y="-22973"/>
            <a:ext cx="413938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2. SWOT</a:t>
            </a:r>
            <a:r>
              <a:rPr lang="ja-JP" altLang="en-US" sz="1300" dirty="0">
                <a:solidFill>
                  <a:schemeClr val="tx2"/>
                </a:solidFill>
                <a:latin typeface="Meiryo UI" panose="020B0604030504040204" pitchFamily="50" charset="-128"/>
                <a:ea typeface="Meiryo UI" panose="020B0604030504040204" pitchFamily="50" charset="-128"/>
                <a:cs typeface="+mn-cs"/>
              </a:rPr>
              <a:t>分析・クロス</a:t>
            </a:r>
            <a:r>
              <a:rPr lang="en-US" altLang="ja-JP" sz="1300" dirty="0">
                <a:solidFill>
                  <a:schemeClr val="tx2"/>
                </a:solidFill>
                <a:latin typeface="Meiryo UI" panose="020B0604030504040204" pitchFamily="50" charset="-128"/>
                <a:ea typeface="Meiryo UI" panose="020B0604030504040204" pitchFamily="50" charset="-128"/>
                <a:cs typeface="+mn-cs"/>
              </a:rPr>
              <a:t>SWOT</a:t>
            </a:r>
            <a:r>
              <a:rPr lang="ja-JP" altLang="en-US" sz="1300" dirty="0">
                <a:solidFill>
                  <a:schemeClr val="tx2"/>
                </a:solidFill>
                <a:latin typeface="Meiryo UI" panose="020B0604030504040204" pitchFamily="50" charset="-128"/>
                <a:ea typeface="Meiryo UI" panose="020B0604030504040204" pitchFamily="50" charset="-128"/>
                <a:cs typeface="+mn-cs"/>
              </a:rPr>
              <a:t>分析</a:t>
            </a:r>
          </a:p>
        </p:txBody>
      </p:sp>
      <p:sp>
        <p:nvSpPr>
          <p:cNvPr id="21" name="タイトル 4">
            <a:extLst>
              <a:ext uri="{FF2B5EF4-FFF2-40B4-BE49-F238E27FC236}">
                <a16:creationId xmlns:a16="http://schemas.microsoft.com/office/drawing/2014/main" id="{C19A22E7-88B2-DAE5-F176-F0C3F60606BD}"/>
              </a:ext>
            </a:extLst>
          </p:cNvPr>
          <p:cNvSpPr txBox="1">
            <a:spLocks/>
          </p:cNvSpPr>
          <p:nvPr/>
        </p:nvSpPr>
        <p:spPr bwMode="gray">
          <a:xfrm>
            <a:off x="417000" y="136800"/>
            <a:ext cx="9072000" cy="9038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a:lstStyle>
          <a:p>
            <a:r>
              <a:rPr lang="en-US" altLang="ja-JP" sz="1800" dirty="0"/>
              <a:t>【</a:t>
            </a:r>
            <a:r>
              <a:rPr lang="ja-JP" altLang="en-US" sz="1800" dirty="0"/>
              <a:t>説明資料②</a:t>
            </a:r>
            <a:r>
              <a:rPr lang="en-US" altLang="ja-JP" sz="1800" dirty="0"/>
              <a:t>】</a:t>
            </a:r>
            <a:br>
              <a:rPr lang="en-US" altLang="ja-JP" sz="1800" dirty="0"/>
            </a:br>
            <a:r>
              <a:rPr lang="ja-JP" altLang="en-US" sz="1800" dirty="0"/>
              <a:t>クロス</a:t>
            </a:r>
            <a:r>
              <a:rPr lang="en-US" altLang="ja-JP" sz="1800" dirty="0"/>
              <a:t>SWOT</a:t>
            </a:r>
            <a:r>
              <a:rPr lang="ja-JP" altLang="en-US" sz="1800" dirty="0"/>
              <a:t>分析では、強みを機会の中で最大化する戦略オプションを最優先に検討し、次に弱みを補完して機会を活かす戦略オプションを検討することが肝要です</a:t>
            </a:r>
          </a:p>
        </p:txBody>
      </p:sp>
      <p:sp>
        <p:nvSpPr>
          <p:cNvPr id="24" name="スライド番号プレースホルダー 2">
            <a:extLst>
              <a:ext uri="{FF2B5EF4-FFF2-40B4-BE49-F238E27FC236}">
                <a16:creationId xmlns:a16="http://schemas.microsoft.com/office/drawing/2014/main" id="{9D27E55D-9FCA-A605-2F20-A555B87760C3}"/>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543A0986-838B-4D2A-A95C-8CB1738263FE}" type="slidenum">
              <a:rPr lang="ja-JP" altLang="en-US" smtClean="0">
                <a:solidFill>
                  <a:schemeClr val="tx1"/>
                </a:solidFill>
                <a:latin typeface="Yu Gothic UI" panose="020B0500000000000000" pitchFamily="50" charset="-128"/>
                <a:ea typeface="Yu Gothic UI" panose="020B0500000000000000" pitchFamily="50" charset="-128"/>
              </a:rPr>
              <a:pPr algn="r"/>
              <a:t>6</a:t>
            </a:fld>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631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オブジェクト 1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353" imgH="318" progId="TCLayout.ActiveDocument.1">
                  <p:embed/>
                </p:oleObj>
              </mc:Choice>
              <mc:Fallback>
                <p:oleObj name="think-cell スライド" r:id="rId5" imgW="353" imgH="318" progId="TCLayout.ActiveDocument.1">
                  <p:embed/>
                  <p:pic>
                    <p:nvPicPr>
                      <p:cNvPr id="19" name="オブジェクト 1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正方形/長方形 6" hidden="1"/>
          <p:cNvSpPr/>
          <p:nvPr>
            <p:custDataLst>
              <p:tags r:id="rId2"/>
            </p:custDataLst>
          </p:nvPr>
        </p:nvSpPr>
        <p:spPr bwMode="gray">
          <a:xfrm>
            <a:off x="0" y="0"/>
            <a:ext cx="158750" cy="158750"/>
          </a:xfrm>
          <a:prstGeom prst="rect">
            <a:avLst/>
          </a:prstGeom>
          <a:solidFill>
            <a:srgbClr val="BBBCBC"/>
          </a:solidFill>
          <a:ln w="12700" algn="ctr">
            <a:solidFill>
              <a:srgbClr val="BBBCBC"/>
            </a:solidFill>
            <a:miter lim="800000"/>
            <a:headEnd/>
            <a:tailEnd/>
          </a:ln>
        </p:spPr>
        <p:txBody>
          <a:bodyPr wrap="none" lIns="0" tIns="0" rIns="0" bIns="0" numCol="1" spcCol="0" rtlCol="0" anchor="ctr" anchorCtr="0">
            <a:noAutofit/>
          </a:bodyPr>
          <a:lstStyle/>
          <a:p>
            <a:pPr algn="ctr">
              <a:buFont typeface="Wingdings 2" pitchFamily="18" charset="2"/>
              <a:buNone/>
            </a:pPr>
            <a:endParaRPr kumimoji="1" lang="ja-JP" altLang="en-US" sz="2000" b="1" dirty="0">
              <a:latin typeface="Arial" panose="020B0604020202020204" pitchFamily="34" charset="0"/>
              <a:ea typeface="ＭＳ Ｐゴシック" panose="020B0600070205080204" pitchFamily="50" charset="-128"/>
              <a:cs typeface="+mj-cs"/>
              <a:sym typeface="Arial" panose="020B0604020202020204" pitchFamily="34" charset="0"/>
            </a:endParaRPr>
          </a:p>
        </p:txBody>
      </p:sp>
      <p:sp>
        <p:nvSpPr>
          <p:cNvPr id="3" name="スライド番号プレースホルダー 2"/>
          <p:cNvSpPr>
            <a:spLocks noGrp="1"/>
          </p:cNvSpPr>
          <p:nvPr>
            <p:ph type="sldNum" sz="quarter" idx="10"/>
          </p:nvPr>
        </p:nvSpPr>
        <p:spPr/>
        <p:txBody>
          <a:bodyPr/>
          <a:lstStyle/>
          <a:p>
            <a:fld id="{543A0986-838B-4D2A-A95C-8CB1738263FE}" type="slidenum">
              <a:rPr lang="ja-JP" altLang="en-US" smtClean="0">
                <a:latin typeface="Yu Gothic UI" panose="020B0500000000000000" pitchFamily="50" charset="-128"/>
                <a:ea typeface="Yu Gothic UI" panose="020B0500000000000000" pitchFamily="50" charset="-128"/>
              </a:rPr>
              <a:pPr/>
              <a:t>7</a:t>
            </a:fld>
            <a:endParaRPr lang="ja-JP" altLang="en-US" dirty="0">
              <a:latin typeface="Yu Gothic UI" panose="020B0500000000000000" pitchFamily="50" charset="-128"/>
              <a:ea typeface="Yu Gothic UI" panose="020B0500000000000000" pitchFamily="50" charset="-128"/>
            </a:endParaRPr>
          </a:p>
        </p:txBody>
      </p:sp>
      <p:grpSp>
        <p:nvGrpSpPr>
          <p:cNvPr id="22" name="グループ化 21"/>
          <p:cNvGrpSpPr/>
          <p:nvPr/>
        </p:nvGrpSpPr>
        <p:grpSpPr>
          <a:xfrm>
            <a:off x="416496" y="2002009"/>
            <a:ext cx="4212345" cy="3967478"/>
            <a:chOff x="416496" y="2673531"/>
            <a:chExt cx="4212345" cy="3632505"/>
          </a:xfrm>
        </p:grpSpPr>
        <p:sp>
          <p:nvSpPr>
            <p:cNvPr id="4" name="正方形/長方形 3"/>
            <p:cNvSpPr/>
            <p:nvPr/>
          </p:nvSpPr>
          <p:spPr bwMode="gray">
            <a:xfrm>
              <a:off x="416496" y="2673531"/>
              <a:ext cx="2080377" cy="1800000"/>
            </a:xfrm>
            <a:prstGeom prst="rect">
              <a:avLst/>
            </a:prstGeom>
            <a:solidFill>
              <a:schemeClr val="accent1">
                <a:lumMod val="20000"/>
                <a:lumOff val="80000"/>
              </a:schemeClr>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S</a:t>
              </a:r>
              <a:r>
                <a:rPr kumimoji="1" lang="en-US" altLang="ja-JP" sz="1000" dirty="0">
                  <a:latin typeface="Yu Gothic UI" panose="020B0500000000000000" pitchFamily="50" charset="-128"/>
                  <a:ea typeface="Yu Gothic UI" panose="020B0500000000000000" pitchFamily="50" charset="-128"/>
                </a:rPr>
                <a:t>treng</a:t>
              </a:r>
              <a:r>
                <a:rPr kumimoji="1" lang="en-US" altLang="ja-JP" sz="1050" dirty="0">
                  <a:latin typeface="Yu Gothic UI" panose="020B0500000000000000" pitchFamily="50" charset="-128"/>
                  <a:ea typeface="Yu Gothic UI" panose="020B0500000000000000" pitchFamily="50" charset="-128"/>
                </a:rPr>
                <a:t>ths</a:t>
              </a:r>
              <a:r>
                <a:rPr kumimoji="1" lang="ja-JP" altLang="en-US" sz="1050" dirty="0">
                  <a:latin typeface="Yu Gothic UI" panose="020B0500000000000000" pitchFamily="50" charset="-128"/>
                  <a:ea typeface="Yu Gothic UI" panose="020B0500000000000000" pitchFamily="50" charset="-128"/>
                </a:rPr>
                <a:t>（強み）</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長期定番商品のブランド力</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商品の鮮度を保つ氷温技術</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独自の製法及び、その実現のための特注の生産設備</a:t>
              </a:r>
              <a:endParaRPr kumimoji="1" lang="ja-JP" altLang="en-US"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為替予約や枠取りなど、コスト抑制を念頭にした調達ノウハウ</a:t>
              </a:r>
            </a:p>
            <a:p>
              <a:pPr marL="228600" indent="-228600">
                <a:spcAft>
                  <a:spcPts val="100"/>
                </a:spcAft>
                <a:buFont typeface="+mj-lt"/>
                <a:buAutoNum type="alphaUcParenR"/>
              </a:pPr>
              <a:r>
                <a:rPr kumimoji="1" lang="ja-JP" altLang="en-US" sz="1050" dirty="0">
                  <a:latin typeface="Yu Gothic UI" panose="020B0500000000000000" pitchFamily="50" charset="-128"/>
                  <a:ea typeface="Yu Gothic UI" panose="020B0500000000000000" pitchFamily="50" charset="-128"/>
                </a:rPr>
                <a:t>商品や素材の知識の吸収にどん欲な従業員</a:t>
              </a:r>
              <a:endParaRPr kumimoji="1" lang="en-GB" sz="1200" dirty="0">
                <a:latin typeface="Yu Gothic UI" panose="020B0500000000000000" pitchFamily="50" charset="-128"/>
                <a:ea typeface="Yu Gothic UI" panose="020B0500000000000000" pitchFamily="50" charset="-128"/>
              </a:endParaRPr>
            </a:p>
          </p:txBody>
        </p:sp>
        <p:sp>
          <p:nvSpPr>
            <p:cNvPr id="11" name="正方形/長方形 10"/>
            <p:cNvSpPr/>
            <p:nvPr/>
          </p:nvSpPr>
          <p:spPr bwMode="gray">
            <a:xfrm>
              <a:off x="416496" y="4506036"/>
              <a:ext cx="2080377" cy="1800000"/>
            </a:xfrm>
            <a:prstGeom prst="rect">
              <a:avLst/>
            </a:prstGeom>
            <a:solidFill>
              <a:schemeClr val="accent1">
                <a:lumMod val="20000"/>
                <a:lumOff val="80000"/>
              </a:schemeClr>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O</a:t>
              </a:r>
              <a:r>
                <a:rPr kumimoji="1" lang="en-US" altLang="ja-JP" sz="1050" dirty="0">
                  <a:latin typeface="Yu Gothic UI" panose="020B0500000000000000" pitchFamily="50" charset="-128"/>
                  <a:ea typeface="Yu Gothic UI" panose="020B0500000000000000" pitchFamily="50" charset="-128"/>
                </a:rPr>
                <a:t>pportunities</a:t>
              </a:r>
              <a:r>
                <a:rPr kumimoji="1" lang="ja-JP" altLang="en-US" sz="1050" dirty="0">
                  <a:latin typeface="Yu Gothic UI" panose="020B0500000000000000" pitchFamily="50" charset="-128"/>
                  <a:ea typeface="Yu Gothic UI" panose="020B0500000000000000" pitchFamily="50" charset="-128"/>
                </a:rPr>
                <a:t>（機会）</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女性の社会進出に伴う「職場の息抜き・ごほうび」需要の増加</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安心・安全な食品へのニーズ</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インバウンド客増加による訪日外国人の需要獲得、及び国外需要の開拓余地</a:t>
              </a: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運送・保存技術による販売可能範囲の拡大</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solidFill>
                    <a:prstClr val="black"/>
                  </a:solidFill>
                  <a:latin typeface="Yu Gothic UI" panose="020B0500000000000000" pitchFamily="50" charset="-128"/>
                  <a:ea typeface="Yu Gothic UI" panose="020B0500000000000000" pitchFamily="50" charset="-128"/>
                </a:rPr>
                <a:t>経営革新に対する助成金・補助金の設置</a:t>
              </a:r>
              <a:endParaRPr kumimoji="1" lang="en-GB" sz="1050" dirty="0">
                <a:latin typeface="Yu Gothic UI" panose="020B0500000000000000" pitchFamily="50" charset="-128"/>
                <a:ea typeface="Yu Gothic UI" panose="020B0500000000000000" pitchFamily="50" charset="-128"/>
              </a:endParaRPr>
            </a:p>
          </p:txBody>
        </p:sp>
        <p:sp>
          <p:nvSpPr>
            <p:cNvPr id="12" name="正方形/長方形 11"/>
            <p:cNvSpPr/>
            <p:nvPr/>
          </p:nvSpPr>
          <p:spPr bwMode="gray">
            <a:xfrm>
              <a:off x="2548464" y="2673531"/>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W</a:t>
              </a:r>
              <a:r>
                <a:rPr kumimoji="1" lang="en-US" altLang="ja-JP" sz="1050" dirty="0">
                  <a:latin typeface="Yu Gothic UI" panose="020B0500000000000000" pitchFamily="50" charset="-128"/>
                  <a:ea typeface="Yu Gothic UI" panose="020B0500000000000000" pitchFamily="50" charset="-128"/>
                </a:rPr>
                <a:t>eaknesses</a:t>
              </a:r>
              <a:r>
                <a:rPr kumimoji="1" lang="ja-JP" altLang="en-US" sz="1050" dirty="0">
                  <a:latin typeface="Yu Gothic UI" panose="020B0500000000000000" pitchFamily="50" charset="-128"/>
                  <a:ea typeface="Yu Gothic UI" panose="020B0500000000000000" pitchFamily="50" charset="-128"/>
                </a:rPr>
                <a:t>（弱み）</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商品企画に関して需要調査やテストマーケティング等の調査・検証のノウハウがない</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デジタルマーケティング・</a:t>
              </a:r>
              <a:r>
                <a:rPr lang="en-US" altLang="ja-JP" sz="1050" dirty="0">
                  <a:latin typeface="Yu Gothic UI" panose="020B0500000000000000" pitchFamily="50" charset="-128"/>
                  <a:ea typeface="Yu Gothic UI" panose="020B0500000000000000" pitchFamily="50" charset="-128"/>
                </a:rPr>
                <a:t>EC</a:t>
              </a:r>
              <a:r>
                <a:rPr lang="ja-JP" altLang="en-US" sz="1050" dirty="0">
                  <a:latin typeface="Yu Gothic UI" panose="020B0500000000000000" pitchFamily="50" charset="-128"/>
                  <a:ea typeface="Yu Gothic UI" panose="020B0500000000000000" pitchFamily="50" charset="-128"/>
                </a:rPr>
                <a:t>等の営業・販売手段がない</a:t>
              </a:r>
              <a:endParaRPr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lphaUcParenR"/>
              </a:pPr>
              <a:r>
                <a:rPr lang="ja-JP" altLang="en-US" sz="1050" dirty="0">
                  <a:latin typeface="Yu Gothic UI" panose="020B0500000000000000" pitchFamily="50" charset="-128"/>
                  <a:ea typeface="Yu Gothic UI" panose="020B0500000000000000" pitchFamily="50" charset="-128"/>
                </a:rPr>
                <a:t>未だ人手に頼る作業が多い</a:t>
              </a:r>
              <a:endParaRPr lang="en-US" altLang="ja-JP" sz="1050" dirty="0">
                <a:latin typeface="Yu Gothic UI" panose="020B0500000000000000" pitchFamily="50" charset="-128"/>
                <a:ea typeface="Yu Gothic UI" panose="020B0500000000000000" pitchFamily="50" charset="-128"/>
              </a:endParaRPr>
            </a:p>
            <a:p>
              <a:pPr marL="228600" indent="-228600">
                <a:spcAft>
                  <a:spcPts val="200"/>
                </a:spcAft>
                <a:buFont typeface="+mj-lt"/>
                <a:buAutoNum type="alphaUcParenR"/>
              </a:pPr>
              <a:endParaRPr lang="en-US" altLang="ja-JP" sz="1050" dirty="0">
                <a:latin typeface="Yu Gothic UI" panose="020B0500000000000000" pitchFamily="50" charset="-128"/>
                <a:ea typeface="Yu Gothic UI" panose="020B0500000000000000" pitchFamily="50" charset="-128"/>
              </a:endParaRPr>
            </a:p>
            <a:p>
              <a:pPr marL="228600" indent="-228600">
                <a:spcAft>
                  <a:spcPts val="200"/>
                </a:spcAft>
                <a:buFont typeface="+mj-lt"/>
                <a:buAutoNum type="alphaUcParenR"/>
              </a:pPr>
              <a:endParaRPr lang="en-US" altLang="ja-JP" sz="1050" dirty="0">
                <a:latin typeface="Yu Gothic UI" panose="020B0500000000000000" pitchFamily="50" charset="-128"/>
                <a:ea typeface="Yu Gothic UI" panose="020B0500000000000000" pitchFamily="50" charset="-128"/>
              </a:endParaRPr>
            </a:p>
            <a:p>
              <a:pPr marL="228600" indent="-228600">
                <a:spcAft>
                  <a:spcPts val="200"/>
                </a:spcAft>
                <a:buFont typeface="+mj-lt"/>
                <a:buAutoNum type="alphaUcParenR"/>
              </a:pPr>
              <a:endParaRPr kumimoji="1" lang="en-GB" sz="1050" dirty="0">
                <a:latin typeface="Yu Gothic UI" panose="020B0500000000000000" pitchFamily="50" charset="-128"/>
                <a:ea typeface="Yu Gothic UI" panose="020B0500000000000000" pitchFamily="50" charset="-128"/>
              </a:endParaRPr>
            </a:p>
          </p:txBody>
        </p:sp>
        <p:sp>
          <p:nvSpPr>
            <p:cNvPr id="13" name="正方形/長方形 12"/>
            <p:cNvSpPr/>
            <p:nvPr/>
          </p:nvSpPr>
          <p:spPr bwMode="gray">
            <a:xfrm>
              <a:off x="2548464" y="4506036"/>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T</a:t>
              </a:r>
              <a:r>
                <a:rPr kumimoji="1" lang="en-US" altLang="ja-JP" sz="1050" dirty="0">
                  <a:latin typeface="Yu Gothic UI" panose="020B0500000000000000" pitchFamily="50" charset="-128"/>
                  <a:ea typeface="Yu Gothic UI" panose="020B0500000000000000" pitchFamily="50" charset="-128"/>
                </a:rPr>
                <a:t>hreats</a:t>
              </a:r>
              <a:r>
                <a:rPr kumimoji="1" lang="ja-JP" altLang="en-US" sz="1050" dirty="0">
                  <a:latin typeface="Yu Gothic UI" panose="020B0500000000000000" pitchFamily="50" charset="-128"/>
                  <a:ea typeface="Yu Gothic UI" panose="020B0500000000000000" pitchFamily="50" charset="-128"/>
                </a:rPr>
                <a:t>（脅威）</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latin typeface="Yu Gothic UI" panose="020B0500000000000000" pitchFamily="50" charset="-128"/>
                  <a:ea typeface="Yu Gothic UI" panose="020B0500000000000000" pitchFamily="50" charset="-128"/>
                </a:rPr>
                <a:t>増税による国内消費冷え込み</a:t>
              </a:r>
              <a:endParaRPr kumimoji="1" lang="en-US" altLang="ja-JP" sz="1050" dirty="0">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kumimoji="1" lang="ja-JP" altLang="en-US" sz="1050" dirty="0">
                  <a:solidFill>
                    <a:prstClr val="black"/>
                  </a:solidFill>
                  <a:latin typeface="Yu Gothic UI" panose="020B0500000000000000" pitchFamily="50" charset="-128"/>
                  <a:ea typeface="Yu Gothic UI" panose="020B0500000000000000" pitchFamily="50" charset="-128"/>
                </a:rPr>
                <a:t>大手小売店からの値引き圧力</a:t>
              </a:r>
            </a:p>
            <a:p>
              <a:pPr marL="228600" indent="-228600">
                <a:spcAft>
                  <a:spcPts val="100"/>
                </a:spcAft>
                <a:buFont typeface="+mj-lt"/>
                <a:buAutoNum type="arabicPeriod"/>
              </a:pPr>
              <a:r>
                <a:rPr kumimoji="1" lang="ja-JP" altLang="en-US" sz="1050" dirty="0">
                  <a:solidFill>
                    <a:prstClr val="black"/>
                  </a:solidFill>
                  <a:latin typeface="Yu Gothic UI" panose="020B0500000000000000" pitchFamily="50" charset="-128"/>
                  <a:ea typeface="Yu Gothic UI" panose="020B0500000000000000" pitchFamily="50" charset="-128"/>
                </a:rPr>
                <a:t>コンビ二</a:t>
              </a:r>
              <a:r>
                <a:rPr kumimoji="1" lang="en-US" altLang="ja-JP" sz="1050" dirty="0">
                  <a:solidFill>
                    <a:prstClr val="black"/>
                  </a:solidFill>
                  <a:latin typeface="Yu Gothic UI" panose="020B0500000000000000" pitchFamily="50" charset="-128"/>
                  <a:ea typeface="Yu Gothic UI" panose="020B0500000000000000" pitchFamily="50" charset="-128"/>
                </a:rPr>
                <a:t>PB</a:t>
              </a:r>
              <a:r>
                <a:rPr kumimoji="1" lang="ja-JP" altLang="en-US" sz="1050" dirty="0">
                  <a:solidFill>
                    <a:prstClr val="black"/>
                  </a:solidFill>
                  <a:latin typeface="Yu Gothic UI" panose="020B0500000000000000" pitchFamily="50" charset="-128"/>
                  <a:ea typeface="Yu Gothic UI" panose="020B0500000000000000" pitchFamily="50" charset="-128"/>
                </a:rPr>
                <a:t>のスイーツやおつまみの台頭</a:t>
              </a:r>
              <a:endParaRPr kumimoji="1" lang="en-US" altLang="ja-JP" sz="1050" dirty="0">
                <a:solidFill>
                  <a:prstClr val="black"/>
                </a:solidFill>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lang="ja-JP" altLang="en-US" sz="1050" dirty="0">
                  <a:solidFill>
                    <a:prstClr val="black"/>
                  </a:solidFill>
                  <a:latin typeface="Yu Gothic UI" panose="020B0500000000000000" pitchFamily="50" charset="-128"/>
                  <a:ea typeface="Yu Gothic UI" panose="020B0500000000000000" pitchFamily="50" charset="-128"/>
                </a:rPr>
                <a:t>より高付加価値・高級な製品の開発競争</a:t>
              </a:r>
              <a:endParaRPr lang="en-US" altLang="ja-JP" sz="1050" dirty="0">
                <a:solidFill>
                  <a:prstClr val="black"/>
                </a:solidFill>
                <a:latin typeface="Yu Gothic UI" panose="020B0500000000000000" pitchFamily="50" charset="-128"/>
                <a:ea typeface="Yu Gothic UI" panose="020B0500000000000000" pitchFamily="50" charset="-128"/>
              </a:endParaRPr>
            </a:p>
            <a:p>
              <a:pPr marL="228600" indent="-228600">
                <a:spcAft>
                  <a:spcPts val="100"/>
                </a:spcAft>
                <a:buFont typeface="+mj-lt"/>
                <a:buAutoNum type="arabicPeriod"/>
              </a:pPr>
              <a:r>
                <a:rPr lang="ja-JP" altLang="en-US" sz="1050" dirty="0">
                  <a:solidFill>
                    <a:prstClr val="black"/>
                  </a:solidFill>
                  <a:latin typeface="Yu Gothic UI" panose="020B0500000000000000" pitchFamily="50" charset="-128"/>
                  <a:ea typeface="Yu Gothic UI" panose="020B0500000000000000" pitchFamily="50" charset="-128"/>
                </a:rPr>
                <a:t>フルーツ・ナッツ等、菓子以外による「おやつ」「ごほうび」カテゴリーの浸食</a:t>
              </a:r>
              <a:endParaRPr kumimoji="1" lang="en-GB" sz="1200" dirty="0">
                <a:latin typeface="Yu Gothic UI" panose="020B0500000000000000" pitchFamily="50" charset="-128"/>
                <a:ea typeface="Yu Gothic UI" panose="020B0500000000000000" pitchFamily="50" charset="-128"/>
              </a:endParaRPr>
            </a:p>
          </p:txBody>
        </p:sp>
      </p:grpSp>
      <p:sp>
        <p:nvSpPr>
          <p:cNvPr id="15" name="正方形/長方形 14"/>
          <p:cNvSpPr/>
          <p:nvPr/>
        </p:nvSpPr>
        <p:spPr bwMode="gray">
          <a:xfrm>
            <a:off x="5276654" y="2002008"/>
            <a:ext cx="2080377" cy="1800000"/>
          </a:xfrm>
          <a:prstGeom prst="rect">
            <a:avLst/>
          </a:prstGeom>
          <a:solidFill>
            <a:schemeClr val="accent1">
              <a:lumMod val="20000"/>
              <a:lumOff val="80000"/>
            </a:schemeClr>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latin typeface="Yu Gothic UI" panose="020B0500000000000000" pitchFamily="50" charset="-128"/>
                <a:ea typeface="Yu Gothic UI" panose="020B0500000000000000" pitchFamily="50" charset="-128"/>
              </a:rPr>
              <a:t>SO</a:t>
            </a:r>
            <a:r>
              <a:rPr kumimoji="1" lang="ja-JP" altLang="en-US" sz="1050" dirty="0">
                <a:latin typeface="Yu Gothic UI" panose="020B0500000000000000" pitchFamily="50" charset="-128"/>
                <a:ea typeface="Yu Gothic UI" panose="020B0500000000000000" pitchFamily="50" charset="-128"/>
              </a:rPr>
              <a:t>戦略（強みｘ機会）</a:t>
            </a:r>
            <a:endParaRPr kumimoji="1" lang="en-US" altLang="ja-JP" sz="1050" dirty="0">
              <a:latin typeface="Yu Gothic UI" panose="020B0500000000000000" pitchFamily="50" charset="-128"/>
              <a:ea typeface="Yu Gothic UI" panose="020B0500000000000000" pitchFamily="50" charset="-128"/>
            </a:endParaRPr>
          </a:p>
          <a:p>
            <a:pPr>
              <a:spcAft>
                <a:spcPts val="200"/>
              </a:spcAft>
              <a:tabLst>
                <a:tab pos="85725" algn="l"/>
              </a:tabLst>
            </a:pPr>
            <a:r>
              <a:rPr kumimoji="1" lang="en-US" altLang="ja-JP" sz="1050" dirty="0">
                <a:latin typeface="Yu Gothic UI" panose="020B0500000000000000" pitchFamily="50" charset="-128"/>
                <a:ea typeface="Yu Gothic UI" panose="020B0500000000000000" pitchFamily="50" charset="-128"/>
              </a:rPr>
              <a:t>【A/B)-1】</a:t>
            </a:r>
            <a:r>
              <a:rPr kumimoji="1" lang="ja-JP" altLang="en-US" sz="1050" dirty="0">
                <a:solidFill>
                  <a:schemeClr val="dk1"/>
                </a:solidFill>
                <a:latin typeface="Yu Gothic UI" panose="020B0500000000000000" pitchFamily="50" charset="-128"/>
                <a:ea typeface="Yu Gothic UI" panose="020B0500000000000000" pitchFamily="50" charset="-128"/>
              </a:rPr>
              <a:t>オフィスへの置き菓子配達サービスの立ち上げ</a:t>
            </a:r>
            <a:endParaRPr kumimoji="1" lang="en-US" altLang="ja-JP" sz="1050" dirty="0">
              <a:latin typeface="Yu Gothic UI" panose="020B0500000000000000" pitchFamily="50" charset="-128"/>
              <a:ea typeface="Yu Gothic UI" panose="020B0500000000000000" pitchFamily="50" charset="-128"/>
            </a:endParaRPr>
          </a:p>
          <a:p>
            <a:pPr>
              <a:spcAft>
                <a:spcPts val="200"/>
              </a:spcAft>
              <a:tabLst>
                <a:tab pos="85725" algn="l"/>
              </a:tabLst>
            </a:pPr>
            <a:r>
              <a:rPr kumimoji="1" lang="en-US" altLang="ja-JP" sz="1050" dirty="0">
                <a:latin typeface="Yu Gothic UI" panose="020B0500000000000000" pitchFamily="50" charset="-128"/>
                <a:ea typeface="Yu Gothic UI" panose="020B0500000000000000" pitchFamily="50" charset="-128"/>
              </a:rPr>
              <a:t>【B)-3/4】</a:t>
            </a:r>
            <a:r>
              <a:rPr kumimoji="1" lang="ja-JP" altLang="en-US" sz="1050" dirty="0">
                <a:latin typeface="Yu Gothic UI" panose="020B0500000000000000" pitchFamily="50" charset="-128"/>
                <a:ea typeface="Yu Gothic UI" panose="020B0500000000000000" pitchFamily="50" charset="-128"/>
              </a:rPr>
              <a:t>氷温技術及び運送技術を活用した海外市場の開拓（将来的には現地生産）</a:t>
            </a:r>
            <a:endParaRPr kumimoji="1" lang="en-US" altLang="ja-JP" sz="1050" dirty="0">
              <a:latin typeface="Yu Gothic UI" panose="020B0500000000000000" pitchFamily="50" charset="-128"/>
              <a:ea typeface="Yu Gothic UI" panose="020B0500000000000000" pitchFamily="50" charset="-128"/>
            </a:endParaRPr>
          </a:p>
          <a:p>
            <a:pPr>
              <a:spcAft>
                <a:spcPts val="200"/>
              </a:spcAft>
              <a:tabLst>
                <a:tab pos="85725" algn="l"/>
              </a:tabLst>
            </a:pPr>
            <a:r>
              <a:rPr kumimoji="1" lang="en-US" altLang="ja-JP" sz="1050" dirty="0">
                <a:latin typeface="Yu Gothic UI" panose="020B0500000000000000" pitchFamily="50" charset="-128"/>
                <a:ea typeface="Yu Gothic UI" panose="020B0500000000000000" pitchFamily="50" charset="-128"/>
              </a:rPr>
              <a:t>【E)-2】</a:t>
            </a:r>
            <a:r>
              <a:rPr kumimoji="1" lang="ja-JP" altLang="en-US" sz="1050" dirty="0">
                <a:latin typeface="Yu Gothic UI" panose="020B0500000000000000" pitchFamily="50" charset="-128"/>
                <a:ea typeface="Yu Gothic UI" panose="020B0500000000000000" pitchFamily="50" charset="-128"/>
              </a:rPr>
              <a:t>健康志向に対応した商品開発とストーリー性を持った営業展開</a:t>
            </a:r>
            <a:endParaRPr kumimoji="1" lang="en-US" altLang="ja-JP" sz="1050" dirty="0">
              <a:latin typeface="Yu Gothic UI" panose="020B0500000000000000" pitchFamily="50" charset="-128"/>
              <a:ea typeface="Yu Gothic UI" panose="020B0500000000000000" pitchFamily="50" charset="-128"/>
            </a:endParaRPr>
          </a:p>
        </p:txBody>
      </p:sp>
      <p:sp>
        <p:nvSpPr>
          <p:cNvPr id="16" name="正方形/長方形 15"/>
          <p:cNvSpPr/>
          <p:nvPr/>
        </p:nvSpPr>
        <p:spPr bwMode="gray">
          <a:xfrm>
            <a:off x="5276654" y="4169486"/>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solidFill>
                  <a:prstClr val="black"/>
                </a:solidFill>
                <a:latin typeface="Yu Gothic UI" panose="020B0500000000000000" pitchFamily="50" charset="-128"/>
                <a:ea typeface="Yu Gothic UI" panose="020B0500000000000000" pitchFamily="50" charset="-128"/>
              </a:rPr>
              <a:t>ST</a:t>
            </a:r>
            <a:r>
              <a:rPr kumimoji="1" lang="ja-JP" altLang="en-US" sz="1050" dirty="0">
                <a:solidFill>
                  <a:prstClr val="black"/>
                </a:solidFill>
                <a:latin typeface="Yu Gothic UI" panose="020B0500000000000000" pitchFamily="50" charset="-128"/>
                <a:ea typeface="Yu Gothic UI" panose="020B0500000000000000" pitchFamily="50" charset="-128"/>
              </a:rPr>
              <a:t>戦略（強みｘ脅威）</a:t>
            </a:r>
            <a:endParaRPr kumimoji="1" lang="en-US" altLang="ja-JP" sz="16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【A)-1】</a:t>
            </a:r>
            <a:r>
              <a:rPr lang="ja-JP" altLang="en-US" sz="1050" dirty="0">
                <a:latin typeface="Yu Gothic UI" panose="020B0500000000000000" pitchFamily="50" charset="-128"/>
                <a:ea typeface="Yu Gothic UI" panose="020B0500000000000000" pitchFamily="50" charset="-128"/>
              </a:rPr>
              <a:t>主力商品の販促強化</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【A/C)-3】</a:t>
            </a:r>
            <a:r>
              <a:rPr kumimoji="1" lang="ja-JP" altLang="en-US" sz="1050" dirty="0">
                <a:latin typeface="Yu Gothic UI" panose="020B0500000000000000" pitchFamily="50" charset="-128"/>
                <a:ea typeface="Yu Gothic UI" panose="020B0500000000000000" pitchFamily="50" charset="-128"/>
              </a:rPr>
              <a:t>ブランドや製法の訴求によるコンビニ商品との差別化</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【B)-4】</a:t>
            </a:r>
            <a:r>
              <a:rPr kumimoji="1" lang="ja-JP" altLang="en-US" sz="1050" dirty="0">
                <a:latin typeface="Yu Gothic UI" panose="020B0500000000000000" pitchFamily="50" charset="-128"/>
                <a:ea typeface="Yu Gothic UI" panose="020B0500000000000000" pitchFamily="50" charset="-128"/>
              </a:rPr>
              <a:t>他社品と比べ相対的に長い消費期限や独自製法を踏まえた高付加価値商品の開発</a:t>
            </a:r>
            <a:endParaRPr kumimoji="1" lang="en-GB" altLang="ja-JP" sz="12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【D)-2】</a:t>
            </a:r>
            <a:r>
              <a:rPr kumimoji="1" lang="ja-JP" altLang="en-US" sz="1050" dirty="0">
                <a:latin typeface="Yu Gothic UI" panose="020B0500000000000000" pitchFamily="50" charset="-128"/>
                <a:ea typeface="Yu Gothic UI" panose="020B0500000000000000" pitchFamily="50" charset="-128"/>
              </a:rPr>
              <a:t>原材料コスト抑制を主とした商品値下げに対応できる体制整備</a:t>
            </a:r>
            <a:endParaRPr kumimoji="1" lang="en-US" altLang="ja-JP" sz="1050" dirty="0">
              <a:latin typeface="Yu Gothic UI" panose="020B0500000000000000" pitchFamily="50" charset="-128"/>
              <a:ea typeface="Yu Gothic UI" panose="020B0500000000000000" pitchFamily="50" charset="-128"/>
            </a:endParaRPr>
          </a:p>
        </p:txBody>
      </p:sp>
      <p:sp>
        <p:nvSpPr>
          <p:cNvPr id="17" name="正方形/長方形 16"/>
          <p:cNvSpPr/>
          <p:nvPr/>
        </p:nvSpPr>
        <p:spPr bwMode="gray">
          <a:xfrm>
            <a:off x="7408622" y="2002008"/>
            <a:ext cx="2080377" cy="1800000"/>
          </a:xfrm>
          <a:prstGeom prst="rect">
            <a:avLst/>
          </a:prstGeom>
          <a:solidFill>
            <a:srgbClr val="DDEFE8"/>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solidFill>
                  <a:prstClr val="black"/>
                </a:solidFill>
                <a:latin typeface="Yu Gothic UI" panose="020B0500000000000000" pitchFamily="50" charset="-128"/>
                <a:ea typeface="Yu Gothic UI" panose="020B0500000000000000" pitchFamily="50" charset="-128"/>
              </a:rPr>
              <a:t>WO</a:t>
            </a:r>
            <a:r>
              <a:rPr kumimoji="1" lang="ja-JP" altLang="en-US" sz="1050" dirty="0">
                <a:solidFill>
                  <a:prstClr val="black"/>
                </a:solidFill>
                <a:latin typeface="Yu Gothic UI" panose="020B0500000000000000" pitchFamily="50" charset="-128"/>
                <a:ea typeface="Yu Gothic UI" panose="020B0500000000000000" pitchFamily="50" charset="-128"/>
              </a:rPr>
              <a:t>戦略（弱みｘ機会）</a:t>
            </a:r>
            <a:endParaRPr kumimoji="1" lang="en-US" altLang="ja-JP" sz="16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【A)-1/2】</a:t>
            </a:r>
            <a:r>
              <a:rPr kumimoji="1" lang="ja-JP" altLang="en-US" sz="1050" dirty="0">
                <a:latin typeface="Yu Gothic UI" panose="020B0500000000000000" pitchFamily="50" charset="-128"/>
                <a:ea typeface="Yu Gothic UI" panose="020B0500000000000000" pitchFamily="50" charset="-128"/>
              </a:rPr>
              <a:t>女性支援団体や健康関連の研究所の協力を得たニーズ調査・商品企画</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【B)-3】EC</a:t>
            </a:r>
            <a:r>
              <a:rPr kumimoji="1" lang="ja-JP" altLang="en-US" sz="1050" dirty="0">
                <a:latin typeface="Yu Gothic UI" panose="020B0500000000000000" pitchFamily="50" charset="-128"/>
                <a:ea typeface="Yu Gothic UI" panose="020B0500000000000000" pitchFamily="50" charset="-128"/>
              </a:rPr>
              <a:t>販売による海外市場進出</a:t>
            </a:r>
            <a:endParaRPr kumimoji="1" lang="en-US"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【C)-5】</a:t>
            </a:r>
            <a:r>
              <a:rPr kumimoji="1" lang="ja-JP" altLang="en-US" sz="1050" dirty="0">
                <a:latin typeface="Yu Gothic UI" panose="020B0500000000000000" pitchFamily="50" charset="-128"/>
                <a:ea typeface="Yu Gothic UI" panose="020B0500000000000000" pitchFamily="50" charset="-128"/>
              </a:rPr>
              <a:t>助成金・補助金を活用した自動化設備の導入</a:t>
            </a:r>
            <a:endParaRPr kumimoji="1" lang="en-US" altLang="ja-JP" sz="1050" dirty="0">
              <a:latin typeface="Yu Gothic UI" panose="020B0500000000000000" pitchFamily="50" charset="-128"/>
              <a:ea typeface="Yu Gothic UI" panose="020B0500000000000000" pitchFamily="50" charset="-128"/>
            </a:endParaRPr>
          </a:p>
        </p:txBody>
      </p:sp>
      <p:sp>
        <p:nvSpPr>
          <p:cNvPr id="18" name="正方形/長方形 17"/>
          <p:cNvSpPr/>
          <p:nvPr/>
        </p:nvSpPr>
        <p:spPr bwMode="gray">
          <a:xfrm>
            <a:off x="7408622" y="4169486"/>
            <a:ext cx="2080377" cy="1800000"/>
          </a:xfrm>
          <a:prstGeom prst="rect">
            <a:avLst/>
          </a:prstGeom>
          <a:solidFill>
            <a:schemeClr val="bg1"/>
          </a:solidFill>
          <a:ln w="12700" algn="ctr">
            <a:solidFill>
              <a:srgbClr val="BBBCBC"/>
            </a:solidFill>
            <a:miter lim="800000"/>
            <a:headEnd/>
            <a:tailEnd/>
          </a:ln>
        </p:spPr>
        <p:txBody>
          <a:bodyPr wrap="square" lIns="36000" tIns="36000" rIns="36000" bIns="36000" rtlCol="0" anchor="t" anchorCtr="0"/>
          <a:lstStyle/>
          <a:p>
            <a:pPr algn="ctr">
              <a:spcAft>
                <a:spcPts val="600"/>
              </a:spcAft>
              <a:buFont typeface="Wingdings 2" pitchFamily="18" charset="2"/>
              <a:buNone/>
            </a:pPr>
            <a:r>
              <a:rPr kumimoji="1" lang="en-US" altLang="ja-JP" sz="1200" b="1" dirty="0">
                <a:solidFill>
                  <a:prstClr val="black"/>
                </a:solidFill>
                <a:latin typeface="Yu Gothic UI" panose="020B0500000000000000" pitchFamily="50" charset="-128"/>
                <a:ea typeface="Yu Gothic UI" panose="020B0500000000000000" pitchFamily="50" charset="-128"/>
              </a:rPr>
              <a:t>WT</a:t>
            </a:r>
            <a:r>
              <a:rPr kumimoji="1" lang="ja-JP" altLang="en-US" sz="1050" dirty="0">
                <a:solidFill>
                  <a:prstClr val="black"/>
                </a:solidFill>
                <a:latin typeface="Yu Gothic UI" panose="020B0500000000000000" pitchFamily="50" charset="-128"/>
                <a:ea typeface="Yu Gothic UI" panose="020B0500000000000000" pitchFamily="50" charset="-128"/>
              </a:rPr>
              <a:t>戦略（弱みｘ脅威）</a:t>
            </a:r>
            <a:endParaRPr kumimoji="1" lang="en-US" altLang="ja-JP" sz="160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【A)-3/5】</a:t>
            </a:r>
            <a:r>
              <a:rPr kumimoji="1" lang="ja-JP" altLang="en-US" sz="1050" dirty="0">
                <a:latin typeface="Yu Gothic UI" panose="020B0500000000000000" pitchFamily="50" charset="-128"/>
                <a:ea typeface="Yu Gothic UI" panose="020B0500000000000000" pitchFamily="50" charset="-128"/>
              </a:rPr>
              <a:t>スイーツ、フルーツ需要に対抗可能な新商品の企画（洋菓子製造など、同質化を含む）</a:t>
            </a:r>
            <a:endParaRPr kumimoji="1" lang="en-GB" altLang="ja-JP" sz="1050" dirty="0">
              <a:latin typeface="Yu Gothic UI" panose="020B0500000000000000" pitchFamily="50" charset="-128"/>
              <a:ea typeface="Yu Gothic UI" panose="020B0500000000000000" pitchFamily="50" charset="-128"/>
            </a:endParaRPr>
          </a:p>
          <a:p>
            <a:pPr>
              <a:spcAft>
                <a:spcPts val="200"/>
              </a:spcAft>
            </a:pPr>
            <a:r>
              <a:rPr kumimoji="1" lang="en-US" altLang="ja-JP" sz="1050" dirty="0">
                <a:latin typeface="Yu Gothic UI" panose="020B0500000000000000" pitchFamily="50" charset="-128"/>
                <a:ea typeface="Yu Gothic UI" panose="020B0500000000000000" pitchFamily="50" charset="-128"/>
              </a:rPr>
              <a:t>【B)-1/2】</a:t>
            </a:r>
            <a:r>
              <a:rPr kumimoji="1" lang="ja-JP" altLang="en-US" sz="1050" dirty="0">
                <a:latin typeface="Yu Gothic UI" panose="020B0500000000000000" pitchFamily="50" charset="-128"/>
                <a:ea typeface="Yu Gothic UI" panose="020B0500000000000000" pitchFamily="50" charset="-128"/>
              </a:rPr>
              <a:t>営業担当者による新規取引先小売店の開拓強化</a:t>
            </a:r>
            <a:endParaRPr kumimoji="1" lang="en-US" altLang="ja-JP" sz="1050" dirty="0">
              <a:latin typeface="Yu Gothic UI" panose="020B0500000000000000" pitchFamily="50" charset="-128"/>
              <a:ea typeface="Yu Gothic UI" panose="020B0500000000000000" pitchFamily="50" charset="-128"/>
            </a:endParaRPr>
          </a:p>
        </p:txBody>
      </p:sp>
      <p:sp>
        <p:nvSpPr>
          <p:cNvPr id="2" name="四角形吹き出し 1"/>
          <p:cNvSpPr/>
          <p:nvPr/>
        </p:nvSpPr>
        <p:spPr bwMode="gray">
          <a:xfrm>
            <a:off x="5276654" y="1677840"/>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r>
              <a:rPr kumimoji="1" lang="ja-JP" altLang="en-US" sz="1050" dirty="0">
                <a:latin typeface="Yu Gothic UI" panose="020B0500000000000000" pitchFamily="50" charset="-128"/>
                <a:ea typeface="Yu Gothic UI" panose="020B0500000000000000" pitchFamily="50" charset="-128"/>
              </a:rPr>
              <a:t>強みを機会の中で最大化する</a:t>
            </a:r>
          </a:p>
        </p:txBody>
      </p:sp>
      <p:sp>
        <p:nvSpPr>
          <p:cNvPr id="21" name="四角形吹き出し 20"/>
          <p:cNvSpPr/>
          <p:nvPr/>
        </p:nvSpPr>
        <p:spPr bwMode="gray">
          <a:xfrm>
            <a:off x="7408621" y="1677840"/>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spcBef>
                <a:spcPts val="0"/>
              </a:spcBef>
              <a:buSzPct val="100000"/>
            </a:pPr>
            <a:r>
              <a:rPr kumimoji="1" lang="ja-JP" altLang="en-US" sz="1050" dirty="0">
                <a:latin typeface="Yu Gothic UI" panose="020B0500000000000000" pitchFamily="50" charset="-128"/>
                <a:ea typeface="Yu Gothic UI" panose="020B0500000000000000" pitchFamily="50" charset="-128"/>
              </a:rPr>
              <a:t>弱みを補完して機会を活かす</a:t>
            </a:r>
            <a:endParaRPr kumimoji="1" lang="en-US" altLang="ja-JP" sz="1050" dirty="0">
              <a:latin typeface="Yu Gothic UI" panose="020B0500000000000000" pitchFamily="50" charset="-128"/>
              <a:ea typeface="Yu Gothic UI" panose="020B0500000000000000" pitchFamily="50" charset="-128"/>
            </a:endParaRPr>
          </a:p>
        </p:txBody>
      </p:sp>
      <p:sp>
        <p:nvSpPr>
          <p:cNvPr id="24" name="四角形吹き出し 23"/>
          <p:cNvSpPr/>
          <p:nvPr/>
        </p:nvSpPr>
        <p:spPr bwMode="gray">
          <a:xfrm>
            <a:off x="5277731" y="3842444"/>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spcBef>
                <a:spcPts val="0"/>
              </a:spcBef>
              <a:buSzPct val="100000"/>
            </a:pPr>
            <a:r>
              <a:rPr kumimoji="1" lang="ja-JP" altLang="en-US" sz="1050" dirty="0">
                <a:latin typeface="Yu Gothic UI" panose="020B0500000000000000" pitchFamily="50" charset="-128"/>
                <a:ea typeface="Yu Gothic UI" panose="020B0500000000000000" pitchFamily="50" charset="-128"/>
              </a:rPr>
              <a:t>強みによって脅威に対処する</a:t>
            </a:r>
            <a:endParaRPr kumimoji="1" lang="en-US" altLang="ja-JP" sz="1050" dirty="0">
              <a:latin typeface="Yu Gothic UI" panose="020B0500000000000000" pitchFamily="50" charset="-128"/>
              <a:ea typeface="Yu Gothic UI" panose="020B0500000000000000" pitchFamily="50" charset="-128"/>
            </a:endParaRPr>
          </a:p>
        </p:txBody>
      </p:sp>
      <p:sp>
        <p:nvSpPr>
          <p:cNvPr id="25" name="四角形吹き出し 24"/>
          <p:cNvSpPr/>
          <p:nvPr/>
        </p:nvSpPr>
        <p:spPr bwMode="gray">
          <a:xfrm>
            <a:off x="7409698" y="3842444"/>
            <a:ext cx="2080377" cy="286605"/>
          </a:xfrm>
          <a:prstGeom prst="wedgeRectCallout">
            <a:avLst>
              <a:gd name="adj1" fmla="val -7129"/>
              <a:gd name="adj2" fmla="val 74631"/>
            </a:avLst>
          </a:prstGeom>
          <a:solidFill>
            <a:schemeClr val="bg1"/>
          </a:solidFill>
          <a:ln w="12700" algn="ctr">
            <a:solidFill>
              <a:srgbClr val="BBBCBC"/>
            </a:solidFill>
            <a:miter lim="800000"/>
            <a:headEnd/>
            <a:tailEnd/>
          </a:ln>
        </p:spPr>
        <p:txBody>
          <a:bodyPr wrap="square" lIns="36000" tIns="36000" rIns="36000" bIns="36000" rtlCol="0" anchor="ctr"/>
          <a:lstStyle/>
          <a:p>
            <a:pPr algn="ctr">
              <a:spcBef>
                <a:spcPts val="0"/>
              </a:spcBef>
              <a:buSzPct val="100000"/>
            </a:pPr>
            <a:r>
              <a:rPr kumimoji="1" lang="ja-JP" altLang="en-US" sz="1050" dirty="0">
                <a:latin typeface="Yu Gothic UI" panose="020B0500000000000000" pitchFamily="50" charset="-128"/>
                <a:ea typeface="Yu Gothic UI" panose="020B0500000000000000" pitchFamily="50" charset="-128"/>
              </a:rPr>
              <a:t>弱みと脅威の最小化</a:t>
            </a:r>
            <a:r>
              <a:rPr kumimoji="1" lang="en-US" altLang="ja-JP" sz="800" dirty="0">
                <a:latin typeface="Yu Gothic UI" panose="020B0500000000000000" pitchFamily="50" charset="-128"/>
                <a:ea typeface="Yu Gothic UI" panose="020B0500000000000000" pitchFamily="50" charset="-128"/>
              </a:rPr>
              <a:t>※</a:t>
            </a:r>
            <a:r>
              <a:rPr kumimoji="1" lang="ja-JP" altLang="en-US" sz="800" dirty="0">
                <a:latin typeface="Yu Gothic UI" panose="020B0500000000000000" pitchFamily="50" charset="-128"/>
                <a:ea typeface="Yu Gothic UI" panose="020B0500000000000000" pitchFamily="50" charset="-128"/>
              </a:rPr>
              <a:t>撤退も視野に</a:t>
            </a:r>
            <a:endParaRPr kumimoji="1" lang="en-US" altLang="ja-JP" sz="800" dirty="0">
              <a:latin typeface="Yu Gothic UI" panose="020B0500000000000000" pitchFamily="50" charset="-128"/>
              <a:ea typeface="Yu Gothic UI" panose="020B0500000000000000" pitchFamily="50" charset="-128"/>
            </a:endParaRPr>
          </a:p>
        </p:txBody>
      </p:sp>
      <p:sp>
        <p:nvSpPr>
          <p:cNvPr id="8" name="二等辺三角形 7"/>
          <p:cNvSpPr/>
          <p:nvPr/>
        </p:nvSpPr>
        <p:spPr bwMode="gray">
          <a:xfrm rot="5400000">
            <a:off x="3867624" y="3948753"/>
            <a:ext cx="2186609" cy="360591"/>
          </a:xfrm>
          <a:prstGeom prst="triangle">
            <a:avLst/>
          </a:prstGeom>
          <a:solidFill>
            <a:srgbClr val="BBBCBC"/>
          </a:solidFill>
          <a:ln w="12700" algn="ctr">
            <a:solidFill>
              <a:srgbClr val="BBBCBC"/>
            </a:solidFill>
            <a:miter lim="800000"/>
            <a:headEnd/>
            <a:tailEnd/>
          </a:ln>
        </p:spPr>
        <p:txBody>
          <a:bodyPr wrap="square" lIns="36000" tIns="36000" rIns="36000" bIns="36000" rtlCol="0" anchor="ctr"/>
          <a:lstStyle/>
          <a:p>
            <a:pPr algn="ctr">
              <a:buFont typeface="Wingdings 2" pitchFamily="18" charset="2"/>
              <a:buNone/>
            </a:pPr>
            <a:endParaRPr kumimoji="1" lang="ja-JP" altLang="en-US" sz="1600" dirty="0">
              <a:latin typeface="Yu Gothic UI" panose="020B0500000000000000" pitchFamily="50" charset="-128"/>
              <a:ea typeface="Yu Gothic UI" panose="020B0500000000000000" pitchFamily="50" charset="-128"/>
            </a:endParaRPr>
          </a:p>
        </p:txBody>
      </p:sp>
      <p:sp>
        <p:nvSpPr>
          <p:cNvPr id="23" name="四角形: 1 つの角を切り取る 22">
            <a:extLst>
              <a:ext uri="{FF2B5EF4-FFF2-40B4-BE49-F238E27FC236}">
                <a16:creationId xmlns:a16="http://schemas.microsoft.com/office/drawing/2014/main" id="{742EB0CD-034E-94CB-3CD0-BE4555DA9C51}"/>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26" name="四角形: 1 つの角を切り取る 25">
            <a:extLst>
              <a:ext uri="{FF2B5EF4-FFF2-40B4-BE49-F238E27FC236}">
                <a16:creationId xmlns:a16="http://schemas.microsoft.com/office/drawing/2014/main" id="{1A42E0A3-5012-D55A-784F-6B14B66412B5}"/>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27" name="四角形: 1 つの角を切り取る 26">
            <a:extLst>
              <a:ext uri="{FF2B5EF4-FFF2-40B4-BE49-F238E27FC236}">
                <a16:creationId xmlns:a16="http://schemas.microsoft.com/office/drawing/2014/main" id="{EEB62A3E-973A-CE66-66E6-760263740C4A}"/>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28" name="タイトル 3">
            <a:extLst>
              <a:ext uri="{FF2B5EF4-FFF2-40B4-BE49-F238E27FC236}">
                <a16:creationId xmlns:a16="http://schemas.microsoft.com/office/drawing/2014/main" id="{C70EE26D-959E-4C1A-D101-CA040F5CC995}"/>
              </a:ext>
            </a:extLst>
          </p:cNvPr>
          <p:cNvSpPr txBox="1">
            <a:spLocks/>
          </p:cNvSpPr>
          <p:nvPr/>
        </p:nvSpPr>
        <p:spPr>
          <a:xfrm>
            <a:off x="554531" y="-22973"/>
            <a:ext cx="413938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2. SWOT</a:t>
            </a:r>
            <a:r>
              <a:rPr lang="ja-JP" altLang="en-US" sz="1300" dirty="0">
                <a:solidFill>
                  <a:schemeClr val="tx2"/>
                </a:solidFill>
                <a:latin typeface="Meiryo UI" panose="020B0604030504040204" pitchFamily="50" charset="-128"/>
                <a:ea typeface="Meiryo UI" panose="020B0604030504040204" pitchFamily="50" charset="-128"/>
                <a:cs typeface="+mn-cs"/>
              </a:rPr>
              <a:t>分析・クロス</a:t>
            </a:r>
            <a:r>
              <a:rPr lang="en-US" altLang="ja-JP" sz="1300" dirty="0">
                <a:solidFill>
                  <a:schemeClr val="tx2"/>
                </a:solidFill>
                <a:latin typeface="Meiryo UI" panose="020B0604030504040204" pitchFamily="50" charset="-128"/>
                <a:ea typeface="Meiryo UI" panose="020B0604030504040204" pitchFamily="50" charset="-128"/>
                <a:cs typeface="+mn-cs"/>
              </a:rPr>
              <a:t>SWOT</a:t>
            </a:r>
            <a:r>
              <a:rPr lang="ja-JP" altLang="en-US" sz="1300" dirty="0">
                <a:solidFill>
                  <a:schemeClr val="tx2"/>
                </a:solidFill>
                <a:latin typeface="Meiryo UI" panose="020B0604030504040204" pitchFamily="50" charset="-128"/>
                <a:ea typeface="Meiryo UI" panose="020B0604030504040204" pitchFamily="50" charset="-128"/>
                <a:cs typeface="+mn-cs"/>
              </a:rPr>
              <a:t>分析</a:t>
            </a:r>
          </a:p>
        </p:txBody>
      </p:sp>
      <p:sp>
        <p:nvSpPr>
          <p:cNvPr id="10" name="タイトル 4">
            <a:extLst>
              <a:ext uri="{FF2B5EF4-FFF2-40B4-BE49-F238E27FC236}">
                <a16:creationId xmlns:a16="http://schemas.microsoft.com/office/drawing/2014/main" id="{10EE1B21-E98D-7D03-421D-86339A9A9EB4}"/>
              </a:ext>
            </a:extLst>
          </p:cNvPr>
          <p:cNvSpPr txBox="1">
            <a:spLocks/>
          </p:cNvSpPr>
          <p:nvPr/>
        </p:nvSpPr>
        <p:spPr bwMode="gray">
          <a:xfrm>
            <a:off x="416496" y="136523"/>
            <a:ext cx="9072000" cy="9038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Yu Gothic UI" panose="020B0500000000000000" pitchFamily="50" charset="-128"/>
                <a:ea typeface="Yu Gothic UI" panose="020B0500000000000000" pitchFamily="50" charset="-128"/>
                <a:cs typeface="+mj-cs"/>
              </a:defRPr>
            </a:lvl1pPr>
          </a:lstStyle>
          <a:p>
            <a:r>
              <a:rPr lang="en-US" altLang="zh-TW" sz="1800" dirty="0"/>
              <a:t>【</a:t>
            </a:r>
            <a:r>
              <a:rPr lang="zh-TW" altLang="en-US" sz="1800" dirty="0"/>
              <a:t>説明資料③</a:t>
            </a:r>
            <a:r>
              <a:rPr lang="en-US" altLang="zh-TW" sz="1800" dirty="0"/>
              <a:t>】</a:t>
            </a:r>
          </a:p>
          <a:p>
            <a:r>
              <a:rPr lang="ja-JP" altLang="en-US" sz="1800" dirty="0">
                <a:solidFill>
                  <a:schemeClr val="tx1"/>
                </a:solidFill>
                <a:latin typeface="Yu Gothic UI" panose="020B0500000000000000" pitchFamily="50" charset="-128"/>
                <a:ea typeface="Yu Gothic UI" panose="020B0500000000000000" pitchFamily="50" charset="-128"/>
              </a:rPr>
              <a:t>記載例：</a:t>
            </a:r>
            <a:r>
              <a:rPr lang="en-US" altLang="ja-JP" sz="1800" dirty="0">
                <a:solidFill>
                  <a:schemeClr val="tx1"/>
                </a:solidFill>
                <a:latin typeface="Yu Gothic UI" panose="020B0500000000000000" pitchFamily="50" charset="-128"/>
                <a:ea typeface="Yu Gothic UI" panose="020B0500000000000000" pitchFamily="50" charset="-128"/>
              </a:rPr>
              <a:t>A</a:t>
            </a:r>
            <a:r>
              <a:rPr lang="ja-JP" altLang="en-US" sz="1800" dirty="0">
                <a:solidFill>
                  <a:schemeClr val="tx1"/>
                </a:solidFill>
                <a:latin typeface="Yu Gothic UI" panose="020B0500000000000000" pitchFamily="50" charset="-128"/>
                <a:ea typeface="Yu Gothic UI" panose="020B0500000000000000" pitchFamily="50" charset="-128"/>
              </a:rPr>
              <a:t>社（和菓子の製造・販売企業）における</a:t>
            </a:r>
            <a:r>
              <a:rPr lang="en-US" altLang="ja-JP" sz="1800" dirty="0">
                <a:solidFill>
                  <a:schemeClr val="tx1"/>
                </a:solidFill>
                <a:latin typeface="Yu Gothic UI" panose="020B0500000000000000" pitchFamily="50" charset="-128"/>
                <a:ea typeface="Yu Gothic UI" panose="020B0500000000000000" pitchFamily="50" charset="-128"/>
              </a:rPr>
              <a:t>SWOT</a:t>
            </a:r>
            <a:r>
              <a:rPr lang="ja-JP" altLang="en-US" sz="1800" dirty="0">
                <a:solidFill>
                  <a:schemeClr val="tx1"/>
                </a:solidFill>
                <a:latin typeface="Yu Gothic UI" panose="020B0500000000000000" pitchFamily="50" charset="-128"/>
                <a:ea typeface="Yu Gothic UI" panose="020B0500000000000000" pitchFamily="50" charset="-128"/>
              </a:rPr>
              <a:t>分析・クロス</a:t>
            </a:r>
            <a:r>
              <a:rPr lang="en-US" altLang="ja-JP" sz="1800" dirty="0">
                <a:solidFill>
                  <a:schemeClr val="tx1"/>
                </a:solidFill>
                <a:latin typeface="Yu Gothic UI" panose="020B0500000000000000" pitchFamily="50" charset="-128"/>
                <a:ea typeface="Yu Gothic UI" panose="020B0500000000000000" pitchFamily="50" charset="-128"/>
              </a:rPr>
              <a:t>SWOT</a:t>
            </a:r>
            <a:r>
              <a:rPr lang="ja-JP" altLang="en-US" sz="1800" dirty="0">
                <a:solidFill>
                  <a:schemeClr val="tx1"/>
                </a:solidFill>
                <a:latin typeface="Yu Gothic UI" panose="020B0500000000000000" pitchFamily="50" charset="-128"/>
                <a:ea typeface="Yu Gothic UI" panose="020B0500000000000000" pitchFamily="50" charset="-128"/>
              </a:rPr>
              <a:t>分析</a:t>
            </a:r>
            <a:endParaRPr kumimoji="1" lang="ja-JP" altLang="en-US" sz="1800" dirty="0">
              <a:solidFill>
                <a:schemeClr val="tx1"/>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FF17248E-62F2-CA4E-9B50-49886E8E6BCE}"/>
              </a:ext>
            </a:extLst>
          </p:cNvPr>
          <p:cNvSpPr txBox="1"/>
          <p:nvPr/>
        </p:nvSpPr>
        <p:spPr>
          <a:xfrm>
            <a:off x="70352" y="1509780"/>
            <a:ext cx="3190373"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lang="en-US" altLang="ja-JP" sz="1600" dirty="0">
                <a:solidFill>
                  <a:schemeClr val="tx1"/>
                </a:solidFill>
                <a:latin typeface="Yu Gothic UI" panose="020B0500000000000000" pitchFamily="50" charset="-128"/>
                <a:ea typeface="Yu Gothic UI" panose="020B0500000000000000" pitchFamily="50" charset="-128"/>
              </a:rPr>
              <a:t>SWOT</a:t>
            </a:r>
            <a:r>
              <a:rPr lang="ja-JP" altLang="en-US" sz="1600" dirty="0">
                <a:solidFill>
                  <a:schemeClr val="tx1"/>
                </a:solidFill>
                <a:latin typeface="Yu Gothic UI" panose="020B0500000000000000" pitchFamily="50" charset="-128"/>
                <a:ea typeface="Yu Gothic UI" panose="020B0500000000000000" pitchFamily="50" charset="-128"/>
              </a:rPr>
              <a:t>分析とクロス</a:t>
            </a:r>
            <a:r>
              <a:rPr lang="en-US" altLang="ja-JP" sz="1600" dirty="0">
                <a:solidFill>
                  <a:schemeClr val="tx1"/>
                </a:solidFill>
                <a:latin typeface="Yu Gothic UI" panose="020B0500000000000000" pitchFamily="50" charset="-128"/>
                <a:ea typeface="Yu Gothic UI" panose="020B0500000000000000" pitchFamily="50" charset="-128"/>
              </a:rPr>
              <a:t>SWOT</a:t>
            </a:r>
            <a:r>
              <a:rPr lang="ja-JP" altLang="en-US" sz="1600" dirty="0">
                <a:solidFill>
                  <a:schemeClr val="tx1"/>
                </a:solidFill>
                <a:latin typeface="Yu Gothic UI" panose="020B0500000000000000" pitchFamily="50" charset="-128"/>
                <a:ea typeface="Yu Gothic UI" panose="020B0500000000000000" pitchFamily="50" charset="-128"/>
              </a:rPr>
              <a:t>分析</a:t>
            </a:r>
            <a:endParaRPr kumimoji="1" lang="ja-JP" altLang="en-US" sz="1517"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163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7A6206D-E68F-4828-50E6-52B9FA24E8B8}"/>
              </a:ext>
            </a:extLst>
          </p:cNvPr>
          <p:cNvSpPr/>
          <p:nvPr/>
        </p:nvSpPr>
        <p:spPr>
          <a:xfrm>
            <a:off x="5276850" y="991686"/>
            <a:ext cx="4528081" cy="1123913"/>
          </a:xfrm>
          <a:prstGeom prst="rect">
            <a:avLst/>
          </a:prstGeom>
          <a:solidFill>
            <a:srgbClr val="FFFF00"/>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t" anchorCtr="0" forceAA="0" compatLnSpc="1">
            <a:prstTxWarp prst="textNoShape">
              <a:avLst/>
            </a:prstTxWarp>
            <a:noAutofit/>
          </a:bodyPr>
          <a:lstStyle/>
          <a:p>
            <a:pPr>
              <a:spcAft>
                <a:spcPts val="650"/>
              </a:spcAft>
            </a:pPr>
            <a:r>
              <a:rPr kumimoji="1" lang="en-US" altLang="ja-JP" sz="1200" dirty="0">
                <a:solidFill>
                  <a:srgbClr val="FF0000"/>
                </a:solidFill>
                <a:latin typeface="Meiryo UI" panose="020B0604030504040204" pitchFamily="50" charset="-128"/>
                <a:ea typeface="Meiryo UI" panose="020B0604030504040204" pitchFamily="50" charset="-128"/>
              </a:rPr>
              <a:t>SWOT</a:t>
            </a:r>
            <a:r>
              <a:rPr kumimoji="1" lang="ja-JP" altLang="en-US" sz="1200" dirty="0">
                <a:solidFill>
                  <a:srgbClr val="FF0000"/>
                </a:solidFill>
                <a:latin typeface="Meiryo UI" panose="020B0604030504040204" pitchFamily="50" charset="-128"/>
                <a:ea typeface="Meiryo UI" panose="020B0604030504040204" pitchFamily="50" charset="-128"/>
              </a:rPr>
              <a:t>分析、クロス</a:t>
            </a:r>
            <a:r>
              <a:rPr kumimoji="1" lang="en-US" altLang="ja-JP" sz="1200" dirty="0">
                <a:solidFill>
                  <a:srgbClr val="FF0000"/>
                </a:solidFill>
                <a:latin typeface="Meiryo UI" panose="020B0604030504040204" pitchFamily="50" charset="-128"/>
                <a:ea typeface="Meiryo UI" panose="020B0604030504040204" pitchFamily="50" charset="-128"/>
              </a:rPr>
              <a:t>SWOT</a:t>
            </a:r>
            <a:r>
              <a:rPr kumimoji="1" lang="ja-JP" altLang="en-US" sz="1200" dirty="0">
                <a:solidFill>
                  <a:srgbClr val="FF0000"/>
                </a:solidFill>
                <a:latin typeface="Meiryo UI" panose="020B0604030504040204" pitchFamily="50" charset="-128"/>
                <a:ea typeface="Meiryo UI" panose="020B0604030504040204" pitchFamily="50" charset="-128"/>
              </a:rPr>
              <a:t>分析を踏まえて、売上高</a:t>
            </a:r>
            <a:r>
              <a:rPr kumimoji="1" lang="en-US" altLang="ja-JP" sz="1200" dirty="0">
                <a:solidFill>
                  <a:srgbClr val="FF0000"/>
                </a:solidFill>
                <a:latin typeface="Meiryo UI" panose="020B0604030504040204" pitchFamily="50" charset="-128"/>
                <a:ea typeface="Meiryo UI" panose="020B0604030504040204" pitchFamily="50" charset="-128"/>
              </a:rPr>
              <a:t>100</a:t>
            </a:r>
            <a:r>
              <a:rPr kumimoji="1" lang="ja-JP" altLang="en-US" sz="1200" dirty="0">
                <a:solidFill>
                  <a:srgbClr val="FF0000"/>
                </a:solidFill>
                <a:latin typeface="Meiryo UI" panose="020B0604030504040204" pitchFamily="50" charset="-128"/>
                <a:ea typeface="Meiryo UI" panose="020B0604030504040204" pitchFamily="50" charset="-128"/>
              </a:rPr>
              <a:t>億円を達成するための事業の成長の方向性を整理ください。なお、手段に</a:t>
            </a:r>
            <a:r>
              <a:rPr kumimoji="1" lang="en-US" altLang="ja-JP" sz="1200" dirty="0">
                <a:solidFill>
                  <a:srgbClr val="FF0000"/>
                </a:solidFill>
                <a:latin typeface="Meiryo UI" panose="020B0604030504040204" pitchFamily="50" charset="-128"/>
                <a:ea typeface="Meiryo UI" panose="020B0604030504040204" pitchFamily="50" charset="-128"/>
              </a:rPr>
              <a:t>M&amp;A</a:t>
            </a:r>
            <a:r>
              <a:rPr kumimoji="1" lang="ja-JP" altLang="en-US" sz="1200" dirty="0">
                <a:solidFill>
                  <a:srgbClr val="FF0000"/>
                </a:solidFill>
                <a:latin typeface="Meiryo UI" panose="020B0604030504040204" pitchFamily="50" charset="-128"/>
                <a:ea typeface="Meiryo UI" panose="020B0604030504040204" pitchFamily="50" charset="-128"/>
              </a:rPr>
              <a:t>を選択している重点施策のいずれかは本補助事業で実施予定の施策としてください。</a:t>
            </a:r>
            <a:endParaRPr kumimoji="1" lang="en-US" altLang="ja-JP" sz="1200" dirty="0">
              <a:solidFill>
                <a:srgbClr val="FF0000"/>
              </a:solidFill>
              <a:latin typeface="Meiryo UI" panose="020B0604030504040204" pitchFamily="50" charset="-128"/>
              <a:ea typeface="Meiryo UI" panose="020B0604030504040204" pitchFamily="50" charset="-128"/>
            </a:endParaRPr>
          </a:p>
          <a:p>
            <a:pPr>
              <a:spcAft>
                <a:spcPts val="650"/>
              </a:spcAft>
            </a:pPr>
            <a:r>
              <a:rPr kumimoji="1" lang="en-US" altLang="ja-JP" sz="1200" dirty="0">
                <a:solidFill>
                  <a:srgbClr val="FF0000"/>
                </a:solidFill>
                <a:latin typeface="Meiryo UI" panose="020B0604030504040204" pitchFamily="50" charset="-128"/>
                <a:ea typeface="Meiryo UI" panose="020B0604030504040204" pitchFamily="50" charset="-128"/>
              </a:rPr>
              <a:t>※BOX</a:t>
            </a:r>
            <a:r>
              <a:rPr kumimoji="1" lang="ja-JP" altLang="en-US" sz="1200" dirty="0">
                <a:solidFill>
                  <a:srgbClr val="FF0000"/>
                </a:solidFill>
                <a:latin typeface="Meiryo UI" panose="020B0604030504040204" pitchFamily="50" charset="-128"/>
                <a:ea typeface="Meiryo UI" panose="020B0604030504040204" pitchFamily="50" charset="-128"/>
              </a:rPr>
              <a:t>は書きやすいように自由に追加・変更いただいて構いません</a:t>
            </a:r>
            <a:endParaRPr kumimoji="1" lang="en-US" altLang="ja-JP" sz="1400" dirty="0">
              <a:solidFill>
                <a:srgbClr val="FF0000"/>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A03AB354-B6A4-E17B-B254-41498A8BC2B3}"/>
              </a:ext>
            </a:extLst>
          </p:cNvPr>
          <p:cNvSpPr txBox="1">
            <a:spLocks/>
          </p:cNvSpPr>
          <p:nvPr/>
        </p:nvSpPr>
        <p:spPr>
          <a:xfrm>
            <a:off x="554531" y="-22973"/>
            <a:ext cx="2879549" cy="361884"/>
          </a:xfrm>
          <a:prstGeom prst="rect">
            <a:avLst/>
          </a:prstGeom>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1300" dirty="0">
                <a:solidFill>
                  <a:schemeClr val="tx2"/>
                </a:solidFill>
                <a:latin typeface="Meiryo UI" panose="020B0604030504040204" pitchFamily="50" charset="-128"/>
                <a:ea typeface="Meiryo UI" panose="020B0604030504040204" pitchFamily="50" charset="-128"/>
                <a:cs typeface="+mn-cs"/>
              </a:rPr>
              <a:t>1. </a:t>
            </a:r>
            <a:r>
              <a:rPr lang="ja-JP" altLang="en-US" sz="1300" dirty="0">
                <a:solidFill>
                  <a:schemeClr val="tx2"/>
                </a:solidFill>
                <a:latin typeface="Meiryo UI" panose="020B0604030504040204" pitchFamily="50" charset="-128"/>
                <a:ea typeface="Meiryo UI" panose="020B0604030504040204" pitchFamily="50" charset="-128"/>
                <a:cs typeface="+mn-cs"/>
              </a:rPr>
              <a:t>経営力／</a:t>
            </a:r>
            <a:r>
              <a:rPr lang="en-US" altLang="ja-JP" sz="1300" dirty="0">
                <a:solidFill>
                  <a:schemeClr val="tx2"/>
                </a:solidFill>
                <a:latin typeface="Meiryo UI" panose="020B0604030504040204" pitchFamily="50" charset="-128"/>
                <a:ea typeface="Meiryo UI" panose="020B0604030504040204" pitchFamily="50" charset="-128"/>
                <a:cs typeface="+mn-cs"/>
              </a:rPr>
              <a:t>3. </a:t>
            </a:r>
            <a:r>
              <a:rPr lang="ja-JP" altLang="en-US" sz="1300" dirty="0">
                <a:solidFill>
                  <a:schemeClr val="tx2"/>
                </a:solidFill>
                <a:latin typeface="Meiryo UI" panose="020B0604030504040204" pitchFamily="50" charset="-128"/>
                <a:ea typeface="Meiryo UI" panose="020B0604030504040204" pitchFamily="50" charset="-128"/>
                <a:cs typeface="+mn-cs"/>
              </a:rPr>
              <a:t>売上高</a:t>
            </a:r>
            <a:r>
              <a:rPr lang="en-US" altLang="ja-JP" sz="1300" dirty="0">
                <a:solidFill>
                  <a:schemeClr val="tx2"/>
                </a:solidFill>
                <a:latin typeface="Meiryo UI" panose="020B0604030504040204" pitchFamily="50" charset="-128"/>
                <a:ea typeface="Meiryo UI" panose="020B0604030504040204" pitchFamily="50" charset="-128"/>
                <a:cs typeface="+mn-cs"/>
              </a:rPr>
              <a:t>100</a:t>
            </a:r>
            <a:r>
              <a:rPr lang="ja-JP" altLang="en-US" sz="1300" dirty="0">
                <a:solidFill>
                  <a:schemeClr val="tx2"/>
                </a:solidFill>
                <a:latin typeface="Meiryo UI" panose="020B0604030504040204" pitchFamily="50" charset="-128"/>
                <a:ea typeface="Meiryo UI" panose="020B0604030504040204" pitchFamily="50" charset="-128"/>
                <a:cs typeface="+mn-cs"/>
              </a:rPr>
              <a:t>億円ビジョン</a:t>
            </a:r>
          </a:p>
        </p:txBody>
      </p:sp>
      <p:sp>
        <p:nvSpPr>
          <p:cNvPr id="15" name="タイトル 3">
            <a:extLst>
              <a:ext uri="{FF2B5EF4-FFF2-40B4-BE49-F238E27FC236}">
                <a16:creationId xmlns:a16="http://schemas.microsoft.com/office/drawing/2014/main" id="{9D12A233-739B-3196-7D2D-694657480BC3}"/>
              </a:ext>
            </a:extLst>
          </p:cNvPr>
          <p:cNvSpPr txBox="1">
            <a:spLocks/>
          </p:cNvSpPr>
          <p:nvPr/>
        </p:nvSpPr>
        <p:spPr>
          <a:xfrm>
            <a:off x="554532" y="247555"/>
            <a:ext cx="9186369" cy="684308"/>
          </a:xfrm>
          <a:prstGeom prst="rect">
            <a:avLst/>
          </a:prstGeom>
          <a:ln>
            <a:solidFill>
              <a:schemeClr val="tx1"/>
            </a:solidFill>
            <a:prstDash val="sysDash"/>
          </a:ln>
        </p:spPr>
        <p:txBody>
          <a:bodyPr vert="horz"/>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517">
                <a:solidFill>
                  <a:schemeClr val="tx2"/>
                </a:solidFill>
                <a:latin typeface="Meiryo UI" panose="020B0604030504040204" pitchFamily="50" charset="-128"/>
                <a:ea typeface="Meiryo UI" panose="020B0604030504040204" pitchFamily="50" charset="-128"/>
                <a:cs typeface="+mn-cs"/>
              </a:rPr>
              <a:t>（スライドの内容を簡潔に記載してください）</a:t>
            </a:r>
          </a:p>
        </p:txBody>
      </p:sp>
      <p:sp>
        <p:nvSpPr>
          <p:cNvPr id="3" name="正方形/長方形 2">
            <a:extLst>
              <a:ext uri="{FF2B5EF4-FFF2-40B4-BE49-F238E27FC236}">
                <a16:creationId xmlns:a16="http://schemas.microsoft.com/office/drawing/2014/main" id="{F13FAC09-0794-DCF8-7597-B120EA851015}"/>
              </a:ext>
            </a:extLst>
          </p:cNvPr>
          <p:cNvSpPr/>
          <p:nvPr/>
        </p:nvSpPr>
        <p:spPr>
          <a:xfrm>
            <a:off x="927100" y="2565400"/>
            <a:ext cx="2032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r>
              <a:rPr kumimoji="1" lang="en-US" altLang="ja-JP" sz="1050" dirty="0">
                <a:solidFill>
                  <a:schemeClr val="tx1"/>
                </a:solidFill>
              </a:rPr>
              <a:t>A</a:t>
            </a:r>
            <a:r>
              <a:rPr kumimoji="1" lang="ja-JP" altLang="en-US" sz="1050" dirty="0">
                <a:solidFill>
                  <a:schemeClr val="tx1"/>
                </a:solidFill>
              </a:rPr>
              <a:t>事業における主力商品の東南アジアマーケットへの参入</a:t>
            </a:r>
          </a:p>
        </p:txBody>
      </p:sp>
      <p:cxnSp>
        <p:nvCxnSpPr>
          <p:cNvPr id="7" name="直線コネクタ 6">
            <a:extLst>
              <a:ext uri="{FF2B5EF4-FFF2-40B4-BE49-F238E27FC236}">
                <a16:creationId xmlns:a16="http://schemas.microsoft.com/office/drawing/2014/main" id="{3F2B3138-AEB4-C522-5E8B-07A16842805C}"/>
              </a:ext>
            </a:extLst>
          </p:cNvPr>
          <p:cNvCxnSpPr>
            <a:cxnSpLocks/>
          </p:cNvCxnSpPr>
          <p:nvPr/>
        </p:nvCxnSpPr>
        <p:spPr>
          <a:xfrm>
            <a:off x="927100" y="2444750"/>
            <a:ext cx="203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0990AA12-5621-D01B-A770-1C1CB515D360}"/>
              </a:ext>
            </a:extLst>
          </p:cNvPr>
          <p:cNvSpPr txBox="1"/>
          <p:nvPr/>
        </p:nvSpPr>
        <p:spPr>
          <a:xfrm>
            <a:off x="927100" y="2131011"/>
            <a:ext cx="2032000" cy="261610"/>
          </a:xfrm>
          <a:prstGeom prst="rect">
            <a:avLst/>
          </a:prstGeom>
          <a:noFill/>
        </p:spPr>
        <p:txBody>
          <a:bodyPr wrap="square" rtlCol="0">
            <a:spAutoFit/>
          </a:bodyPr>
          <a:lstStyle/>
          <a:p>
            <a:pPr algn="ctr"/>
            <a:r>
              <a:rPr kumimoji="1" lang="ja-JP" altLang="en-US" sz="1050" dirty="0"/>
              <a:t>事業の方向性</a:t>
            </a:r>
          </a:p>
        </p:txBody>
      </p:sp>
      <p:sp>
        <p:nvSpPr>
          <p:cNvPr id="10" name="正方形/長方形 9">
            <a:extLst>
              <a:ext uri="{FF2B5EF4-FFF2-40B4-BE49-F238E27FC236}">
                <a16:creationId xmlns:a16="http://schemas.microsoft.com/office/drawing/2014/main" id="{A0788F07-0C0D-9693-1BB1-C7DC31A2EEF5}"/>
              </a:ext>
            </a:extLst>
          </p:cNvPr>
          <p:cNvSpPr/>
          <p:nvPr/>
        </p:nvSpPr>
        <p:spPr>
          <a:xfrm>
            <a:off x="382392" y="2565400"/>
            <a:ext cx="398658"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1</a:t>
            </a:r>
            <a:endParaRPr kumimoji="1" lang="ja-JP" altLang="en-US" sz="1050" dirty="0">
              <a:solidFill>
                <a:schemeClr val="tx1"/>
              </a:solidFill>
            </a:endParaRPr>
          </a:p>
        </p:txBody>
      </p:sp>
      <p:sp>
        <p:nvSpPr>
          <p:cNvPr id="11" name="正方形/長方形 10">
            <a:extLst>
              <a:ext uri="{FF2B5EF4-FFF2-40B4-BE49-F238E27FC236}">
                <a16:creationId xmlns:a16="http://schemas.microsoft.com/office/drawing/2014/main" id="{8105F65C-9F39-0172-1315-781C09155F01}"/>
              </a:ext>
            </a:extLst>
          </p:cNvPr>
          <p:cNvSpPr/>
          <p:nvPr/>
        </p:nvSpPr>
        <p:spPr>
          <a:xfrm>
            <a:off x="927100" y="3591981"/>
            <a:ext cx="2032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B</a:t>
            </a:r>
            <a:r>
              <a:rPr kumimoji="1" lang="ja-JP" altLang="en-US" sz="1050" dirty="0">
                <a:solidFill>
                  <a:schemeClr val="tx1"/>
                </a:solidFill>
              </a:rPr>
              <a:t>事業の段階的撤退と</a:t>
            </a:r>
            <a:r>
              <a:rPr kumimoji="1" lang="en-US" altLang="ja-JP" sz="1050" dirty="0">
                <a:solidFill>
                  <a:schemeClr val="tx1"/>
                </a:solidFill>
              </a:rPr>
              <a:t>C</a:t>
            </a:r>
            <a:r>
              <a:rPr kumimoji="1" lang="ja-JP" altLang="en-US" sz="1050" dirty="0">
                <a:solidFill>
                  <a:schemeClr val="tx1"/>
                </a:solidFill>
              </a:rPr>
              <a:t>事業新製品開発によるの規模拡大</a:t>
            </a:r>
          </a:p>
        </p:txBody>
      </p:sp>
      <p:sp>
        <p:nvSpPr>
          <p:cNvPr id="12" name="正方形/長方形 11">
            <a:extLst>
              <a:ext uri="{FF2B5EF4-FFF2-40B4-BE49-F238E27FC236}">
                <a16:creationId xmlns:a16="http://schemas.microsoft.com/office/drawing/2014/main" id="{62E8E9E1-B226-C924-0F0D-C8D5B7D6A655}"/>
              </a:ext>
            </a:extLst>
          </p:cNvPr>
          <p:cNvSpPr/>
          <p:nvPr/>
        </p:nvSpPr>
        <p:spPr>
          <a:xfrm>
            <a:off x="382392" y="3591981"/>
            <a:ext cx="398658"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2</a:t>
            </a:r>
            <a:endParaRPr kumimoji="1" lang="ja-JP" altLang="en-US" sz="1050" dirty="0">
              <a:solidFill>
                <a:schemeClr val="tx1"/>
              </a:solidFill>
            </a:endParaRPr>
          </a:p>
        </p:txBody>
      </p:sp>
      <p:sp>
        <p:nvSpPr>
          <p:cNvPr id="18" name="正方形/長方形 17">
            <a:extLst>
              <a:ext uri="{FF2B5EF4-FFF2-40B4-BE49-F238E27FC236}">
                <a16:creationId xmlns:a16="http://schemas.microsoft.com/office/drawing/2014/main" id="{08445A82-BC15-05B8-72C5-78D8DF3F8ABA}"/>
              </a:ext>
            </a:extLst>
          </p:cNvPr>
          <p:cNvSpPr/>
          <p:nvPr/>
        </p:nvSpPr>
        <p:spPr>
          <a:xfrm>
            <a:off x="927100" y="4618562"/>
            <a:ext cx="20320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遊休資産の効率的活用</a:t>
            </a:r>
          </a:p>
        </p:txBody>
      </p:sp>
      <p:sp>
        <p:nvSpPr>
          <p:cNvPr id="19" name="正方形/長方形 18">
            <a:extLst>
              <a:ext uri="{FF2B5EF4-FFF2-40B4-BE49-F238E27FC236}">
                <a16:creationId xmlns:a16="http://schemas.microsoft.com/office/drawing/2014/main" id="{BC7A76DA-4FF5-AEBF-21DB-357A9F77C558}"/>
              </a:ext>
            </a:extLst>
          </p:cNvPr>
          <p:cNvSpPr/>
          <p:nvPr/>
        </p:nvSpPr>
        <p:spPr>
          <a:xfrm>
            <a:off x="382392" y="4618562"/>
            <a:ext cx="398658"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3</a:t>
            </a:r>
            <a:endParaRPr kumimoji="1" lang="ja-JP" altLang="en-US" sz="1050" dirty="0">
              <a:solidFill>
                <a:schemeClr val="tx1"/>
              </a:solidFill>
            </a:endParaRPr>
          </a:p>
        </p:txBody>
      </p:sp>
      <p:cxnSp>
        <p:nvCxnSpPr>
          <p:cNvPr id="22" name="直線コネクタ 21">
            <a:extLst>
              <a:ext uri="{FF2B5EF4-FFF2-40B4-BE49-F238E27FC236}">
                <a16:creationId xmlns:a16="http://schemas.microsoft.com/office/drawing/2014/main" id="{1969FAB9-D9D5-98B8-76F7-D509A06145F0}"/>
              </a:ext>
            </a:extLst>
          </p:cNvPr>
          <p:cNvCxnSpPr>
            <a:cxnSpLocks/>
          </p:cNvCxnSpPr>
          <p:nvPr/>
        </p:nvCxnSpPr>
        <p:spPr>
          <a:xfrm>
            <a:off x="3105150" y="2444750"/>
            <a:ext cx="10287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D6B5D02A-FEA3-EDB1-9FD5-9C721F00C9E7}"/>
              </a:ext>
            </a:extLst>
          </p:cNvPr>
          <p:cNvSpPr txBox="1"/>
          <p:nvPr/>
        </p:nvSpPr>
        <p:spPr>
          <a:xfrm>
            <a:off x="3105150" y="2131011"/>
            <a:ext cx="1028700" cy="253916"/>
          </a:xfrm>
          <a:prstGeom prst="rect">
            <a:avLst/>
          </a:prstGeom>
          <a:noFill/>
        </p:spPr>
        <p:txBody>
          <a:bodyPr wrap="square" rtlCol="0">
            <a:spAutoFit/>
          </a:bodyPr>
          <a:lstStyle/>
          <a:p>
            <a:pPr algn="ctr"/>
            <a:r>
              <a:rPr kumimoji="1" lang="ja-JP" altLang="en-US" sz="1050" dirty="0"/>
              <a:t>手段</a:t>
            </a:r>
          </a:p>
        </p:txBody>
      </p:sp>
      <p:sp>
        <p:nvSpPr>
          <p:cNvPr id="25" name="正方形/長方形 24">
            <a:extLst>
              <a:ext uri="{FF2B5EF4-FFF2-40B4-BE49-F238E27FC236}">
                <a16:creationId xmlns:a16="http://schemas.microsoft.com/office/drawing/2014/main" id="{F6DD4F81-FA13-52A0-A6AC-46B19BB95442}"/>
              </a:ext>
            </a:extLst>
          </p:cNvPr>
          <p:cNvSpPr/>
          <p:nvPr/>
        </p:nvSpPr>
        <p:spPr>
          <a:xfrm>
            <a:off x="3105150" y="2565400"/>
            <a:ext cx="10287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chemeClr val="tx1"/>
                </a:solidFill>
              </a:rPr>
              <a:t>M</a:t>
            </a:r>
            <a:r>
              <a:rPr kumimoji="1" lang="ja-JP" altLang="en-US" sz="1050" dirty="0">
                <a:solidFill>
                  <a:schemeClr val="tx1"/>
                </a:solidFill>
              </a:rPr>
              <a:t>＆</a:t>
            </a:r>
            <a:r>
              <a:rPr kumimoji="1" lang="en-US" altLang="ja-JP" sz="1050" dirty="0">
                <a:solidFill>
                  <a:schemeClr val="tx1"/>
                </a:solidFill>
              </a:rPr>
              <a:t>A</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8A2ED13B-1B76-3442-51FA-10B021F11D68}"/>
              </a:ext>
            </a:extLst>
          </p:cNvPr>
          <p:cNvSpPr/>
          <p:nvPr/>
        </p:nvSpPr>
        <p:spPr>
          <a:xfrm>
            <a:off x="3105150" y="3591981"/>
            <a:ext cx="10287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オーガニック</a:t>
            </a:r>
            <a:endParaRPr kumimoji="1" lang="en-US" altLang="ja-JP" sz="1050" dirty="0">
              <a:solidFill>
                <a:schemeClr val="tx1"/>
              </a:solidFill>
            </a:endParaRPr>
          </a:p>
          <a:p>
            <a:pPr algn="ctr"/>
            <a:r>
              <a:rPr kumimoji="1" lang="ja-JP" altLang="en-US" sz="1050" dirty="0">
                <a:solidFill>
                  <a:schemeClr val="tx1"/>
                </a:solidFill>
              </a:rPr>
              <a:t>成長</a:t>
            </a:r>
          </a:p>
        </p:txBody>
      </p:sp>
      <p:sp>
        <p:nvSpPr>
          <p:cNvPr id="27" name="正方形/長方形 26">
            <a:extLst>
              <a:ext uri="{FF2B5EF4-FFF2-40B4-BE49-F238E27FC236}">
                <a16:creationId xmlns:a16="http://schemas.microsoft.com/office/drawing/2014/main" id="{2E42F6A9-BB3A-F398-AF94-C8EF0A8B8E44}"/>
              </a:ext>
            </a:extLst>
          </p:cNvPr>
          <p:cNvSpPr/>
          <p:nvPr/>
        </p:nvSpPr>
        <p:spPr>
          <a:xfrm>
            <a:off x="3105150" y="4618562"/>
            <a:ext cx="102870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rPr>
              <a:t>オーガニック</a:t>
            </a:r>
            <a:endParaRPr kumimoji="1" lang="en-US" altLang="ja-JP" sz="1050" dirty="0">
              <a:solidFill>
                <a:schemeClr val="tx1"/>
              </a:solidFill>
            </a:endParaRPr>
          </a:p>
          <a:p>
            <a:pPr algn="ctr"/>
            <a:r>
              <a:rPr kumimoji="1" lang="ja-JP" altLang="en-US" sz="1050" dirty="0">
                <a:solidFill>
                  <a:schemeClr val="tx1"/>
                </a:solidFill>
              </a:rPr>
              <a:t>成長</a:t>
            </a:r>
          </a:p>
        </p:txBody>
      </p:sp>
      <p:cxnSp>
        <p:nvCxnSpPr>
          <p:cNvPr id="35" name="直線コネクタ 34">
            <a:extLst>
              <a:ext uri="{FF2B5EF4-FFF2-40B4-BE49-F238E27FC236}">
                <a16:creationId xmlns:a16="http://schemas.microsoft.com/office/drawing/2014/main" id="{94ECC250-36FD-C2D6-9F4C-CA32ACC3DDC6}"/>
              </a:ext>
            </a:extLst>
          </p:cNvPr>
          <p:cNvCxnSpPr>
            <a:cxnSpLocks/>
          </p:cNvCxnSpPr>
          <p:nvPr/>
        </p:nvCxnSpPr>
        <p:spPr>
          <a:xfrm>
            <a:off x="4279900" y="2444750"/>
            <a:ext cx="52514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43B294E6-D5E0-C869-4BE0-268681CE4B66}"/>
              </a:ext>
            </a:extLst>
          </p:cNvPr>
          <p:cNvSpPr/>
          <p:nvPr/>
        </p:nvSpPr>
        <p:spPr>
          <a:xfrm>
            <a:off x="4279900" y="2565400"/>
            <a:ext cx="525145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XX</a:t>
            </a:r>
            <a:r>
              <a:rPr kumimoji="1" lang="ja-JP" altLang="en-US" sz="1050" dirty="0">
                <a:solidFill>
                  <a:schemeClr val="tx1"/>
                </a:solidFill>
              </a:rPr>
              <a:t>製品において東南アジアへの流通に強みを持つ専門商社を買収し、</a:t>
            </a:r>
            <a:r>
              <a:rPr kumimoji="1" lang="en-US" altLang="ja-JP" sz="1050" dirty="0">
                <a:solidFill>
                  <a:schemeClr val="tx1"/>
                </a:solidFill>
              </a:rPr>
              <a:t>2030</a:t>
            </a:r>
            <a:r>
              <a:rPr kumimoji="1" lang="ja-JP" altLang="en-US" sz="1050" dirty="0">
                <a:solidFill>
                  <a:schemeClr val="tx1"/>
                </a:solidFill>
              </a:rPr>
              <a:t>年後までに新規で</a:t>
            </a:r>
            <a:r>
              <a:rPr kumimoji="1" lang="en-US" altLang="ja-JP" sz="1050" dirty="0">
                <a:solidFill>
                  <a:schemeClr val="tx1"/>
                </a:solidFill>
              </a:rPr>
              <a:t>20</a:t>
            </a:r>
            <a:r>
              <a:rPr kumimoji="1" lang="ja-JP" altLang="en-US" sz="1050" dirty="0">
                <a:solidFill>
                  <a:schemeClr val="tx1"/>
                </a:solidFill>
              </a:rPr>
              <a:t>億円のマーケットを創出する</a:t>
            </a:r>
          </a:p>
        </p:txBody>
      </p:sp>
      <p:sp>
        <p:nvSpPr>
          <p:cNvPr id="38" name="正方形/長方形 37">
            <a:extLst>
              <a:ext uri="{FF2B5EF4-FFF2-40B4-BE49-F238E27FC236}">
                <a16:creationId xmlns:a16="http://schemas.microsoft.com/office/drawing/2014/main" id="{652E9FEF-AE63-143D-5FF5-6598DA2A3366}"/>
              </a:ext>
            </a:extLst>
          </p:cNvPr>
          <p:cNvSpPr/>
          <p:nvPr/>
        </p:nvSpPr>
        <p:spPr>
          <a:xfrm>
            <a:off x="4279900" y="3591981"/>
            <a:ext cx="525145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rPr>
              <a:t>B</a:t>
            </a:r>
            <a:r>
              <a:rPr kumimoji="1" lang="ja-JP" altLang="en-US" sz="1050" dirty="0">
                <a:solidFill>
                  <a:schemeClr val="tx1"/>
                </a:solidFill>
              </a:rPr>
              <a:t>事業は</a:t>
            </a:r>
            <a:r>
              <a:rPr kumimoji="1" lang="en-US" altLang="ja-JP" sz="1050" dirty="0">
                <a:solidFill>
                  <a:schemeClr val="tx1"/>
                </a:solidFill>
              </a:rPr>
              <a:t>XXX</a:t>
            </a:r>
            <a:r>
              <a:rPr kumimoji="1" lang="ja-JP" altLang="en-US" sz="1050" dirty="0">
                <a:solidFill>
                  <a:schemeClr val="tx1"/>
                </a:solidFill>
              </a:rPr>
              <a:t>（外部環境の変化等）によってマーケットが縮小すると予測し、経営資源を</a:t>
            </a:r>
            <a:r>
              <a:rPr kumimoji="1" lang="en-US" altLang="ja-JP" sz="1050" dirty="0">
                <a:solidFill>
                  <a:schemeClr val="tx1"/>
                </a:solidFill>
              </a:rPr>
              <a:t>C</a:t>
            </a:r>
            <a:r>
              <a:rPr kumimoji="1" lang="ja-JP" altLang="en-US" sz="1050" dirty="0">
                <a:solidFill>
                  <a:schemeClr val="tx1"/>
                </a:solidFill>
              </a:rPr>
              <a:t>事業に寄せて若年層向けの</a:t>
            </a:r>
            <a:r>
              <a:rPr kumimoji="1" lang="en-US" altLang="ja-JP" sz="1050" dirty="0">
                <a:solidFill>
                  <a:schemeClr val="tx1"/>
                </a:solidFill>
              </a:rPr>
              <a:t>XX</a:t>
            </a:r>
            <a:r>
              <a:rPr kumimoji="1" lang="ja-JP" altLang="en-US" sz="1050" dirty="0">
                <a:solidFill>
                  <a:schemeClr val="tx1"/>
                </a:solidFill>
              </a:rPr>
              <a:t>という製品を開発・販売する</a:t>
            </a:r>
          </a:p>
        </p:txBody>
      </p:sp>
      <p:sp>
        <p:nvSpPr>
          <p:cNvPr id="39" name="正方形/長方形 38">
            <a:extLst>
              <a:ext uri="{FF2B5EF4-FFF2-40B4-BE49-F238E27FC236}">
                <a16:creationId xmlns:a16="http://schemas.microsoft.com/office/drawing/2014/main" id="{C26D23DA-5914-C90B-232A-C59F69BAD919}"/>
              </a:ext>
            </a:extLst>
          </p:cNvPr>
          <p:cNvSpPr/>
          <p:nvPr/>
        </p:nvSpPr>
        <p:spPr>
          <a:xfrm>
            <a:off x="4279900" y="4618562"/>
            <a:ext cx="5251450" cy="9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rPr>
              <a:t>遊休資産となっている本社と隣接した空き地に</a:t>
            </a:r>
            <a:r>
              <a:rPr kumimoji="1" lang="en-US" altLang="ja-JP" sz="1050" dirty="0">
                <a:solidFill>
                  <a:schemeClr val="tx1"/>
                </a:solidFill>
              </a:rPr>
              <a:t>5</a:t>
            </a:r>
            <a:r>
              <a:rPr kumimoji="1" lang="ja-JP" altLang="en-US" sz="1050" dirty="0">
                <a:solidFill>
                  <a:schemeClr val="tx1"/>
                </a:solidFill>
              </a:rPr>
              <a:t>階建てのオフィスビルを建設し、現在賃貸入居している</a:t>
            </a:r>
            <a:r>
              <a:rPr kumimoji="1" lang="en-US" altLang="ja-JP" sz="1050" dirty="0">
                <a:solidFill>
                  <a:schemeClr val="tx1"/>
                </a:solidFill>
              </a:rPr>
              <a:t>B</a:t>
            </a:r>
            <a:r>
              <a:rPr kumimoji="1" lang="ja-JP" altLang="en-US" sz="1050" dirty="0">
                <a:solidFill>
                  <a:schemeClr val="tx1"/>
                </a:solidFill>
              </a:rPr>
              <a:t>・</a:t>
            </a:r>
            <a:r>
              <a:rPr kumimoji="1" lang="en-US" altLang="ja-JP" sz="1050" dirty="0">
                <a:solidFill>
                  <a:schemeClr val="tx1"/>
                </a:solidFill>
              </a:rPr>
              <a:t>C</a:t>
            </a:r>
            <a:r>
              <a:rPr kumimoji="1" lang="ja-JP" altLang="en-US" sz="1050" dirty="0">
                <a:solidFill>
                  <a:schemeClr val="tx1"/>
                </a:solidFill>
              </a:rPr>
              <a:t>事業のバックオフィスを</a:t>
            </a:r>
            <a:r>
              <a:rPr kumimoji="1" lang="en-US" altLang="ja-JP" sz="1050" dirty="0">
                <a:solidFill>
                  <a:schemeClr val="tx1"/>
                </a:solidFill>
              </a:rPr>
              <a:t>1-2</a:t>
            </a:r>
            <a:r>
              <a:rPr kumimoji="1" lang="ja-JP" altLang="en-US" sz="1050" dirty="0">
                <a:solidFill>
                  <a:schemeClr val="tx1"/>
                </a:solidFill>
              </a:rPr>
              <a:t>階に移転するとともに、</a:t>
            </a:r>
            <a:r>
              <a:rPr kumimoji="1" lang="en-US" altLang="ja-JP" sz="1050" dirty="0">
                <a:solidFill>
                  <a:schemeClr val="tx1"/>
                </a:solidFill>
              </a:rPr>
              <a:t>3-5</a:t>
            </a:r>
            <a:r>
              <a:rPr kumimoji="1" lang="ja-JP" altLang="en-US" sz="1050" dirty="0">
                <a:solidFill>
                  <a:schemeClr val="tx1"/>
                </a:solidFill>
              </a:rPr>
              <a:t>階はオフィスの賃貸でテナントを募集する</a:t>
            </a:r>
          </a:p>
        </p:txBody>
      </p:sp>
      <p:cxnSp>
        <p:nvCxnSpPr>
          <p:cNvPr id="44" name="直線コネクタ 43">
            <a:extLst>
              <a:ext uri="{FF2B5EF4-FFF2-40B4-BE49-F238E27FC236}">
                <a16:creationId xmlns:a16="http://schemas.microsoft.com/office/drawing/2014/main" id="{40AAC4DF-0DA8-06E4-BC14-F0D4ACA8AA2C}"/>
              </a:ext>
            </a:extLst>
          </p:cNvPr>
          <p:cNvCxnSpPr>
            <a:cxnSpLocks/>
          </p:cNvCxnSpPr>
          <p:nvPr/>
        </p:nvCxnSpPr>
        <p:spPr>
          <a:xfrm>
            <a:off x="382392" y="2444750"/>
            <a:ext cx="3986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3D5DA1A3-A9AB-EE97-6FAF-D69BFFDF37D6}"/>
              </a:ext>
            </a:extLst>
          </p:cNvPr>
          <p:cNvSpPr txBox="1"/>
          <p:nvPr/>
        </p:nvSpPr>
        <p:spPr>
          <a:xfrm>
            <a:off x="382392" y="2131011"/>
            <a:ext cx="398658" cy="253916"/>
          </a:xfrm>
          <a:prstGeom prst="rect">
            <a:avLst/>
          </a:prstGeom>
          <a:noFill/>
        </p:spPr>
        <p:txBody>
          <a:bodyPr wrap="square" rtlCol="0">
            <a:spAutoFit/>
          </a:bodyPr>
          <a:lstStyle/>
          <a:p>
            <a:pPr algn="ctr"/>
            <a:r>
              <a:rPr kumimoji="1" lang="en-US" altLang="ja-JP" sz="1050" dirty="0"/>
              <a:t>No.</a:t>
            </a:r>
            <a:endParaRPr kumimoji="1" lang="ja-JP" altLang="en-US" sz="1050" dirty="0"/>
          </a:p>
        </p:txBody>
      </p:sp>
      <p:sp>
        <p:nvSpPr>
          <p:cNvPr id="47" name="テキスト ボックス 46">
            <a:extLst>
              <a:ext uri="{FF2B5EF4-FFF2-40B4-BE49-F238E27FC236}">
                <a16:creationId xmlns:a16="http://schemas.microsoft.com/office/drawing/2014/main" id="{38446828-E639-963A-8EFB-61865740AC00}"/>
              </a:ext>
            </a:extLst>
          </p:cNvPr>
          <p:cNvSpPr txBox="1"/>
          <p:nvPr/>
        </p:nvSpPr>
        <p:spPr>
          <a:xfrm>
            <a:off x="4279900" y="2131011"/>
            <a:ext cx="5251450" cy="253916"/>
          </a:xfrm>
          <a:prstGeom prst="rect">
            <a:avLst/>
          </a:prstGeom>
          <a:noFill/>
        </p:spPr>
        <p:txBody>
          <a:bodyPr wrap="square" rtlCol="0">
            <a:spAutoFit/>
          </a:bodyPr>
          <a:lstStyle/>
          <a:p>
            <a:pPr algn="ctr"/>
            <a:r>
              <a:rPr kumimoji="1" lang="ja-JP" altLang="en-US" sz="1050" dirty="0"/>
              <a:t>重点施策</a:t>
            </a:r>
          </a:p>
        </p:txBody>
      </p:sp>
      <p:sp>
        <p:nvSpPr>
          <p:cNvPr id="48" name="四角形: 1 つの角を切り取る 47">
            <a:extLst>
              <a:ext uri="{FF2B5EF4-FFF2-40B4-BE49-F238E27FC236}">
                <a16:creationId xmlns:a16="http://schemas.microsoft.com/office/drawing/2014/main" id="{BBC8C094-403D-44ED-0EF5-C63D770013C7}"/>
              </a:ext>
            </a:extLst>
          </p:cNvPr>
          <p:cNvSpPr/>
          <p:nvPr/>
        </p:nvSpPr>
        <p:spPr>
          <a:xfrm>
            <a:off x="5603596" y="27929"/>
            <a:ext cx="1296000" cy="207048"/>
          </a:xfrm>
          <a:prstGeom prst="snip1Rect">
            <a:avLst>
              <a:gd name="adj" fmla="val 50000"/>
            </a:avLst>
          </a:prstGeom>
          <a:solidFill>
            <a:schemeClr val="accent5"/>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経営力</a:t>
            </a:r>
            <a:endParaRPr kumimoji="1" lang="ja-JP" altLang="en-US" sz="867">
              <a:solidFill>
                <a:schemeClr val="bg1"/>
              </a:solidFill>
            </a:endParaRPr>
          </a:p>
        </p:txBody>
      </p:sp>
      <p:sp>
        <p:nvSpPr>
          <p:cNvPr id="49" name="四角形: 1 つの角を切り取る 48">
            <a:extLst>
              <a:ext uri="{FF2B5EF4-FFF2-40B4-BE49-F238E27FC236}">
                <a16:creationId xmlns:a16="http://schemas.microsoft.com/office/drawing/2014/main" id="{84C6057C-8636-4EC6-D406-2B0771B60C92}"/>
              </a:ext>
            </a:extLst>
          </p:cNvPr>
          <p:cNvSpPr/>
          <p:nvPr/>
        </p:nvSpPr>
        <p:spPr>
          <a:xfrm>
            <a:off x="7023578"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67" b="1">
                <a:solidFill>
                  <a:schemeClr val="bg1"/>
                </a:solidFill>
                <a:latin typeface="Meiryo UI" panose="020B0604030504040204" pitchFamily="50" charset="-128"/>
                <a:ea typeface="Meiryo UI" panose="020B0604030504040204" pitchFamily="50" charset="-128"/>
              </a:rPr>
              <a:t>波及効果</a:t>
            </a:r>
            <a:endParaRPr kumimoji="1" lang="ja-JP" altLang="en-US" sz="867"/>
          </a:p>
        </p:txBody>
      </p:sp>
      <p:sp>
        <p:nvSpPr>
          <p:cNvPr id="50" name="四角形: 1 つの角を切り取る 49">
            <a:extLst>
              <a:ext uri="{FF2B5EF4-FFF2-40B4-BE49-F238E27FC236}">
                <a16:creationId xmlns:a16="http://schemas.microsoft.com/office/drawing/2014/main" id="{58A6674C-4DAB-E5BF-3F1E-3291FE28C101}"/>
              </a:ext>
            </a:extLst>
          </p:cNvPr>
          <p:cNvSpPr/>
          <p:nvPr/>
        </p:nvSpPr>
        <p:spPr>
          <a:xfrm>
            <a:off x="8443560" y="27929"/>
            <a:ext cx="1296000" cy="207048"/>
          </a:xfrm>
          <a:prstGeom prst="snip1Rect">
            <a:avLst>
              <a:gd name="adj" fmla="val 50000"/>
            </a:avLst>
          </a:prstGeom>
          <a:solidFill>
            <a:schemeClr val="bg2">
              <a:lumMod val="90000"/>
            </a:schemeClr>
          </a:solidFill>
          <a:ln>
            <a:no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867" b="1">
                <a:solidFill>
                  <a:schemeClr val="bg1"/>
                </a:solidFill>
                <a:latin typeface="Meiryo UI" panose="020B0604030504040204" pitchFamily="50" charset="-128"/>
                <a:ea typeface="Meiryo UI" panose="020B0604030504040204" pitchFamily="50" charset="-128"/>
              </a:rPr>
              <a:t>M&amp;A</a:t>
            </a:r>
            <a:r>
              <a:rPr kumimoji="1" lang="ja-JP" altLang="en-US" sz="867" b="1">
                <a:solidFill>
                  <a:schemeClr val="bg1"/>
                </a:solidFill>
                <a:latin typeface="Meiryo UI" panose="020B0604030504040204" pitchFamily="50" charset="-128"/>
                <a:ea typeface="Meiryo UI" panose="020B0604030504040204" pitchFamily="50" charset="-128"/>
              </a:rPr>
              <a:t>実施の諸条件</a:t>
            </a:r>
            <a:endParaRPr kumimoji="1" lang="ja-JP" altLang="en-US" sz="867">
              <a:solidFill>
                <a:schemeClr val="bg1"/>
              </a:solidFill>
            </a:endParaRPr>
          </a:p>
        </p:txBody>
      </p:sp>
      <p:sp>
        <p:nvSpPr>
          <p:cNvPr id="5" name="テキスト ボックス 4">
            <a:extLst>
              <a:ext uri="{FF2B5EF4-FFF2-40B4-BE49-F238E27FC236}">
                <a16:creationId xmlns:a16="http://schemas.microsoft.com/office/drawing/2014/main" id="{DFCC2346-15BA-6C91-2637-3C964E915B10}"/>
              </a:ext>
            </a:extLst>
          </p:cNvPr>
          <p:cNvSpPr txBox="1"/>
          <p:nvPr/>
        </p:nvSpPr>
        <p:spPr>
          <a:xfrm>
            <a:off x="70352" y="1509780"/>
            <a:ext cx="5206498" cy="286941"/>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r>
              <a:rPr kumimoji="1" lang="ja-JP" altLang="en-US" sz="1517" dirty="0">
                <a:solidFill>
                  <a:schemeClr val="tx1"/>
                </a:solidFill>
                <a:latin typeface="Meiryo UI" panose="020B0604030504040204" pitchFamily="50" charset="-128"/>
                <a:ea typeface="Meiryo UI" panose="020B0604030504040204" pitchFamily="50" charset="-128"/>
              </a:rPr>
              <a:t>売上高</a:t>
            </a:r>
            <a:r>
              <a:rPr kumimoji="1" lang="en-US" altLang="ja-JP" sz="1517" dirty="0">
                <a:solidFill>
                  <a:schemeClr val="tx1"/>
                </a:solidFill>
                <a:latin typeface="Meiryo UI" panose="020B0604030504040204" pitchFamily="50" charset="-128"/>
                <a:ea typeface="Meiryo UI" panose="020B0604030504040204" pitchFamily="50" charset="-128"/>
              </a:rPr>
              <a:t>100</a:t>
            </a:r>
            <a:r>
              <a:rPr kumimoji="1" lang="ja-JP" altLang="en-US" sz="1517" dirty="0">
                <a:solidFill>
                  <a:schemeClr val="tx1"/>
                </a:solidFill>
                <a:latin typeface="Meiryo UI" panose="020B0604030504040204" pitchFamily="50" charset="-128"/>
                <a:ea typeface="Meiryo UI" panose="020B0604030504040204" pitchFamily="50" charset="-128"/>
              </a:rPr>
              <a:t>億円を達成するための事業方向性と重点施策</a:t>
            </a:r>
          </a:p>
        </p:txBody>
      </p:sp>
      <p:sp>
        <p:nvSpPr>
          <p:cNvPr id="17" name="スライド番号プレースホルダー 2">
            <a:extLst>
              <a:ext uri="{FF2B5EF4-FFF2-40B4-BE49-F238E27FC236}">
                <a16:creationId xmlns:a16="http://schemas.microsoft.com/office/drawing/2014/main" id="{5B15525C-1710-FD2D-F65F-115492D06B0B}"/>
              </a:ext>
            </a:extLst>
          </p:cNvPr>
          <p:cNvSpPr txBox="1">
            <a:spLocks/>
          </p:cNvSpPr>
          <p:nvPr/>
        </p:nvSpPr>
        <p:spPr>
          <a:xfrm>
            <a:off x="6996113" y="6356352"/>
            <a:ext cx="222885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dirty="0">
                <a:solidFill>
                  <a:schemeClr val="tx1"/>
                </a:solidFill>
                <a:latin typeface="Yu Gothic UI" panose="020B0500000000000000" pitchFamily="50" charset="-128"/>
                <a:ea typeface="Yu Gothic UI" panose="020B0500000000000000" pitchFamily="50" charset="-128"/>
              </a:rPr>
              <a:t>10</a:t>
            </a:r>
            <a:endParaRPr lang="ja-JP" altLang="en-US" dirty="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525600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r2pE5oDmQYA3vaq566Re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NVE3.pkRR2lZ4JGve4FKA"/>
</p:tagLst>
</file>

<file path=ppt/theme/theme1.xml><?xml version="1.0" encoding="utf-8"?>
<a:theme xmlns:a="http://schemas.openxmlformats.org/drawingml/2006/main" name="Office 2013 - 2022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5">
      <a:majorFont>
        <a:latin typeface="Yu Gothic UI"/>
        <a:ea typeface="Yu Gothic UI"/>
        <a:cs typeface=""/>
      </a:majorFont>
      <a:minorFont>
        <a:latin typeface="Yu Gothic UI"/>
        <a:ea typeface="Yu Gothic UI"/>
        <a:cs typeface=""/>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FBEE853CA869F449199A068B448201D" ma:contentTypeVersion="14" ma:contentTypeDescription="新しいドキュメントを作成します。" ma:contentTypeScope="" ma:versionID="a0472d2fcb066cfa1cd1aa6029393c84">
  <xsd:schema xmlns:xsd="http://www.w3.org/2001/XMLSchema" xmlns:xs="http://www.w3.org/2001/XMLSchema" xmlns:p="http://schemas.microsoft.com/office/2006/metadata/properties" xmlns:ns2="f10c3115-b683-47ad-a799-ba10eee1d248" xmlns:ns3="f3afe849-0a7d-4b5c-a4c6-e09e509d0d50" targetNamespace="http://schemas.microsoft.com/office/2006/metadata/properties" ma:root="true" ma:fieldsID="22f88e309560f5069342eaf7ad0a2a3a" ns2:_="" ns3:_="">
    <xsd:import namespace="f10c3115-b683-47ad-a799-ba10eee1d248"/>
    <xsd:import namespace="f3afe849-0a7d-4b5c-a4c6-e09e509d0d5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0c3115-b683-47ad-a799-ba10eee1d2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3afe849-0a7d-4b5c-a4c6-e09e509d0d5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3e1f6f2-a16b-4373-8af0-88f70ab48b12}" ma:internalName="TaxCatchAll" ma:showField="CatchAllData" ma:web="f3afe849-0a7d-4b5c-a4c6-e09e509d0d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afe849-0a7d-4b5c-a4c6-e09e509d0d50" xsi:nil="true"/>
    <lcf76f155ced4ddcb4097134ff3c332f xmlns="f10c3115-b683-47ad-a799-ba10eee1d2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62F6702-7286-425F-A90C-02FB6CB566F6}">
  <ds:schemaRefs>
    <ds:schemaRef ds:uri="f10c3115-b683-47ad-a799-ba10eee1d248"/>
    <ds:schemaRef ds:uri="f3afe849-0a7d-4b5c-a4c6-e09e509d0d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CE84D2-ED56-471D-AAE4-BAFAD208B740}">
  <ds:schemaRefs>
    <ds:schemaRef ds:uri="http://schemas.microsoft.com/sharepoint/v3/contenttype/forms"/>
  </ds:schemaRefs>
</ds:datastoreItem>
</file>

<file path=customXml/itemProps3.xml><?xml version="1.0" encoding="utf-8"?>
<ds:datastoreItem xmlns:ds="http://schemas.openxmlformats.org/officeDocument/2006/customXml" ds:itemID="{615E5606-7102-4EDD-8250-8FF6EDACD1BF}">
  <ds:schemaRefs>
    <ds:schemaRef ds:uri="http://purl.org/dc/elements/1.1/"/>
    <ds:schemaRef ds:uri="http://schemas.microsoft.com/office/2006/documentManagement/types"/>
    <ds:schemaRef ds:uri="http://schemas.microsoft.com/office/infopath/2007/PartnerControls"/>
    <ds:schemaRef ds:uri="f3afe849-0a7d-4b5c-a4c6-e09e509d0d50"/>
    <ds:schemaRef ds:uri="http://purl.org/dc/terms/"/>
    <ds:schemaRef ds:uri="http://purl.org/dc/dcmitype/"/>
    <ds:schemaRef ds:uri="http://schemas.openxmlformats.org/package/2006/metadata/core-properties"/>
    <ds:schemaRef ds:uri="f10c3115-b683-47ad-a799-ba10eee1d248"/>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2013 - 2022 Theme</Template>
  <TotalTime>263</TotalTime>
  <Words>4851</Words>
  <PresentationFormat>A4 210 x 297 mm</PresentationFormat>
  <Paragraphs>838</Paragraphs>
  <Slides>23</Slides>
  <Notes>9</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33" baseType="lpstr">
      <vt:lpstr>Meiryo UI</vt:lpstr>
      <vt:lpstr>Yu Gothic UI</vt:lpstr>
      <vt:lpstr>游ゴシック</vt:lpstr>
      <vt:lpstr>Arial</vt:lpstr>
      <vt:lpstr>Century Gothic</vt:lpstr>
      <vt:lpstr>Trebuchet MS</vt:lpstr>
      <vt:lpstr>Wingdings</vt:lpstr>
      <vt:lpstr>Wingdings 2</vt:lpstr>
      <vt:lpstr>Office 2013 - 2022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【説明資料①】 SWOT分析で強み、弱み、機会、脅威を明らかにして戦略の方向性の下地作りを検討し、クロスSWOT分析で、機会を活かした自社事業の成長戦略等の戦略オプションを導出することができます</vt:lpstr>
      <vt:lpstr>PowerPoint プレゼンテーション</vt:lpstr>
      <vt:lpstr>PowerPoint プレゼンテーション</vt:lpstr>
      <vt:lpstr>PowerPoint プレゼンテーション</vt:lpstr>
      <vt:lpstr>【説明資料④】 アンゾフの成長マトリクスのフレームワークを活用することで、クロスSWOT分析で導出した戦略オプションを再整理し、より魅力度の高い成長戦略の方向性の選択が可能になります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2025-02-07T06:10:36Z</dcterms:created>
  <dcterms:modified xsi:type="dcterms:W3CDTF">2025-08-20T08:59:30Z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0x0101008FBEE853CA869F449199A068B448201D</vt:lpwstr>
  </property>
</Properties>
</file>