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75" r:id="rId1"/>
  </p:sldMasterIdLst>
  <p:notesMasterIdLst>
    <p:notesMasterId r:id="rId23"/>
  </p:notesMasterIdLst>
  <p:handoutMasterIdLst>
    <p:handoutMasterId r:id="rId24"/>
  </p:handoutMasterIdLst>
  <p:sldIdLst>
    <p:sldId id="2145705358" r:id="rId2"/>
    <p:sldId id="2145705366" r:id="rId3"/>
    <p:sldId id="2145705365" r:id="rId4"/>
    <p:sldId id="2145705390" r:id="rId5"/>
    <p:sldId id="2145705394" r:id="rId6"/>
    <p:sldId id="897" r:id="rId7"/>
    <p:sldId id="898" r:id="rId8"/>
    <p:sldId id="2145705367" r:id="rId9"/>
    <p:sldId id="2145705429" r:id="rId10"/>
    <p:sldId id="2145705374" r:id="rId11"/>
    <p:sldId id="2145705428" r:id="rId12"/>
    <p:sldId id="2145705391" r:id="rId13"/>
    <p:sldId id="2145705396" r:id="rId14"/>
    <p:sldId id="2145705392" r:id="rId15"/>
    <p:sldId id="2145705425" r:id="rId16"/>
    <p:sldId id="2145705427" r:id="rId17"/>
    <p:sldId id="2145705380" r:id="rId18"/>
    <p:sldId id="2145705384" r:id="rId19"/>
    <p:sldId id="2145705385" r:id="rId20"/>
    <p:sldId id="2145705422" r:id="rId21"/>
    <p:sldId id="2145705426" r:id="rId2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DCE9"/>
    <a:srgbClr val="5ED4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35DBA8-C20D-4B54-93C4-C59C06D8C077}" v="2" dt="2025-08-19T11:34:04.72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07" autoAdjust="0"/>
    <p:restoredTop sz="94660"/>
  </p:normalViewPr>
  <p:slideViewPr>
    <p:cSldViewPr snapToGrid="0">
      <p:cViewPr varScale="1">
        <p:scale>
          <a:sx n="107" d="100"/>
          <a:sy n="107" d="100"/>
        </p:scale>
        <p:origin x="125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69575527-4B86-C942-3074-08E32497640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8D077691-A02B-AAFB-0A9B-3752DB8FEFE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1C40431-50DF-429D-8482-37A2682721C1}" type="datetimeFigureOut">
              <a:rPr kumimoji="1" lang="ja-JP" altLang="en-US" smtClean="0"/>
              <a:t>2026/5/8</a:t>
            </a:fld>
            <a:endParaRPr kumimoji="1" lang="ja-JP" altLang="en-US"/>
          </a:p>
        </p:txBody>
      </p:sp>
      <p:sp>
        <p:nvSpPr>
          <p:cNvPr id="4" name="フッター プレースホルダー 3">
            <a:extLst>
              <a:ext uri="{FF2B5EF4-FFF2-40B4-BE49-F238E27FC236}">
                <a16:creationId xmlns:a16="http://schemas.microsoft.com/office/drawing/2014/main" id="{DE79093F-D65D-3615-8FED-27B3E597260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04875CF3-CFA2-D789-8886-99F8C94A4C3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B9451BA-8288-43C5-B198-3568E9794DCD}" type="slidenum">
              <a:rPr kumimoji="1" lang="ja-JP" altLang="en-US" smtClean="0"/>
              <a:t>‹#›</a:t>
            </a:fld>
            <a:endParaRPr kumimoji="1" lang="ja-JP" altLang="en-US"/>
          </a:p>
        </p:txBody>
      </p:sp>
    </p:spTree>
    <p:extLst>
      <p:ext uri="{BB962C8B-B14F-4D97-AF65-F5344CB8AC3E}">
        <p14:creationId xmlns:p14="http://schemas.microsoft.com/office/powerpoint/2010/main" val="10502815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F22936-4E02-4DC2-AFAE-0242D14DD297}" type="datetimeFigureOut">
              <a:rPr kumimoji="1" lang="ja-JP" altLang="en-US" smtClean="0"/>
              <a:t>2026/5/8</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6F4D09-5219-4E1F-AFEB-1F3ED8B11B0A}" type="slidenum">
              <a:rPr kumimoji="1" lang="ja-JP" altLang="en-US" smtClean="0"/>
              <a:t>‹#›</a:t>
            </a:fld>
            <a:endParaRPr kumimoji="1" lang="ja-JP" altLang="en-US"/>
          </a:p>
        </p:txBody>
      </p:sp>
    </p:spTree>
    <p:extLst>
      <p:ext uri="{BB962C8B-B14F-4D97-AF65-F5344CB8AC3E}">
        <p14:creationId xmlns:p14="http://schemas.microsoft.com/office/powerpoint/2010/main" val="174578864"/>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00150" y="1143000"/>
            <a:ext cx="44577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フッター プレースホルダー 3"/>
          <p:cNvSpPr>
            <a:spLocks noGrp="1"/>
          </p:cNvSpPr>
          <p:nvPr>
            <p:ph type="ftr" sz="quarter" idx="4"/>
          </p:nvPr>
        </p:nvSpPr>
        <p:spPr/>
        <p:txBody>
          <a:bodyPr/>
          <a:lstStyle/>
          <a:p>
            <a:endParaRPr kumimoji="1" lang="ja-JP" altLang="en-US"/>
          </a:p>
        </p:txBody>
      </p:sp>
      <p:sp>
        <p:nvSpPr>
          <p:cNvPr id="5" name="スライド番号プレースホルダー 4"/>
          <p:cNvSpPr>
            <a:spLocks noGrp="1"/>
          </p:cNvSpPr>
          <p:nvPr>
            <p:ph type="sldNum" sz="quarter" idx="5"/>
          </p:nvPr>
        </p:nvSpPr>
        <p:spPr/>
        <p:txBody>
          <a:bodyPr/>
          <a:lstStyle/>
          <a:p>
            <a:fld id="{606F4D09-5219-4E1F-AFEB-1F3ED8B11B0A}" type="slidenum">
              <a:rPr kumimoji="1" lang="ja-JP" altLang="en-US" smtClean="0"/>
              <a:t>0</a:t>
            </a:fld>
            <a:endParaRPr kumimoji="1" lang="ja-JP" altLang="en-US"/>
          </a:p>
        </p:txBody>
      </p:sp>
    </p:spTree>
    <p:extLst>
      <p:ext uri="{BB962C8B-B14F-4D97-AF65-F5344CB8AC3E}">
        <p14:creationId xmlns:p14="http://schemas.microsoft.com/office/powerpoint/2010/main" val="12869564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フッター プレースホルダー 3"/>
          <p:cNvSpPr>
            <a:spLocks noGrp="1"/>
          </p:cNvSpPr>
          <p:nvPr>
            <p:ph type="ftr" sz="quarter" idx="4"/>
          </p:nvPr>
        </p:nvSpPr>
        <p:spPr/>
        <p:txBody>
          <a:bodyPr/>
          <a:lstStyle/>
          <a:p>
            <a:endParaRPr kumimoji="1" lang="ja-JP" altLang="en-US"/>
          </a:p>
        </p:txBody>
      </p:sp>
      <p:sp>
        <p:nvSpPr>
          <p:cNvPr id="5" name="スライド番号プレースホルダー 4"/>
          <p:cNvSpPr>
            <a:spLocks noGrp="1"/>
          </p:cNvSpPr>
          <p:nvPr>
            <p:ph type="sldNum" sz="quarter" idx="5"/>
          </p:nvPr>
        </p:nvSpPr>
        <p:spPr/>
        <p:txBody>
          <a:bodyPr/>
          <a:lstStyle/>
          <a:p>
            <a:fld id="{606F4D09-5219-4E1F-AFEB-1F3ED8B11B0A}" type="slidenum">
              <a:rPr kumimoji="1" lang="ja-JP" altLang="en-US" smtClean="0"/>
              <a:t>14</a:t>
            </a:fld>
            <a:endParaRPr kumimoji="1" lang="ja-JP" altLang="en-US"/>
          </a:p>
        </p:txBody>
      </p:sp>
    </p:spTree>
    <p:extLst>
      <p:ext uri="{BB962C8B-B14F-4D97-AF65-F5344CB8AC3E}">
        <p14:creationId xmlns:p14="http://schemas.microsoft.com/office/powerpoint/2010/main" val="20509791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フッター プレースホルダー 3"/>
          <p:cNvSpPr>
            <a:spLocks noGrp="1"/>
          </p:cNvSpPr>
          <p:nvPr>
            <p:ph type="ftr" sz="quarter" idx="4"/>
          </p:nvPr>
        </p:nvSpPr>
        <p:spPr/>
        <p:txBody>
          <a:bodyPr/>
          <a:lstStyle/>
          <a:p>
            <a:endParaRPr kumimoji="1" lang="ja-JP" altLang="en-US"/>
          </a:p>
        </p:txBody>
      </p:sp>
      <p:sp>
        <p:nvSpPr>
          <p:cNvPr id="5" name="スライド番号プレースホルダー 4"/>
          <p:cNvSpPr>
            <a:spLocks noGrp="1"/>
          </p:cNvSpPr>
          <p:nvPr>
            <p:ph type="sldNum" sz="quarter" idx="5"/>
          </p:nvPr>
        </p:nvSpPr>
        <p:spPr/>
        <p:txBody>
          <a:bodyPr/>
          <a:lstStyle/>
          <a:p>
            <a:fld id="{606F4D09-5219-4E1F-AFEB-1F3ED8B11B0A}" type="slidenum">
              <a:rPr kumimoji="1" lang="ja-JP" altLang="en-US" smtClean="0"/>
              <a:t>15</a:t>
            </a:fld>
            <a:endParaRPr kumimoji="1" lang="ja-JP" altLang="en-US"/>
          </a:p>
        </p:txBody>
      </p:sp>
    </p:spTree>
    <p:extLst>
      <p:ext uri="{BB962C8B-B14F-4D97-AF65-F5344CB8AC3E}">
        <p14:creationId xmlns:p14="http://schemas.microsoft.com/office/powerpoint/2010/main" val="40258739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00150" y="1143000"/>
            <a:ext cx="4457700" cy="3086100"/>
          </a:xfrm>
        </p:spPr>
      </p:sp>
      <p:sp>
        <p:nvSpPr>
          <p:cNvPr id="3" name="ノート プレースホルダー 2"/>
          <p:cNvSpPr>
            <a:spLocks noGrp="1"/>
          </p:cNvSpPr>
          <p:nvPr>
            <p:ph type="body" idx="1"/>
          </p:nvPr>
        </p:nvSpPr>
        <p:spPr/>
        <p:txBody>
          <a:bodyPr/>
          <a:lstStyle/>
          <a:p>
            <a:endParaRPr kumimoji="1" lang="ja-JP" altLang="en-US"/>
          </a:p>
        </p:txBody>
      </p:sp>
      <p:sp>
        <p:nvSpPr>
          <p:cNvPr id="4" name="フッター プレースホルダー 3"/>
          <p:cNvSpPr>
            <a:spLocks noGrp="1"/>
          </p:cNvSpPr>
          <p:nvPr>
            <p:ph type="ftr" sz="quarter" idx="4"/>
          </p:nvPr>
        </p:nvSpPr>
        <p:spPr/>
        <p:txBody>
          <a:bodyPr/>
          <a:lstStyle/>
          <a:p>
            <a:endParaRPr kumimoji="1" lang="ja-JP" altLang="en-US"/>
          </a:p>
        </p:txBody>
      </p:sp>
      <p:sp>
        <p:nvSpPr>
          <p:cNvPr id="5" name="スライド番号プレースホルダー 4"/>
          <p:cNvSpPr>
            <a:spLocks noGrp="1"/>
          </p:cNvSpPr>
          <p:nvPr>
            <p:ph type="sldNum" sz="quarter" idx="5"/>
          </p:nvPr>
        </p:nvSpPr>
        <p:spPr/>
        <p:txBody>
          <a:bodyPr/>
          <a:lstStyle/>
          <a:p>
            <a:fld id="{606F4D09-5219-4E1F-AFEB-1F3ED8B11B0A}" type="slidenum">
              <a:rPr kumimoji="1" lang="ja-JP" altLang="en-US" smtClean="0"/>
              <a:t>17</a:t>
            </a:fld>
            <a:endParaRPr kumimoji="1" lang="ja-JP" altLang="en-US"/>
          </a:p>
        </p:txBody>
      </p:sp>
    </p:spTree>
    <p:extLst>
      <p:ext uri="{BB962C8B-B14F-4D97-AF65-F5344CB8AC3E}">
        <p14:creationId xmlns:p14="http://schemas.microsoft.com/office/powerpoint/2010/main" val="34043771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3129595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90375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41728893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とコンテンツ">
    <p:bg>
      <p:bgPr>
        <a:solidFill>
          <a:srgbClr val="92D050"/>
        </a:solidFill>
        <a:effectLst/>
      </p:bgPr>
    </p:bg>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637643B-B68D-7676-B33F-8BFEAEEC0379}"/>
              </a:ext>
            </a:extLst>
          </p:cNvPr>
          <p:cNvSpPr>
            <a:spLocks noGrp="1"/>
          </p:cNvSpPr>
          <p:nvPr>
            <p:ph type="dt" sz="half" idx="10"/>
          </p:nvPr>
        </p:nvSpPr>
        <p:spPr/>
        <p:txBody>
          <a:bodyPr/>
          <a:lstStyle/>
          <a:p>
            <a:endParaRPr kumimoji="1" lang="ja-JP" altLang="en-US"/>
          </a:p>
        </p:txBody>
      </p:sp>
      <p:sp>
        <p:nvSpPr>
          <p:cNvPr id="3" name="フッター プレースホルダー 2">
            <a:extLst>
              <a:ext uri="{FF2B5EF4-FFF2-40B4-BE49-F238E27FC236}">
                <a16:creationId xmlns:a16="http://schemas.microsoft.com/office/drawing/2014/main" id="{23EC895A-9545-A600-A516-F0B94E884D3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4BE0E17-1372-7B69-35F6-E6C54336C8E1}"/>
              </a:ext>
            </a:extLst>
          </p:cNvPr>
          <p:cNvSpPr>
            <a:spLocks noGrp="1"/>
          </p:cNvSpPr>
          <p:nvPr>
            <p:ph type="sldNum" sz="quarter" idx="12"/>
          </p:nvPr>
        </p:nvSpPr>
        <p:spPr>
          <a:xfrm>
            <a:off x="7677150" y="6492876"/>
            <a:ext cx="2228850" cy="365125"/>
          </a:xfrm>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3810730105"/>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cxnSp>
        <p:nvCxnSpPr>
          <p:cNvPr id="8" name="直線コネクタ 7">
            <a:extLst>
              <a:ext uri="{FF2B5EF4-FFF2-40B4-BE49-F238E27FC236}">
                <a16:creationId xmlns:a16="http://schemas.microsoft.com/office/drawing/2014/main" id="{2B7427F9-5221-9EE7-972D-A65FDC8A114D}"/>
              </a:ext>
            </a:extLst>
          </p:cNvPr>
          <p:cNvCxnSpPr/>
          <p:nvPr userDrawn="1"/>
        </p:nvCxnSpPr>
        <p:spPr>
          <a:xfrm>
            <a:off x="0" y="1181100"/>
            <a:ext cx="9906000" cy="0"/>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
        <p:nvSpPr>
          <p:cNvPr id="2" name="日付プレースホルダー 1">
            <a:extLst>
              <a:ext uri="{FF2B5EF4-FFF2-40B4-BE49-F238E27FC236}">
                <a16:creationId xmlns:a16="http://schemas.microsoft.com/office/drawing/2014/main" id="{76477F18-DE6C-41C1-FF93-F26A32AAE978}"/>
              </a:ext>
            </a:extLst>
          </p:cNvPr>
          <p:cNvSpPr>
            <a:spLocks noGrp="1"/>
          </p:cNvSpPr>
          <p:nvPr>
            <p:ph type="dt" sz="half" idx="10"/>
          </p:nvPr>
        </p:nvSpPr>
        <p:spPr/>
        <p:txBody>
          <a:bodyPr/>
          <a:lstStyle/>
          <a:p>
            <a:endParaRPr kumimoji="1" lang="ja-JP" altLang="en-US"/>
          </a:p>
        </p:txBody>
      </p:sp>
      <p:sp>
        <p:nvSpPr>
          <p:cNvPr id="3" name="フッター プレースホルダー 2">
            <a:extLst>
              <a:ext uri="{FF2B5EF4-FFF2-40B4-BE49-F238E27FC236}">
                <a16:creationId xmlns:a16="http://schemas.microsoft.com/office/drawing/2014/main" id="{689350FC-2D2D-2715-5E50-03CCD5F2C22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BF596BB-50D7-60B9-6922-AA7682BC36E6}"/>
              </a:ext>
            </a:extLst>
          </p:cNvPr>
          <p:cNvSpPr>
            <a:spLocks noGrp="1"/>
          </p:cNvSpPr>
          <p:nvPr>
            <p:ph type="sldNum" sz="quarter" idx="12"/>
          </p:nvPr>
        </p:nvSpPr>
        <p:spPr>
          <a:xfrm>
            <a:off x="7677150" y="6492876"/>
            <a:ext cx="2228850" cy="365125"/>
          </a:xfrm>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1087136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38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タイトルとコンテンツ">
    <p:spTree>
      <p:nvGrpSpPr>
        <p:cNvPr id="1" name=""/>
        <p:cNvGrpSpPr/>
        <p:nvPr/>
      </p:nvGrpSpPr>
      <p:grpSpPr>
        <a:xfrm>
          <a:off x="0" y="0"/>
          <a:ext cx="0" cy="0"/>
          <a:chOff x="0" y="0"/>
          <a:chExt cx="0" cy="0"/>
        </a:xfrm>
      </p:grpSpPr>
      <p:sp>
        <p:nvSpPr>
          <p:cNvPr id="5" name="日付プレースホルダー 4">
            <a:extLst>
              <a:ext uri="{FF2B5EF4-FFF2-40B4-BE49-F238E27FC236}">
                <a16:creationId xmlns:a16="http://schemas.microsoft.com/office/drawing/2014/main" id="{99BB1B2C-525D-A9FE-E78C-BE16F0DAFD3B}"/>
              </a:ext>
            </a:extLst>
          </p:cNvPr>
          <p:cNvSpPr>
            <a:spLocks noGrp="1"/>
          </p:cNvSpPr>
          <p:nvPr>
            <p:ph type="dt" sz="half" idx="10"/>
          </p:nvPr>
        </p:nvSpPr>
        <p:spPr/>
        <p:txBody>
          <a:bodyPr/>
          <a:lstStyle/>
          <a:p>
            <a:endParaRPr kumimoji="1" lang="ja-JP" altLang="en-US"/>
          </a:p>
        </p:txBody>
      </p:sp>
      <p:sp>
        <p:nvSpPr>
          <p:cNvPr id="6" name="フッター プレースホルダー 5">
            <a:extLst>
              <a:ext uri="{FF2B5EF4-FFF2-40B4-BE49-F238E27FC236}">
                <a16:creationId xmlns:a16="http://schemas.microsoft.com/office/drawing/2014/main" id="{1F694704-A209-EB8B-E87D-E67A96DC235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9A7E30C-541D-7413-17CC-8AE79377428D}"/>
              </a:ext>
            </a:extLst>
          </p:cNvPr>
          <p:cNvSpPr>
            <a:spLocks noGrp="1"/>
          </p:cNvSpPr>
          <p:nvPr>
            <p:ph type="sldNum" sz="quarter" idx="12"/>
          </p:nvPr>
        </p:nvSpPr>
        <p:spPr>
          <a:xfrm>
            <a:off x="7677150" y="6501181"/>
            <a:ext cx="2228850" cy="365125"/>
          </a:xfrm>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416154053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38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基本版） コンテンツ全面_レベル_Seminar">
    <p:spTree>
      <p:nvGrpSpPr>
        <p:cNvPr id="1" name=""/>
        <p:cNvGrpSpPr/>
        <p:nvPr/>
      </p:nvGrpSpPr>
      <p:grpSpPr>
        <a:xfrm>
          <a:off x="0" y="0"/>
          <a:ext cx="0" cy="0"/>
          <a:chOff x="0" y="0"/>
          <a:chExt cx="0" cy="0"/>
        </a:xfrm>
      </p:grpSpPr>
      <p:sp>
        <p:nvSpPr>
          <p:cNvPr id="6" name="コンテンツ プレースホルダ 2"/>
          <p:cNvSpPr>
            <a:spLocks noGrp="1"/>
          </p:cNvSpPr>
          <p:nvPr>
            <p:ph idx="1"/>
          </p:nvPr>
        </p:nvSpPr>
        <p:spPr bwMode="gray">
          <a:xfrm>
            <a:off x="417000" y="1476000"/>
            <a:ext cx="9072000" cy="4824000"/>
          </a:xfrm>
          <a:prstGeom prst="rect">
            <a:avLst/>
          </a:prstGeom>
        </p:spPr>
        <p:txBody>
          <a:bodyPr/>
          <a:lstStyle>
            <a:lvl1pPr>
              <a:lnSpc>
                <a:spcPct val="100000"/>
              </a:lnSpc>
              <a:spcBef>
                <a:spcPts val="600"/>
              </a:spcBef>
              <a:buFont typeface="Arial" pitchFamily="34" charset="0"/>
              <a:buNone/>
              <a:defRPr sz="1600" baseline="0">
                <a:latin typeface="Arial" pitchFamily="34" charset="0"/>
                <a:ea typeface="+mn-ea"/>
                <a:cs typeface="Arial" pitchFamily="34" charset="0"/>
              </a:defRPr>
            </a:lvl1pPr>
            <a:lvl2pPr marL="230400" indent="-230400">
              <a:lnSpc>
                <a:spcPct val="100000"/>
              </a:lnSpc>
              <a:spcBef>
                <a:spcPts val="600"/>
              </a:spcBef>
              <a:buFont typeface="Wingdings" pitchFamily="2" charset="2"/>
              <a:buChar char="n"/>
              <a:defRPr sz="1600" baseline="0">
                <a:latin typeface="Arial" pitchFamily="34" charset="0"/>
                <a:ea typeface="+mn-ea"/>
                <a:cs typeface="Arial" pitchFamily="34" charset="0"/>
              </a:defRPr>
            </a:lvl2pPr>
            <a:lvl3pPr marL="460800" indent="-230400">
              <a:lnSpc>
                <a:spcPct val="100000"/>
              </a:lnSpc>
              <a:spcBef>
                <a:spcPts val="300"/>
              </a:spcBef>
              <a:buFont typeface="Wingdings" pitchFamily="2" charset="2"/>
              <a:buChar char="Ø"/>
              <a:defRPr sz="1600" baseline="0">
                <a:latin typeface="Arial" pitchFamily="34" charset="0"/>
                <a:ea typeface="+mn-ea"/>
                <a:cs typeface="Arial" pitchFamily="34" charset="0"/>
              </a:defRPr>
            </a:lvl3pPr>
            <a:lvl4pPr marL="691200" indent="-230400">
              <a:lnSpc>
                <a:spcPct val="100000"/>
              </a:lnSpc>
              <a:spcBef>
                <a:spcPts val="200"/>
              </a:spcBef>
              <a:buFont typeface="Arial" pitchFamily="34" charset="0"/>
              <a:buChar char="•"/>
              <a:defRPr sz="1600" baseline="0">
                <a:latin typeface="Arial" pitchFamily="34" charset="0"/>
                <a:ea typeface="+mn-ea"/>
                <a:cs typeface="Arial" pitchFamily="34" charset="0"/>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p:txBody>
          <a:bodyPr/>
          <a:lstStyle>
            <a:lvl1pPr>
              <a:defRPr>
                <a:solidFill>
                  <a:schemeClr val="tx1"/>
                </a:solidFill>
              </a:defRPr>
            </a:lvl1pPr>
          </a:lstStyle>
          <a:p>
            <a:fld id="{543A0986-838B-4D2A-A95C-8CB1738263FE}" type="slidenum">
              <a:rPr lang="ja-JP" altLang="en-US" smtClean="0"/>
              <a:pPr/>
              <a:t>‹#›</a:t>
            </a:fld>
            <a:endParaRPr lang="ja-JP" altLang="en-US"/>
          </a:p>
        </p:txBody>
      </p:sp>
      <p:sp>
        <p:nvSpPr>
          <p:cNvPr id="10" name="フッター プレースホルダ 9"/>
          <p:cNvSpPr>
            <a:spLocks noGrp="1"/>
          </p:cNvSpPr>
          <p:nvPr>
            <p:ph type="ftr" sz="quarter" idx="11"/>
          </p:nvPr>
        </p:nvSpPr>
        <p:spPr bwMode="gray"/>
        <p:txBody>
          <a:bodyPr/>
          <a:lstStyle>
            <a:lvl1pPr>
              <a:defRPr>
                <a:solidFill>
                  <a:schemeClr val="tx1"/>
                </a:solidFill>
              </a:defRPr>
            </a:lvl1pPr>
          </a:lstStyle>
          <a:p>
            <a:endParaRPr lang="en-GB" altLang="en-GB"/>
          </a:p>
        </p:txBody>
      </p:sp>
      <p:sp>
        <p:nvSpPr>
          <p:cNvPr id="8" name="テキスト プレースホルダー 2"/>
          <p:cNvSpPr>
            <a:spLocks noGrp="1"/>
          </p:cNvSpPr>
          <p:nvPr>
            <p:ph type="body" sz="quarter" idx="15" hasCustomPrompt="1"/>
          </p:nvPr>
        </p:nvSpPr>
        <p:spPr bwMode="gray">
          <a:xfrm>
            <a:off x="417000" y="1016000"/>
            <a:ext cx="4356000" cy="432000"/>
          </a:xfrm>
          <a:prstGeom prst="rect">
            <a:avLst/>
          </a:prstGeom>
        </p:spPr>
        <p:txBody>
          <a:bodyPr vert="horz" wrap="none" lIns="72000" tIns="0" rIns="0" bIns="0" rtlCol="0" anchor="ctr">
            <a:noAutofit/>
          </a:bodyPr>
          <a:lstStyle>
            <a:lvl1pPr>
              <a:defRPr lang="ja-JP" altLang="en-US" sz="1800" b="1" dirty="0">
                <a:solidFill>
                  <a:schemeClr val="accent1"/>
                </a:solidFill>
              </a:defRPr>
            </a:lvl1pPr>
          </a:lstStyle>
          <a:p>
            <a:pPr lvl="0">
              <a:lnSpc>
                <a:spcPct val="100000"/>
              </a:lnSpc>
              <a:spcBef>
                <a:spcPts val="0"/>
              </a:spcBef>
            </a:pPr>
            <a:r>
              <a:rPr kumimoji="1" lang="en-US" altLang="ja-JP"/>
              <a:t>Header</a:t>
            </a:r>
            <a:r>
              <a:rPr kumimoji="1" lang="ja-JP" altLang="en-US"/>
              <a:t>を入力（スライドタイトル）</a:t>
            </a:r>
          </a:p>
        </p:txBody>
      </p:sp>
      <p:sp>
        <p:nvSpPr>
          <p:cNvPr id="3" name="タイトル 2"/>
          <p:cNvSpPr>
            <a:spLocks noGrp="1"/>
          </p:cNvSpPr>
          <p:nvPr>
            <p:ph type="title" hasCustomPrompt="1"/>
          </p:nvPr>
        </p:nvSpPr>
        <p:spPr bwMode="gray">
          <a:xfrm>
            <a:off x="417000" y="136800"/>
            <a:ext cx="9072000" cy="651600"/>
          </a:xfrm>
        </p:spPr>
        <p:txBody>
          <a:body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174601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2556673221"/>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3347463813"/>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94520177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38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217597169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38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3534398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4044481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1922552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697718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AD163A-2AD1-4CCD-B429-51A5FDE21725}" type="slidenum">
              <a:rPr kumimoji="1" lang="ja-JP" altLang="en-US" smtClean="0"/>
              <a:t>‹#›</a:t>
            </a:fld>
            <a:endParaRPr kumimoji="1" lang="ja-JP" altLang="en-US"/>
          </a:p>
        </p:txBody>
      </p:sp>
    </p:spTree>
    <p:extLst>
      <p:ext uri="{BB962C8B-B14F-4D97-AF65-F5344CB8AC3E}">
        <p14:creationId xmlns:p14="http://schemas.microsoft.com/office/powerpoint/2010/main" val="129620609"/>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62" r:id="rId14"/>
    <p:sldLayoutId id="2147483690" r:id="rId15"/>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Yu Gothic UI" panose="020B0500000000000000" pitchFamily="50" charset="-128"/>
          <a:ea typeface="Yu Gothic UI" panose="020B0500000000000000"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Yu Gothic UI" panose="020B0500000000000000" pitchFamily="50" charset="-128"/>
          <a:ea typeface="Yu Gothic UI" panose="020B0500000000000000"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Yu Gothic UI" panose="020B0500000000000000" pitchFamily="50" charset="-128"/>
          <a:ea typeface="Yu Gothic UI" panose="020B0500000000000000"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Yu Gothic UI" panose="020B0500000000000000" pitchFamily="50" charset="-128"/>
          <a:ea typeface="Yu Gothic UI" panose="020B0500000000000000"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Yu Gothic UI" panose="020B0500000000000000" pitchFamily="50" charset="-128"/>
          <a:ea typeface="Yu Gothic UI" panose="020B0500000000000000"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Yu Gothic UI" panose="020B0500000000000000" pitchFamily="50" charset="-128"/>
          <a:ea typeface="Yu Gothic UI" panose="020B05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3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tags" Target="../tags/tag4.xml"/><Relationship Id="rId1" Type="http://schemas.openxmlformats.org/officeDocument/2006/relationships/tags" Target="../tags/tag3.xml"/><Relationship Id="rId5" Type="http://schemas.openxmlformats.org/officeDocument/2006/relationships/image" Target="../media/image1.emf"/><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A53E8E94-AEAB-BAC1-60A6-10D91D2618CA}"/>
              </a:ext>
            </a:extLst>
          </p:cNvPr>
          <p:cNvSpPr/>
          <p:nvPr/>
        </p:nvSpPr>
        <p:spPr>
          <a:xfrm>
            <a:off x="0" y="-281397"/>
            <a:ext cx="9906000" cy="627681"/>
          </a:xfrm>
          <a:prstGeom prst="rect">
            <a:avLst/>
          </a:prstGeom>
          <a:solidFill>
            <a:srgbClr val="5ED4E4"/>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r>
              <a:rPr kumimoji="1" lang="ja-JP" altLang="en-US" b="1">
                <a:solidFill>
                  <a:schemeClr val="tx1"/>
                </a:solidFill>
                <a:latin typeface="Meiryo UI" panose="020B0604030504040204" pitchFamily="50" charset="-128"/>
                <a:ea typeface="Meiryo UI" panose="020B0604030504040204" pitchFamily="50" charset="-128"/>
              </a:rPr>
              <a:t>事業計画書作成における留意事項　</a:t>
            </a:r>
            <a:r>
              <a:rPr kumimoji="1" lang="en-US" altLang="ja-JP" b="1">
                <a:solidFill>
                  <a:schemeClr val="tx1"/>
                </a:solidFill>
                <a:latin typeface="Meiryo UI" panose="020B0604030504040204" pitchFamily="50" charset="-128"/>
                <a:ea typeface="Meiryo UI" panose="020B0604030504040204" pitchFamily="50" charset="-128"/>
              </a:rPr>
              <a:t>【</a:t>
            </a:r>
            <a:r>
              <a:rPr kumimoji="1" lang="ja-JP" altLang="en-US" b="1">
                <a:solidFill>
                  <a:srgbClr val="C00000"/>
                </a:solidFill>
                <a:latin typeface="Meiryo UI" panose="020B0604030504040204" pitchFamily="50" charset="-128"/>
                <a:ea typeface="Meiryo UI" panose="020B0604030504040204" pitchFamily="50" charset="-128"/>
              </a:rPr>
              <a:t>本スライドは提出前に削除してください</a:t>
            </a:r>
            <a:r>
              <a:rPr kumimoji="1" lang="en-US" altLang="ja-JP" b="1">
                <a:solidFill>
                  <a:schemeClr val="tx1"/>
                </a:solidFill>
                <a:latin typeface="Meiryo UI" panose="020B0604030504040204" pitchFamily="50" charset="-128"/>
                <a:ea typeface="Meiryo UI" panose="020B0604030504040204" pitchFamily="50" charset="-128"/>
              </a:rPr>
              <a:t>】</a:t>
            </a:r>
          </a:p>
        </p:txBody>
      </p:sp>
      <p:sp>
        <p:nvSpPr>
          <p:cNvPr id="6" name="テキスト プレースホルダー 7">
            <a:extLst>
              <a:ext uri="{FF2B5EF4-FFF2-40B4-BE49-F238E27FC236}">
                <a16:creationId xmlns:a16="http://schemas.microsoft.com/office/drawing/2014/main" id="{FB209A85-D99B-EE9C-8FCB-8444DC6BFC47}"/>
              </a:ext>
            </a:extLst>
          </p:cNvPr>
          <p:cNvSpPr txBox="1">
            <a:spLocks/>
          </p:cNvSpPr>
          <p:nvPr/>
        </p:nvSpPr>
        <p:spPr>
          <a:xfrm>
            <a:off x="94663" y="530195"/>
            <a:ext cx="9522813" cy="6120550"/>
          </a:xfrm>
          <a:prstGeom prst="rect">
            <a:avLst/>
          </a:prstGeom>
        </p:spPr>
        <p:txBody>
          <a:bodyPr/>
          <a:lstStyle>
            <a:lvl1pPr marL="0" indent="0" algn="l" defTabSz="742950" rtl="0" eaLnBrk="1" latinLnBrk="0" hangingPunct="1">
              <a:lnSpc>
                <a:spcPct val="110000"/>
              </a:lnSpc>
              <a:spcBef>
                <a:spcPts val="488"/>
              </a:spcBef>
              <a:spcAft>
                <a:spcPts val="244"/>
              </a:spcAft>
              <a:buFont typeface="Arial" panose="020B0604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1pPr>
            <a:lvl2pPr marL="231075" indent="-140400" algn="l" defTabSz="742950" rtl="0" eaLnBrk="1" latinLnBrk="0" hangingPunct="1">
              <a:lnSpc>
                <a:spcPct val="90000"/>
              </a:lnSpc>
              <a:spcBef>
                <a:spcPts val="0"/>
              </a:spcBef>
              <a:spcAft>
                <a:spcPts val="244"/>
              </a:spcAft>
              <a:buClr>
                <a:schemeClr val="tx2"/>
              </a:buClr>
              <a:buFont typeface="Arial" panose="020B0604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2pPr>
            <a:lvl3pPr marL="415350" indent="-134550" algn="l" defTabSz="742950" rtl="0" eaLnBrk="1" latinLnBrk="0" hangingPunct="1">
              <a:lnSpc>
                <a:spcPct val="90000"/>
              </a:lnSpc>
              <a:spcBef>
                <a:spcPts val="0"/>
              </a:spcBef>
              <a:spcAft>
                <a:spcPts val="244"/>
              </a:spcAft>
              <a:buClr>
                <a:schemeClr val="tx2"/>
              </a:buClr>
              <a:buFont typeface="Trebuchet MS" panose="020B0603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3pPr>
            <a:lvl4pPr marL="0" indent="0" algn="l" defTabSz="742950" rtl="0" eaLnBrk="1" latinLnBrk="0" hangingPunct="1">
              <a:lnSpc>
                <a:spcPct val="110000"/>
              </a:lnSpc>
              <a:spcBef>
                <a:spcPts val="244"/>
              </a:spcBef>
              <a:spcAft>
                <a:spcPts val="244"/>
              </a:spcAft>
              <a:buClr>
                <a:schemeClr val="tx2"/>
              </a:buClr>
              <a:buFont typeface="Arial" panose="020B0604020202020204" pitchFamily="34" charset="0"/>
              <a:buChar char="​"/>
              <a:defRPr lang="en-US" sz="1200" kern="1200">
                <a:solidFill>
                  <a:schemeClr val="tx2"/>
                </a:solidFill>
                <a:latin typeface="Meiryo UI" panose="020B0604030504040204" pitchFamily="50" charset="-128"/>
                <a:ea typeface="Meiryo UI" panose="020B0604030504040204" pitchFamily="50" charset="-128"/>
                <a:cs typeface="+mn-cs"/>
                <a:sym typeface="Trebuchet MS" panose="020B0603020202020204" pitchFamily="34" charset="0"/>
              </a:defRPr>
            </a:lvl4pPr>
            <a:lvl5pPr marL="0" indent="0" algn="l" defTabSz="742950" rtl="0" eaLnBrk="1" latinLnBrk="0" hangingPunct="1">
              <a:lnSpc>
                <a:spcPct val="100000"/>
              </a:lnSpc>
              <a:spcBef>
                <a:spcPts val="0"/>
              </a:spcBef>
              <a:spcAft>
                <a:spcPts val="244"/>
              </a:spcAft>
              <a:buClrTx/>
              <a:buFont typeface="Arial" panose="020B0604020202020204" pitchFamily="34" charset="0"/>
              <a:buChar char="​"/>
              <a:defRPr lang="en-US" sz="1200" b="1" kern="1200" smtClean="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5pPr>
            <a:lvl6pPr marL="219273" indent="-123825" algn="l" defTabSz="742950" rtl="0" eaLnBrk="1" latinLnBrk="0" hangingPunct="1">
              <a:lnSpc>
                <a:spcPct val="90000"/>
              </a:lnSpc>
              <a:spcBef>
                <a:spcPts val="0"/>
              </a:spcBef>
              <a:spcAft>
                <a:spcPts val="488"/>
              </a:spcAft>
              <a:buClr>
                <a:schemeClr val="tx2"/>
              </a:buClr>
              <a:buFont typeface="Arial" panose="020B0604020202020204" pitchFamily="34" charset="0"/>
              <a:buChar char="•"/>
              <a:defRPr lang="en-US" sz="1300" kern="1200" smtClean="0">
                <a:solidFill>
                  <a:schemeClr val="tx1"/>
                </a:solidFill>
                <a:latin typeface="+mn-lt"/>
                <a:ea typeface="+mn-ea"/>
                <a:cs typeface="+mn-cs"/>
                <a:sym typeface="Trebuchet MS" panose="020B0603020202020204" pitchFamily="34" charset="0"/>
              </a:defRPr>
            </a:lvl6pPr>
            <a:lvl7pPr marL="0" indent="0" algn="l" defTabSz="742950" rtl="0" eaLnBrk="1" latinLnBrk="0" hangingPunct="1">
              <a:lnSpc>
                <a:spcPct val="90000"/>
              </a:lnSpc>
              <a:spcBef>
                <a:spcPts val="731"/>
              </a:spcBef>
              <a:spcAft>
                <a:spcPts val="731"/>
              </a:spcAft>
              <a:buFont typeface="Arial" panose="020B0604020202020204" pitchFamily="34" charset="0"/>
              <a:buChar char="​"/>
              <a:defRPr lang="en-US" sz="3575" kern="1200" baseline="0" smtClean="0">
                <a:solidFill>
                  <a:schemeClr val="tx1"/>
                </a:solidFill>
                <a:latin typeface="+mn-lt"/>
                <a:ea typeface="+mn-ea"/>
                <a:cs typeface="+mn-cs"/>
                <a:sym typeface="Trebuchet MS" panose="020B0603020202020204" pitchFamily="34" charset="0"/>
              </a:defRPr>
            </a:lvl7pPr>
            <a:lvl8pPr marL="0" indent="0" algn="l" defTabSz="742950" rtl="0" eaLnBrk="1" latinLnBrk="0" hangingPunct="1">
              <a:lnSpc>
                <a:spcPct val="90000"/>
              </a:lnSpc>
              <a:spcBef>
                <a:spcPts val="731"/>
              </a:spcBef>
              <a:spcAft>
                <a:spcPts val="0"/>
              </a:spcAft>
              <a:buFont typeface="Arial" panose="020B0604020202020204" pitchFamily="34" charset="0"/>
              <a:buChar char="​"/>
              <a:defRPr lang="en-US" sz="4388" kern="1200" baseline="0" smtClean="0">
                <a:solidFill>
                  <a:schemeClr val="tx2"/>
                </a:solidFill>
                <a:latin typeface="+mn-lt"/>
                <a:ea typeface="+mn-ea"/>
                <a:cs typeface="+mn-cs"/>
                <a:sym typeface="Trebuchet MS" panose="020B0603020202020204" pitchFamily="34" charset="0"/>
              </a:defRPr>
            </a:lvl8pPr>
            <a:lvl9pPr marL="0" indent="0" algn="l" defTabSz="742950" rtl="0" eaLnBrk="1" latinLnBrk="0" hangingPunct="1">
              <a:lnSpc>
                <a:spcPct val="100000"/>
              </a:lnSpc>
              <a:spcBef>
                <a:spcPts val="0"/>
              </a:spcBef>
              <a:spcAft>
                <a:spcPts val="731"/>
              </a:spcAft>
              <a:buFont typeface="Arial" panose="020B0604020202020204" pitchFamily="34" charset="0"/>
              <a:buChar char="​"/>
              <a:defRPr lang="en-US" sz="1950" kern="1200" baseline="0" dirty="0">
                <a:solidFill>
                  <a:schemeClr val="tx2"/>
                </a:solidFill>
                <a:latin typeface="+mn-lt"/>
                <a:ea typeface="+mn-ea"/>
                <a:cs typeface="+mn-cs"/>
                <a:sym typeface="Trebuchet MS" panose="020B0603020202020204" pitchFamily="34" charset="0"/>
              </a:defRPr>
            </a:lvl9pPr>
          </a:lstStyle>
          <a:p>
            <a:pPr marL="301814" indent="-301814">
              <a:lnSpc>
                <a:spcPct val="100000"/>
              </a:lnSpc>
              <a:spcBef>
                <a:spcPts val="0"/>
              </a:spcBef>
              <a:spcAft>
                <a:spcPts val="650"/>
              </a:spcAft>
              <a:buFont typeface="Arial" panose="020B0604020202020204" pitchFamily="34" charset="0"/>
              <a:buChar char="•"/>
            </a:pPr>
            <a:r>
              <a:rPr kumimoji="1" lang="ja-JP" altLang="en-US" sz="1517" dirty="0"/>
              <a:t>本資料に記載している項目に必要情報を入力し、「事業計画書」を作成してください。</a:t>
            </a:r>
            <a:endParaRPr kumimoji="1" lang="en-US" altLang="ja-JP" sz="1517" dirty="0"/>
          </a:p>
          <a:p>
            <a:pPr marL="301814" indent="-301814">
              <a:lnSpc>
                <a:spcPct val="100000"/>
              </a:lnSpc>
              <a:spcBef>
                <a:spcPts val="0"/>
              </a:spcBef>
              <a:spcAft>
                <a:spcPts val="650"/>
              </a:spcAft>
              <a:buFont typeface="Arial" panose="020B0604020202020204" pitchFamily="34" charset="0"/>
              <a:buChar char="•"/>
            </a:pPr>
            <a:r>
              <a:rPr kumimoji="1" lang="ja-JP" altLang="en-US" sz="1517" b="1" dirty="0">
                <a:solidFill>
                  <a:srgbClr val="FF0000"/>
                </a:solidFill>
              </a:rPr>
              <a:t>申請にあたっては、</a:t>
            </a:r>
            <a:r>
              <a:rPr kumimoji="1" lang="en-US" altLang="ja-JP" sz="1517" b="1" dirty="0">
                <a:solidFill>
                  <a:srgbClr val="FF0000"/>
                </a:solidFill>
              </a:rPr>
              <a:t>PDF</a:t>
            </a:r>
            <a:r>
              <a:rPr kumimoji="1" lang="ja-JP" altLang="en-US" sz="1517" b="1" dirty="0">
                <a:solidFill>
                  <a:srgbClr val="FF0000"/>
                </a:solidFill>
              </a:rPr>
              <a:t>形式に変換した上で提出してください</a:t>
            </a:r>
            <a:r>
              <a:rPr kumimoji="1" lang="ja-JP" altLang="en-US" sz="1517" dirty="0"/>
              <a:t>。</a:t>
            </a:r>
          </a:p>
          <a:p>
            <a:pPr marL="301814" indent="-301814">
              <a:lnSpc>
                <a:spcPct val="100000"/>
              </a:lnSpc>
              <a:spcBef>
                <a:spcPts val="0"/>
              </a:spcBef>
              <a:spcAft>
                <a:spcPts val="650"/>
              </a:spcAft>
              <a:buFont typeface="Arial" panose="020B0604020202020204" pitchFamily="34" charset="0"/>
              <a:buChar char="•"/>
            </a:pPr>
            <a:r>
              <a:rPr kumimoji="1" lang="ja-JP" altLang="en-US" sz="1517" dirty="0"/>
              <a:t>適宜、必要な項目についてはスライドを複製の上、ご記載いただくことは可能ですが、表紙含め、</a:t>
            </a:r>
            <a:r>
              <a:rPr kumimoji="1" lang="en-US" altLang="ja-JP" sz="1517" b="1" dirty="0">
                <a:solidFill>
                  <a:srgbClr val="FF0000"/>
                </a:solidFill>
              </a:rPr>
              <a:t>25</a:t>
            </a:r>
            <a:r>
              <a:rPr kumimoji="1" lang="ja-JP" altLang="en-US" sz="1517" b="1" dirty="0">
                <a:solidFill>
                  <a:srgbClr val="FF0000"/>
                </a:solidFill>
              </a:rPr>
              <a:t>ページ以内で作成</a:t>
            </a:r>
            <a:r>
              <a:rPr kumimoji="1" lang="ja-JP" altLang="en-US" sz="1517" dirty="0"/>
              <a:t>してください。</a:t>
            </a:r>
            <a:r>
              <a:rPr kumimoji="1" lang="en-US" altLang="ja-JP" sz="1517" dirty="0"/>
              <a:t>25</a:t>
            </a:r>
            <a:r>
              <a:rPr kumimoji="1" lang="ja-JP" altLang="en-US" sz="1517" dirty="0"/>
              <a:t>ページを超えている場合、審査を行わない場合があります。</a:t>
            </a:r>
            <a:endParaRPr kumimoji="1" lang="en-US" altLang="ja-JP" sz="1517" dirty="0"/>
          </a:p>
          <a:p>
            <a:pPr marL="301814" indent="-301814">
              <a:lnSpc>
                <a:spcPct val="100000"/>
              </a:lnSpc>
              <a:spcBef>
                <a:spcPts val="0"/>
              </a:spcBef>
              <a:spcAft>
                <a:spcPts val="650"/>
              </a:spcAft>
              <a:buFont typeface="Arial" panose="020B0604020202020204" pitchFamily="34" charset="0"/>
              <a:buChar char="•"/>
            </a:pPr>
            <a:r>
              <a:rPr kumimoji="1" lang="ja-JP" altLang="en-US" sz="1517" b="1" dirty="0">
                <a:solidFill>
                  <a:srgbClr val="FF0000"/>
                </a:solidFill>
              </a:rPr>
              <a:t>目次に示した各ページのタイトル・順番の変更はできません。</a:t>
            </a:r>
          </a:p>
          <a:p>
            <a:pPr marL="301814" indent="-301814">
              <a:lnSpc>
                <a:spcPct val="100000"/>
              </a:lnSpc>
              <a:spcBef>
                <a:spcPts val="0"/>
              </a:spcBef>
              <a:spcAft>
                <a:spcPts val="650"/>
              </a:spcAft>
              <a:buFont typeface="Arial" panose="020B0604020202020204" pitchFamily="34" charset="0"/>
              <a:buChar char="•"/>
            </a:pPr>
            <a:r>
              <a:rPr kumimoji="1" lang="ja-JP" altLang="en-US" sz="1517" dirty="0"/>
              <a:t>各ページのフォーマットはあくまで例示であり、資料の体裁（文字サイズ、図の大きさ）・分量を変えること（既存の中期経営計画・経営ビジョン等の引用・挿入等を含む）は可能です。ただし、</a:t>
            </a:r>
            <a:r>
              <a:rPr kumimoji="1" lang="ja-JP" altLang="en-US" sz="1517" b="1" dirty="0">
                <a:solidFill>
                  <a:srgbClr val="FF0000"/>
                </a:solidFill>
              </a:rPr>
              <a:t>各ページの記載ガイドについて十分な言及がない場合は、審査において十分に評価されない可能性があります</a:t>
            </a:r>
            <a:r>
              <a:rPr kumimoji="1" lang="ja-JP" altLang="en-US" sz="1517" dirty="0"/>
              <a:t>。なお、事実・データ等の記載は、その出典を明記してください。</a:t>
            </a:r>
            <a:endParaRPr kumimoji="1" lang="en-US" altLang="ja-JP" sz="1517" dirty="0"/>
          </a:p>
          <a:p>
            <a:pPr marL="301814" indent="-301814">
              <a:lnSpc>
                <a:spcPct val="100000"/>
              </a:lnSpc>
              <a:spcBef>
                <a:spcPts val="0"/>
              </a:spcBef>
              <a:spcAft>
                <a:spcPts val="650"/>
              </a:spcAft>
              <a:buFont typeface="Arial" panose="020B0604020202020204" pitchFamily="34" charset="0"/>
              <a:buChar char="•"/>
            </a:pPr>
            <a:r>
              <a:rPr kumimoji="1" lang="ja-JP" altLang="en-US" sz="1517" dirty="0"/>
              <a:t>記載する数字は、事業計画書別紙（</a:t>
            </a:r>
            <a:r>
              <a:rPr kumimoji="1" lang="en-US" altLang="ja-JP" sz="1517" dirty="0"/>
              <a:t>Excel</a:t>
            </a:r>
            <a:r>
              <a:rPr kumimoji="1" lang="ja-JP" altLang="en-US" sz="1517" dirty="0"/>
              <a:t>）と整合させてください。</a:t>
            </a:r>
          </a:p>
          <a:p>
            <a:pPr marL="301814" indent="-301814">
              <a:lnSpc>
                <a:spcPct val="100000"/>
              </a:lnSpc>
              <a:spcBef>
                <a:spcPts val="0"/>
              </a:spcBef>
              <a:spcAft>
                <a:spcPts val="650"/>
              </a:spcAft>
              <a:buFont typeface="Arial" panose="020B0604020202020204" pitchFamily="34" charset="0"/>
              <a:buChar char="•"/>
            </a:pPr>
            <a:r>
              <a:rPr kumimoji="1" lang="ja-JP" altLang="en-US" sz="1517" dirty="0"/>
              <a:t>各ページの記載ガイド・吹き出し（オレンジ色の図形）は提出時に削除してください。</a:t>
            </a:r>
          </a:p>
          <a:p>
            <a:pPr marL="301814" indent="-301814">
              <a:lnSpc>
                <a:spcPct val="100000"/>
              </a:lnSpc>
              <a:spcBef>
                <a:spcPts val="0"/>
              </a:spcBef>
              <a:spcAft>
                <a:spcPts val="650"/>
              </a:spcAft>
              <a:buFont typeface="Arial" panose="020B0604020202020204" pitchFamily="34" charset="0"/>
              <a:buChar char="•"/>
            </a:pPr>
            <a:r>
              <a:rPr kumimoji="1" lang="ja-JP" altLang="en-US" sz="1517" dirty="0"/>
              <a:t>必要に応じて、参考資料（自由様式）を挿入してください。（補助事業に関する事業計画（</a:t>
            </a:r>
            <a:r>
              <a:rPr kumimoji="1" lang="en-US" altLang="ja-JP" sz="1517" dirty="0"/>
              <a:t>PL</a:t>
            </a:r>
            <a:r>
              <a:rPr kumimoji="1" lang="ja-JP" altLang="en-US" sz="1517" dirty="0"/>
              <a:t>・</a:t>
            </a:r>
            <a:r>
              <a:rPr kumimoji="1" lang="en-US" altLang="ja-JP" sz="1517" dirty="0"/>
              <a:t>CF</a:t>
            </a:r>
            <a:r>
              <a:rPr kumimoji="1" lang="ja-JP" altLang="en-US" sz="1517" dirty="0"/>
              <a:t>など）</a:t>
            </a:r>
          </a:p>
          <a:p>
            <a:pPr marL="301814" indent="-301814">
              <a:lnSpc>
                <a:spcPct val="100000"/>
              </a:lnSpc>
              <a:spcBef>
                <a:spcPts val="0"/>
              </a:spcBef>
              <a:spcAft>
                <a:spcPts val="650"/>
              </a:spcAft>
              <a:buFont typeface="Arial" panose="020B0604020202020204" pitchFamily="34" charset="0"/>
              <a:buChar char="•"/>
            </a:pPr>
            <a:r>
              <a:rPr kumimoji="1" lang="ja-JP" altLang="en-US" sz="1517" dirty="0"/>
              <a:t>事業計画書の内容については、採択された場合に事業の成果の発表や事例集の作成等に活用させていただく場合があります。その際は、</a:t>
            </a:r>
            <a:r>
              <a:rPr kumimoji="1" lang="ja-JP" altLang="en-US" sz="1517" b="1" dirty="0">
                <a:solidFill>
                  <a:srgbClr val="FF0000"/>
                </a:solidFill>
              </a:rPr>
              <a:t>差し支えない範囲での公表にご協力をお願いする場合があります</a:t>
            </a:r>
            <a:r>
              <a:rPr kumimoji="1" lang="ja-JP" altLang="en-US" sz="1517" dirty="0"/>
              <a:t>ので、あらかじめご了承ください。</a:t>
            </a:r>
            <a:endParaRPr kumimoji="1" lang="en-US" altLang="ja-JP" sz="1517" dirty="0"/>
          </a:p>
          <a:p>
            <a:pPr marL="301814" indent="-301814">
              <a:lnSpc>
                <a:spcPct val="100000"/>
              </a:lnSpc>
              <a:spcBef>
                <a:spcPts val="0"/>
              </a:spcBef>
              <a:spcAft>
                <a:spcPts val="650"/>
              </a:spcAft>
              <a:buFont typeface="Arial" panose="020B0604020202020204" pitchFamily="34" charset="0"/>
              <a:buChar char="•"/>
            </a:pPr>
            <a:r>
              <a:rPr kumimoji="1" lang="ja-JP" altLang="en-US" sz="1517" dirty="0"/>
              <a:t>応募にあたっては、公募要領及び交付規程をご覧下さい。</a:t>
            </a:r>
            <a:r>
              <a:rPr kumimoji="1" lang="ja-JP" altLang="en-US" sz="1517" b="1" dirty="0">
                <a:solidFill>
                  <a:srgbClr val="FF0000"/>
                </a:solidFill>
              </a:rPr>
              <a:t>審査の結果、採択され、事業を実施するには、公募要領及び交付規程の内容に従って</a:t>
            </a:r>
            <a:r>
              <a:rPr kumimoji="1" lang="ja-JP" altLang="en-US" sz="1517" dirty="0"/>
              <a:t>いただくことが必要です。</a:t>
            </a:r>
            <a:endParaRPr kumimoji="1" lang="en-US" altLang="ja-JP" sz="1517" dirty="0"/>
          </a:p>
          <a:p>
            <a:pPr marL="301814" indent="-301814">
              <a:lnSpc>
                <a:spcPct val="100000"/>
              </a:lnSpc>
              <a:spcBef>
                <a:spcPts val="0"/>
              </a:spcBef>
              <a:spcAft>
                <a:spcPts val="650"/>
              </a:spcAft>
              <a:buFont typeface="Arial" panose="020B0604020202020204" pitchFamily="34" charset="0"/>
              <a:buChar char="•"/>
            </a:pPr>
            <a:r>
              <a:rPr kumimoji="1" lang="ja-JP" altLang="en-US" sz="1517" dirty="0"/>
              <a:t>本補助金の交付条件として、売上高</a:t>
            </a:r>
            <a:r>
              <a:rPr kumimoji="1" lang="en-US" altLang="ja-JP" sz="1517" dirty="0"/>
              <a:t>100</a:t>
            </a:r>
            <a:r>
              <a:rPr kumimoji="1" lang="ja-JP" altLang="en-US" sz="1517" dirty="0"/>
              <a:t>億円への到達が必須とされるものではありません。</a:t>
            </a:r>
            <a:endParaRPr kumimoji="1" lang="en-US" altLang="ja-JP" sz="1517" dirty="0"/>
          </a:p>
          <a:p>
            <a:pPr marL="301814" indent="-301814">
              <a:lnSpc>
                <a:spcPct val="100000"/>
              </a:lnSpc>
              <a:spcBef>
                <a:spcPts val="0"/>
              </a:spcBef>
              <a:spcAft>
                <a:spcPts val="650"/>
              </a:spcAft>
              <a:buFont typeface="Arial" panose="020B0604020202020204" pitchFamily="34" charset="0"/>
              <a:buChar char="•"/>
            </a:pPr>
            <a:r>
              <a:rPr kumimoji="1" lang="ja-JP" altLang="en-US" sz="1517" dirty="0"/>
              <a:t>事業計画書に記載された計画値（例：売上高や付加価値額等）と実績値に乖離が生じた場合には、状況を確認させていただくため、事業中にモニタリングを実施させていただく可能性がございます。あらかじめご了承ください。</a:t>
            </a:r>
            <a:endParaRPr kumimoji="1" lang="en-US" altLang="ja-JP" sz="1517" dirty="0"/>
          </a:p>
          <a:p>
            <a:pPr marL="301814" indent="-301814">
              <a:lnSpc>
                <a:spcPct val="100000"/>
              </a:lnSpc>
              <a:spcBef>
                <a:spcPts val="0"/>
              </a:spcBef>
              <a:spcAft>
                <a:spcPts val="650"/>
              </a:spcAft>
              <a:buFont typeface="Arial" panose="020B0604020202020204" pitchFamily="34" charset="0"/>
              <a:buChar char="•"/>
            </a:pPr>
            <a:endParaRPr kumimoji="1" lang="ja-JP" altLang="en-US" sz="1517" dirty="0"/>
          </a:p>
          <a:p>
            <a:pPr>
              <a:spcBef>
                <a:spcPts val="0"/>
              </a:spcBef>
              <a:spcAft>
                <a:spcPts val="650"/>
              </a:spcAft>
            </a:pPr>
            <a:endParaRPr lang="ja-JP" altLang="en-US" sz="1517" dirty="0"/>
          </a:p>
        </p:txBody>
      </p:sp>
      <p:sp>
        <p:nvSpPr>
          <p:cNvPr id="3" name="スライド番号プレースホルダー 2">
            <a:extLst>
              <a:ext uri="{FF2B5EF4-FFF2-40B4-BE49-F238E27FC236}">
                <a16:creationId xmlns:a16="http://schemas.microsoft.com/office/drawing/2014/main" id="{A1330A3F-37FB-FC94-1A67-A0D9A538E341}"/>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0</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33445405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A03AB354-B6A4-E17B-B254-41498A8BC2B3}"/>
              </a:ext>
            </a:extLst>
          </p:cNvPr>
          <p:cNvSpPr txBox="1">
            <a:spLocks/>
          </p:cNvSpPr>
          <p:nvPr/>
        </p:nvSpPr>
        <p:spPr>
          <a:xfrm>
            <a:off x="554531" y="-22974"/>
            <a:ext cx="4098287" cy="235205"/>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1. </a:t>
            </a:r>
            <a:r>
              <a:rPr lang="ja-JP" altLang="en-US" sz="1300" dirty="0">
                <a:solidFill>
                  <a:schemeClr val="tx2"/>
                </a:solidFill>
                <a:latin typeface="Meiryo UI" panose="020B0604030504040204" pitchFamily="50" charset="-128"/>
                <a:ea typeface="Meiryo UI" panose="020B0604030504040204" pitchFamily="50" charset="-128"/>
                <a:cs typeface="+mn-cs"/>
              </a:rPr>
              <a:t>経営力／</a:t>
            </a:r>
            <a:r>
              <a:rPr lang="en-US" altLang="ja-JP" sz="1300" dirty="0">
                <a:solidFill>
                  <a:schemeClr val="tx2"/>
                </a:solidFill>
                <a:latin typeface="Meiryo UI" panose="020B0604030504040204" pitchFamily="50" charset="-128"/>
                <a:ea typeface="Meiryo UI" panose="020B0604030504040204" pitchFamily="50" charset="-128"/>
                <a:cs typeface="+mn-cs"/>
              </a:rPr>
              <a:t>5. </a:t>
            </a:r>
            <a:r>
              <a:rPr lang="ja-JP" altLang="en-US" sz="1300" dirty="0">
                <a:solidFill>
                  <a:schemeClr val="tx2"/>
                </a:solidFill>
                <a:latin typeface="Meiryo UI" panose="020B0604030504040204" pitchFamily="50" charset="-128"/>
                <a:ea typeface="Meiryo UI" panose="020B0604030504040204" pitchFamily="50" charset="-128"/>
                <a:cs typeface="+mn-cs"/>
              </a:rPr>
              <a:t>売上高成長率</a:t>
            </a:r>
          </a:p>
        </p:txBody>
      </p:sp>
      <p:sp>
        <p:nvSpPr>
          <p:cNvPr id="15" name="タイトル 3">
            <a:extLst>
              <a:ext uri="{FF2B5EF4-FFF2-40B4-BE49-F238E27FC236}">
                <a16:creationId xmlns:a16="http://schemas.microsoft.com/office/drawing/2014/main" id="{9D12A233-739B-3196-7D2D-694657480BC3}"/>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sp>
        <p:nvSpPr>
          <p:cNvPr id="25" name="正方形/長方形 24">
            <a:extLst>
              <a:ext uri="{FF2B5EF4-FFF2-40B4-BE49-F238E27FC236}">
                <a16:creationId xmlns:a16="http://schemas.microsoft.com/office/drawing/2014/main" id="{775A15A0-EDBA-A683-3BDB-667D78D39C3E}"/>
              </a:ext>
            </a:extLst>
          </p:cNvPr>
          <p:cNvSpPr/>
          <p:nvPr/>
        </p:nvSpPr>
        <p:spPr>
          <a:xfrm>
            <a:off x="173113" y="4356544"/>
            <a:ext cx="9624813" cy="2067677"/>
          </a:xfrm>
          <a:prstGeom prst="rect">
            <a:avLst/>
          </a:prstGeom>
          <a:noFill/>
          <a:ln>
            <a:noFill/>
          </a:ln>
        </p:spPr>
        <p:txBody>
          <a:bodyPr wrap="square" lIns="39000" rIns="39000" anchor="t">
            <a:noAutofit/>
          </a:bodyPr>
          <a:lstStyle/>
          <a:p>
            <a:pPr defTabSz="990570">
              <a:lnSpc>
                <a:spcPct val="110000"/>
              </a:lnSpc>
            </a:pPr>
            <a:endParaRPr kumimoji="1" lang="en-US" altLang="ja-JP" sz="1300">
              <a:latin typeface="Meiryo UI"/>
              <a:ea typeface="Meiryo UI"/>
            </a:endParaRPr>
          </a:p>
        </p:txBody>
      </p:sp>
      <p:sp>
        <p:nvSpPr>
          <p:cNvPr id="12" name="正方形/長方形 11">
            <a:extLst>
              <a:ext uri="{FF2B5EF4-FFF2-40B4-BE49-F238E27FC236}">
                <a16:creationId xmlns:a16="http://schemas.microsoft.com/office/drawing/2014/main" id="{26D2CC18-868A-8DF6-3156-A8C75272A369}"/>
              </a:ext>
            </a:extLst>
          </p:cNvPr>
          <p:cNvSpPr/>
          <p:nvPr/>
        </p:nvSpPr>
        <p:spPr>
          <a:xfrm>
            <a:off x="173113" y="4230490"/>
            <a:ext cx="9624814" cy="2193732"/>
          </a:xfrm>
          <a:prstGeom prst="rect">
            <a:avLst/>
          </a:prstGeom>
          <a:noFill/>
          <a:ln w="9525" cap="rnd" cmpd="sng" algn="ctr">
            <a:solidFill>
              <a:schemeClr val="bg1">
                <a:lumMod val="85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0486" tIns="156000" rIns="80486" bIns="40244" numCol="1" spcCol="0" rtlCol="0" fromWordArt="0" anchor="t" anchorCtr="0" forceAA="0" compatLnSpc="1">
            <a:prstTxWarp prst="textNoShape">
              <a:avLst/>
            </a:prstTxWarp>
            <a:noAutofit/>
          </a:bodyPr>
          <a:lstStyle/>
          <a:p>
            <a:pPr marL="185732" indent="-185732">
              <a:buFont typeface="Wingdings" panose="05000000000000000000" pitchFamily="2" charset="2"/>
              <a:buChar char="n"/>
            </a:pPr>
            <a:endParaRPr kumimoji="1" lang="en-US" altLang="ja-JP" sz="1300">
              <a:solidFill>
                <a:schemeClr val="tx1"/>
              </a:solidFill>
              <a:latin typeface="Meiryo UI" panose="020B0604030504040204" pitchFamily="50" charset="-128"/>
              <a:ea typeface="Meiryo UI" panose="020B0604030504040204" pitchFamily="50" charset="-128"/>
            </a:endParaRPr>
          </a:p>
          <a:p>
            <a:pPr marL="185732" indent="-185732">
              <a:buFont typeface="Wingdings" panose="05000000000000000000" pitchFamily="2" charset="2"/>
              <a:buChar char="n"/>
            </a:pPr>
            <a:r>
              <a:rPr kumimoji="1" lang="ja-JP" altLang="en-US" sz="1300">
                <a:solidFill>
                  <a:schemeClr val="tx1"/>
                </a:solidFill>
                <a:latin typeface="Meiryo UI" panose="020B0604030504040204" pitchFamily="50" charset="-128"/>
                <a:ea typeface="Meiryo UI" panose="020B0604030504040204" pitchFamily="50" charset="-128"/>
              </a:rPr>
              <a:t>重要施策①：施策名</a:t>
            </a:r>
            <a:endParaRPr kumimoji="1" lang="en-US" altLang="ja-JP" sz="1300">
              <a:solidFill>
                <a:schemeClr val="tx1"/>
              </a:solidFill>
              <a:latin typeface="Meiryo UI" panose="020B0604030504040204" pitchFamily="50" charset="-128"/>
              <a:ea typeface="Meiryo UI" panose="020B0604030504040204" pitchFamily="50" charset="-128"/>
            </a:endParaRPr>
          </a:p>
          <a:p>
            <a:pPr marL="681017" lvl="1" indent="-185732">
              <a:buFont typeface="Wingdings" panose="05000000000000000000" pitchFamily="2" charset="2"/>
              <a:buChar char="Ø"/>
            </a:pPr>
            <a:r>
              <a:rPr kumimoji="1" lang="en-US" altLang="ja-JP" sz="1300">
                <a:solidFill>
                  <a:schemeClr val="tx1"/>
                </a:solidFill>
                <a:latin typeface="Meiryo UI" panose="020B0604030504040204" pitchFamily="50" charset="-128"/>
                <a:ea typeface="Meiryo UI" panose="020B0604030504040204" pitchFamily="50" charset="-128"/>
              </a:rPr>
              <a:t>XXX</a:t>
            </a:r>
          </a:p>
          <a:p>
            <a:pPr lvl="1"/>
            <a:endParaRPr kumimoji="1" lang="en-US" altLang="ja-JP" sz="1300">
              <a:solidFill>
                <a:schemeClr val="tx1"/>
              </a:solidFill>
              <a:latin typeface="Meiryo UI" panose="020B0604030504040204" pitchFamily="50" charset="-128"/>
              <a:ea typeface="Meiryo UI" panose="020B0604030504040204" pitchFamily="50" charset="-128"/>
            </a:endParaRPr>
          </a:p>
          <a:p>
            <a:pPr marL="185732" indent="-185732">
              <a:buFont typeface="Wingdings" panose="05000000000000000000" pitchFamily="2" charset="2"/>
              <a:buChar char="n"/>
            </a:pPr>
            <a:r>
              <a:rPr kumimoji="1" lang="ja-JP" altLang="en-US" sz="1300">
                <a:solidFill>
                  <a:schemeClr val="tx1"/>
                </a:solidFill>
                <a:latin typeface="Meiryo UI" panose="020B0604030504040204" pitchFamily="50" charset="-128"/>
                <a:ea typeface="Meiryo UI" panose="020B0604030504040204" pitchFamily="50" charset="-128"/>
              </a:rPr>
              <a:t>重要施策②：施策名</a:t>
            </a:r>
            <a:endParaRPr kumimoji="1" lang="en-US" altLang="ja-JP" sz="1300">
              <a:solidFill>
                <a:schemeClr val="tx1"/>
              </a:solidFill>
              <a:latin typeface="Meiryo UI" panose="020B0604030504040204" pitchFamily="50" charset="-128"/>
              <a:ea typeface="Meiryo UI" panose="020B0604030504040204" pitchFamily="50" charset="-128"/>
            </a:endParaRPr>
          </a:p>
          <a:p>
            <a:pPr marL="681017" lvl="1" indent="-185732">
              <a:buFont typeface="Wingdings" panose="05000000000000000000" pitchFamily="2" charset="2"/>
              <a:buChar char="Ø"/>
            </a:pPr>
            <a:r>
              <a:rPr kumimoji="1" lang="en-US" altLang="ja-JP" sz="1300">
                <a:solidFill>
                  <a:schemeClr val="tx1"/>
                </a:solidFill>
                <a:latin typeface="Meiryo UI" panose="020B0604030504040204" pitchFamily="50" charset="-128"/>
                <a:ea typeface="Meiryo UI" panose="020B0604030504040204" pitchFamily="50" charset="-128"/>
              </a:rPr>
              <a:t>XXX</a:t>
            </a:r>
          </a:p>
          <a:p>
            <a:pPr lvl="1"/>
            <a:endParaRPr kumimoji="1" lang="en-US" altLang="ja-JP" sz="1300">
              <a:solidFill>
                <a:schemeClr val="tx1"/>
              </a:solidFill>
              <a:latin typeface="Meiryo UI" panose="020B0604030504040204" pitchFamily="50" charset="-128"/>
              <a:ea typeface="Meiryo UI" panose="020B0604030504040204" pitchFamily="50" charset="-128"/>
            </a:endParaRPr>
          </a:p>
          <a:p>
            <a:pPr marL="185732" indent="-185732">
              <a:buFont typeface="Wingdings" panose="05000000000000000000" pitchFamily="2" charset="2"/>
              <a:buChar char="n"/>
            </a:pPr>
            <a:r>
              <a:rPr kumimoji="1" lang="ja-JP" altLang="en-US" sz="1300">
                <a:solidFill>
                  <a:schemeClr val="tx1"/>
                </a:solidFill>
                <a:latin typeface="Meiryo UI" panose="020B0604030504040204" pitchFamily="50" charset="-128"/>
                <a:ea typeface="Meiryo UI" panose="020B0604030504040204" pitchFamily="50" charset="-128"/>
              </a:rPr>
              <a:t>重要施策③：施策名</a:t>
            </a:r>
            <a:endParaRPr kumimoji="1" lang="en-US" altLang="ja-JP" sz="1300">
              <a:solidFill>
                <a:schemeClr val="tx1"/>
              </a:solidFill>
              <a:latin typeface="Meiryo UI" panose="020B0604030504040204" pitchFamily="50" charset="-128"/>
              <a:ea typeface="Meiryo UI" panose="020B0604030504040204" pitchFamily="50" charset="-128"/>
            </a:endParaRPr>
          </a:p>
          <a:p>
            <a:pPr marL="681017" lvl="1" indent="-185732">
              <a:buFont typeface="Wingdings" panose="05000000000000000000" pitchFamily="2" charset="2"/>
              <a:buChar char="Ø"/>
            </a:pPr>
            <a:r>
              <a:rPr kumimoji="1" lang="en-US" altLang="ja-JP" sz="1300">
                <a:solidFill>
                  <a:schemeClr val="tx1"/>
                </a:solidFill>
                <a:latin typeface="Meiryo UI" panose="020B0604030504040204" pitchFamily="50" charset="-128"/>
                <a:ea typeface="Meiryo UI" panose="020B0604030504040204" pitchFamily="50" charset="-128"/>
              </a:rPr>
              <a:t>XXX</a:t>
            </a:r>
          </a:p>
        </p:txBody>
      </p:sp>
      <p:sp>
        <p:nvSpPr>
          <p:cNvPr id="16" name="四角形: 角を丸くする 15">
            <a:extLst>
              <a:ext uri="{FF2B5EF4-FFF2-40B4-BE49-F238E27FC236}">
                <a16:creationId xmlns:a16="http://schemas.microsoft.com/office/drawing/2014/main" id="{63F96AA3-7601-5228-95E5-C58550FE6439}"/>
              </a:ext>
            </a:extLst>
          </p:cNvPr>
          <p:cNvSpPr/>
          <p:nvPr/>
        </p:nvSpPr>
        <p:spPr>
          <a:xfrm>
            <a:off x="173112" y="4218225"/>
            <a:ext cx="2790433" cy="252107"/>
          </a:xfrm>
          <a:prstGeom prst="roundRect">
            <a:avLst>
              <a:gd name="adj" fmla="val 40234"/>
            </a:avLst>
          </a:prstGeom>
          <a:solidFill>
            <a:schemeClr val="accent5"/>
          </a:solidFill>
          <a:ln>
            <a:noFill/>
          </a:ln>
        </p:spPr>
        <p:txBody>
          <a:bodyPr wrap="square" lIns="39000" rIns="39000" anchor="ctr">
            <a:noAutofit/>
          </a:bodyPr>
          <a:lstStyle/>
          <a:p>
            <a:pPr algn="ctr" defTabSz="990570"/>
            <a:r>
              <a:rPr kumimoji="1" lang="ja-JP" altLang="en-US" sz="1300" b="1" dirty="0">
                <a:solidFill>
                  <a:schemeClr val="bg1"/>
                </a:solidFill>
                <a:latin typeface="Meiryo UI"/>
                <a:ea typeface="Meiryo UI"/>
              </a:rPr>
              <a:t>売上高成長の実現に向けた取組</a:t>
            </a:r>
            <a:endParaRPr kumimoji="1" lang="en-US" altLang="ja-JP" sz="1300" b="1" dirty="0">
              <a:solidFill>
                <a:schemeClr val="bg1"/>
              </a:solidFill>
              <a:latin typeface="Meiryo UI"/>
              <a:ea typeface="Meiryo UI"/>
            </a:endParaRPr>
          </a:p>
        </p:txBody>
      </p:sp>
      <p:graphicFrame>
        <p:nvGraphicFramePr>
          <p:cNvPr id="3" name="表 15">
            <a:extLst>
              <a:ext uri="{FF2B5EF4-FFF2-40B4-BE49-F238E27FC236}">
                <a16:creationId xmlns:a16="http://schemas.microsoft.com/office/drawing/2014/main" id="{8159BE73-CA32-D649-B3D4-20AB122C3F25}"/>
              </a:ext>
            </a:extLst>
          </p:cNvPr>
          <p:cNvGraphicFramePr>
            <a:graphicFrameLocks noGrp="1"/>
          </p:cNvGraphicFramePr>
          <p:nvPr>
            <p:extLst>
              <p:ext uri="{D42A27DB-BD31-4B8C-83A1-F6EECF244321}">
                <p14:modId xmlns:p14="http://schemas.microsoft.com/office/powerpoint/2010/main" val="1056277521"/>
              </p:ext>
            </p:extLst>
          </p:nvPr>
        </p:nvGraphicFramePr>
        <p:xfrm>
          <a:off x="149520" y="2204494"/>
          <a:ext cx="9672005" cy="1909596"/>
        </p:xfrm>
        <a:graphic>
          <a:graphicData uri="http://schemas.openxmlformats.org/drawingml/2006/table">
            <a:tbl>
              <a:tblPr firstRow="1" bandRow="1">
                <a:tableStyleId>{5C22544A-7EE6-4342-B048-85BDC9FD1C3A}</a:tableStyleId>
              </a:tblPr>
              <a:tblGrid>
                <a:gridCol w="892674">
                  <a:extLst>
                    <a:ext uri="{9D8B030D-6E8A-4147-A177-3AD203B41FA5}">
                      <a16:colId xmlns:a16="http://schemas.microsoft.com/office/drawing/2014/main" val="3169601281"/>
                    </a:ext>
                  </a:extLst>
                </a:gridCol>
                <a:gridCol w="1778265">
                  <a:extLst>
                    <a:ext uri="{9D8B030D-6E8A-4147-A177-3AD203B41FA5}">
                      <a16:colId xmlns:a16="http://schemas.microsoft.com/office/drawing/2014/main" val="2008957846"/>
                    </a:ext>
                  </a:extLst>
                </a:gridCol>
                <a:gridCol w="1042882">
                  <a:extLst>
                    <a:ext uri="{9D8B030D-6E8A-4147-A177-3AD203B41FA5}">
                      <a16:colId xmlns:a16="http://schemas.microsoft.com/office/drawing/2014/main" val="4242931742"/>
                    </a:ext>
                  </a:extLst>
                </a:gridCol>
                <a:gridCol w="1007110">
                  <a:extLst>
                    <a:ext uri="{9D8B030D-6E8A-4147-A177-3AD203B41FA5}">
                      <a16:colId xmlns:a16="http://schemas.microsoft.com/office/drawing/2014/main" val="2350833029"/>
                    </a:ext>
                  </a:extLst>
                </a:gridCol>
                <a:gridCol w="1052513">
                  <a:extLst>
                    <a:ext uri="{9D8B030D-6E8A-4147-A177-3AD203B41FA5}">
                      <a16:colId xmlns:a16="http://schemas.microsoft.com/office/drawing/2014/main" val="3940804484"/>
                    </a:ext>
                  </a:extLst>
                </a:gridCol>
                <a:gridCol w="1289844">
                  <a:extLst>
                    <a:ext uri="{9D8B030D-6E8A-4147-A177-3AD203B41FA5}">
                      <a16:colId xmlns:a16="http://schemas.microsoft.com/office/drawing/2014/main" val="1933326502"/>
                    </a:ext>
                  </a:extLst>
                </a:gridCol>
                <a:gridCol w="1331119">
                  <a:extLst>
                    <a:ext uri="{9D8B030D-6E8A-4147-A177-3AD203B41FA5}">
                      <a16:colId xmlns:a16="http://schemas.microsoft.com/office/drawing/2014/main" val="574974242"/>
                    </a:ext>
                  </a:extLst>
                </a:gridCol>
                <a:gridCol w="1277598">
                  <a:extLst>
                    <a:ext uri="{9D8B030D-6E8A-4147-A177-3AD203B41FA5}">
                      <a16:colId xmlns:a16="http://schemas.microsoft.com/office/drawing/2014/main" val="2830091423"/>
                    </a:ext>
                  </a:extLst>
                </a:gridCol>
              </a:tblGrid>
              <a:tr h="685295">
                <a:tc>
                  <a:txBody>
                    <a:bodyPr/>
                    <a:lstStyle/>
                    <a:p>
                      <a:r>
                        <a:rPr kumimoji="1" lang="ja-JP" altLang="en-US" sz="1100">
                          <a:latin typeface="Meiryo UI" panose="020B0604030504040204" pitchFamily="50" charset="-128"/>
                          <a:ea typeface="Meiryo UI" panose="020B0604030504040204" pitchFamily="50" charset="-128"/>
                        </a:rPr>
                        <a:t>対象</a:t>
                      </a: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algn="l"/>
                      <a:r>
                        <a:rPr kumimoji="1" lang="ja-JP" altLang="en-US" sz="1100">
                          <a:latin typeface="Meiryo UI" panose="020B0604030504040204" pitchFamily="50" charset="-128"/>
                          <a:ea typeface="Meiryo UI" panose="020B0604030504040204" pitchFamily="50" charset="-128"/>
                        </a:rPr>
                        <a:t>項目</a:t>
                      </a: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最新決算期</a:t>
                      </a:r>
                      <a:endPar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p>
                      <a:pPr algn="ctr"/>
                      <a:r>
                        <a:rPr kumimoji="1" lang="ja-JP" altLang="en-US"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（実績）</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algn="ctr"/>
                      <a:r>
                        <a:rPr kumimoji="1" lang="en-US" altLang="ja-JP"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2026</a:t>
                      </a:r>
                      <a:r>
                        <a:rPr kumimoji="1" lang="ja-JP" altLang="en-US"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年度</a:t>
                      </a:r>
                      <a:endParaRPr kumimoji="1" lang="en-US" altLang="ja-JP"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algn="ctr"/>
                      <a:r>
                        <a:rPr kumimoji="1" lang="en-US" altLang="ja-JP"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2027</a:t>
                      </a:r>
                      <a:r>
                        <a:rPr kumimoji="1" lang="ja-JP" altLang="en-US"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年度</a:t>
                      </a:r>
                      <a:endParaRPr kumimoji="1" lang="en-US" altLang="ja-JP"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algn="ct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基準年度</a:t>
                      </a:r>
                      <a:r>
                        <a:rPr kumimoji="1" lang="en-US" altLang="ja-JP" sz="1100" dirty="0">
                          <a:latin typeface="Meiryo UI" panose="020B0604030504040204" pitchFamily="50" charset="-128"/>
                          <a:ea typeface="Meiryo UI" panose="020B0604030504040204" pitchFamily="50" charset="-128"/>
                        </a:rPr>
                        <a:t>)</a:t>
                      </a:r>
                      <a:endParaRPr kumimoji="1" lang="ja-JP" altLang="en-US" sz="1100" dirty="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2028</a:t>
                      </a:r>
                      <a:r>
                        <a:rPr kumimoji="1" lang="ja-JP" altLang="en-US"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年度</a:t>
                      </a:r>
                      <a:endParaRPr kumimoji="1" lang="en-US" altLang="ja-JP"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（事業化報告</a:t>
                      </a:r>
                      <a:r>
                        <a:rPr kumimoji="1" lang="en-US" altLang="ja-JP" sz="8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1</a:t>
                      </a:r>
                      <a:r>
                        <a:rPr kumimoji="1" lang="ja-JP" altLang="en-US" sz="8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年目）</a:t>
                      </a:r>
                      <a:endParaRPr kumimoji="1" lang="en-US" altLang="ja-JP" sz="8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endParaRPr>
                    </a:p>
                    <a:p>
                      <a:pPr algn="ctr"/>
                      <a:endParaRPr kumimoji="1" lang="en-US" altLang="ja-JP"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algn="ctr"/>
                      <a:endParaRPr kumimoji="1" lang="en-US" altLang="ja-JP"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algn="ctr"/>
                      <a:r>
                        <a:rPr kumimoji="1" lang="en-US" altLang="ja-JP"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2029</a:t>
                      </a:r>
                      <a:r>
                        <a:rPr kumimoji="1" lang="ja-JP" altLang="en-US"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年度</a:t>
                      </a:r>
                      <a:endParaRPr kumimoji="1" lang="en-US" altLang="ja-JP"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（事業化報告</a:t>
                      </a:r>
                      <a:r>
                        <a:rPr kumimoji="1" lang="en-US" altLang="ja-JP" sz="8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2</a:t>
                      </a:r>
                      <a:r>
                        <a:rPr kumimoji="1" lang="ja-JP" altLang="en-US" sz="8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年目）</a:t>
                      </a:r>
                      <a:endParaRPr kumimoji="1" lang="en-US" altLang="ja-JP" sz="8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endParaRPr>
                    </a:p>
                    <a:p>
                      <a:pPr algn="ctr"/>
                      <a:endParaRPr kumimoji="1" lang="ja-JP" altLang="en-US" sz="1100" dirty="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algn="ctr"/>
                      <a:r>
                        <a:rPr kumimoji="1" lang="en-US" altLang="ja-JP"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2030</a:t>
                      </a:r>
                      <a:r>
                        <a:rPr kumimoji="1" lang="ja-JP" altLang="en-US"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年度</a:t>
                      </a:r>
                      <a:endParaRPr kumimoji="1" lang="en-US" altLang="ja-JP"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（事業化報告</a:t>
                      </a:r>
                      <a:r>
                        <a:rPr kumimoji="1" lang="en-US" altLang="ja-JP" sz="8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3</a:t>
                      </a:r>
                      <a:r>
                        <a:rPr kumimoji="1" lang="ja-JP" altLang="en-US" sz="8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年目）</a:t>
                      </a:r>
                      <a:endParaRPr kumimoji="1" lang="en-US" altLang="ja-JP" sz="8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endParaRPr>
                    </a:p>
                    <a:p>
                      <a:pPr algn="ctr"/>
                      <a:endParaRPr kumimoji="1" lang="ja-JP" altLang="en-US" sz="1100" dirty="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721737215"/>
                  </a:ext>
                </a:extLst>
              </a:tr>
              <a:tr h="239525">
                <a:tc rowSpan="2">
                  <a:txBody>
                    <a:bodyPr/>
                    <a:lstStyle/>
                    <a:p>
                      <a:r>
                        <a:rPr kumimoji="1" lang="ja-JP" altLang="en-US" sz="1100" b="1" dirty="0">
                          <a:latin typeface="Meiryo UI" panose="020B0604030504040204" pitchFamily="50" charset="-128"/>
                          <a:ea typeface="Meiryo UI" panose="020B0604030504040204" pitchFamily="50" charset="-128"/>
                        </a:rPr>
                        <a:t>全社</a:t>
                      </a:r>
                    </a:p>
                  </a:txBody>
                  <a:tcPr marL="110056" marR="110056" marT="37213" marB="37213">
                    <a:lnL w="12700" cap="flat" cmpd="sng" algn="ctr">
                      <a:solidFill>
                        <a:schemeClr val="bg1">
                          <a:lumMod val="6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a:r>
                        <a:rPr kumimoji="1" lang="ja-JP" altLang="en-US" sz="1100" dirty="0">
                          <a:latin typeface="Meiryo UI" panose="020B0604030504040204" pitchFamily="50" charset="-128"/>
                          <a:ea typeface="Meiryo UI" panose="020B0604030504040204" pitchFamily="50" charset="-128"/>
                        </a:rPr>
                        <a:t>売上高（千円）</a:t>
                      </a:r>
                    </a:p>
                  </a:txBody>
                  <a:tcPr marL="134498" marR="134498" marT="37213" marB="37213">
                    <a:lnL w="12700" cap="flat" cmpd="sng" algn="ctr">
                      <a:solidFill>
                        <a:schemeClr val="accent3"/>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2587222542"/>
                  </a:ext>
                </a:extLst>
              </a:tr>
              <a:tr h="239525">
                <a:tc vMerge="1">
                  <a:txBody>
                    <a:bodyPr/>
                    <a:lstStyle/>
                    <a:p>
                      <a:endParaRPr kumimoji="1" lang="ja-JP" altLang="en-US"/>
                    </a:p>
                  </a:txBody>
                  <a:tcPr/>
                </a:tc>
                <a:tc>
                  <a:txBody>
                    <a:bodyPr/>
                    <a:lstStyle/>
                    <a:p>
                      <a:pPr algn="l"/>
                      <a:r>
                        <a:rPr kumimoji="1" lang="ja-JP" altLang="en-US" sz="1100" dirty="0">
                          <a:latin typeface="Meiryo UI" panose="020B0604030504040204" pitchFamily="50" charset="-128"/>
                          <a:ea typeface="Meiryo UI" panose="020B0604030504040204" pitchFamily="50" charset="-128"/>
                        </a:rPr>
                        <a:t>売上高成長率（％）</a:t>
                      </a:r>
                    </a:p>
                  </a:txBody>
                  <a:tcPr marL="134498" marR="134498" marT="37213" marB="37213">
                    <a:lnL w="12700" cap="flat" cmpd="sng" algn="ctr">
                      <a:solidFill>
                        <a:schemeClr val="accent3"/>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BlToTr w="12700" cap="flat" cmpd="sng" algn="ctr">
                      <a:solidFill>
                        <a:schemeClr val="accent3"/>
                      </a:solidFill>
                      <a:prstDash val="solid"/>
                      <a:round/>
                      <a:headEnd type="none" w="med" len="med"/>
                      <a:tailEnd type="none" w="med" len="med"/>
                    </a:lnBlToTr>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166855533"/>
                  </a:ext>
                </a:extLst>
              </a:tr>
              <a:tr h="242066">
                <a:tc rowSpan="3">
                  <a:txBody>
                    <a:bodyPr/>
                    <a:lstStyle/>
                    <a:p>
                      <a:r>
                        <a:rPr kumimoji="1" lang="ja-JP" altLang="en-US" sz="1000" b="1" dirty="0">
                          <a:latin typeface="Meiryo UI" panose="020B0604030504040204" pitchFamily="50" charset="-128"/>
                          <a:ea typeface="Meiryo UI" panose="020B0604030504040204" pitchFamily="50" charset="-128"/>
                        </a:rPr>
                        <a:t>補助事業</a:t>
                      </a:r>
                      <a:endParaRPr kumimoji="1" lang="en-US" altLang="ja-JP" sz="1000" b="1" dirty="0">
                        <a:latin typeface="Meiryo UI" panose="020B0604030504040204" pitchFamily="50" charset="-128"/>
                        <a:ea typeface="Meiryo UI" panose="020B0604030504040204" pitchFamily="50" charset="-128"/>
                      </a:endParaRPr>
                    </a:p>
                  </a:txBody>
                  <a:tcPr marL="110056" marR="110056" marT="37213" marB="37213">
                    <a:lnL w="12700" cap="flat" cmpd="sng" algn="ctr">
                      <a:solidFill>
                        <a:schemeClr val="bg1">
                          <a:lumMod val="6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l"/>
                      <a:r>
                        <a:rPr kumimoji="1" lang="ja-JP" altLang="en-US" sz="1100" dirty="0">
                          <a:latin typeface="Meiryo UI" panose="020B0604030504040204" pitchFamily="50" charset="-128"/>
                          <a:ea typeface="Meiryo UI" panose="020B0604030504040204" pitchFamily="50" charset="-128"/>
                        </a:rPr>
                        <a:t>売上高（千円）</a:t>
                      </a:r>
                    </a:p>
                  </a:txBody>
                  <a:tcPr marL="134498" marR="134498" marT="37213" marB="37213">
                    <a:lnL w="12700" cap="flat" cmpd="sng" algn="ctr">
                      <a:solidFill>
                        <a:schemeClr val="accent3"/>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dirty="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dirty="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dirty="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dirty="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dirty="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1673070463"/>
                  </a:ext>
                </a:extLst>
              </a:tr>
              <a:tr h="239525">
                <a:tc vMerge="1">
                  <a:txBody>
                    <a:bodyPr/>
                    <a:lstStyle/>
                    <a:p>
                      <a:endParaRPr kumimoji="1" lang="ja-JP" altLang="en-US"/>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l"/>
                      <a:r>
                        <a:rPr kumimoji="1" lang="ja-JP" altLang="en-US" sz="1100" dirty="0">
                          <a:latin typeface="Meiryo UI" panose="020B0604030504040204" pitchFamily="50" charset="-128"/>
                          <a:ea typeface="Meiryo UI" panose="020B0604030504040204" pitchFamily="50" charset="-128"/>
                        </a:rPr>
                        <a:t>全社に占める割合（％）</a:t>
                      </a:r>
                    </a:p>
                  </a:txBody>
                  <a:tcPr marL="134498" marR="134498" marT="37213" marB="37213">
                    <a:lnL w="12700" cap="flat" cmpd="sng" algn="ctr">
                      <a:solidFill>
                        <a:schemeClr val="accent3"/>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3870229878"/>
                  </a:ext>
                </a:extLst>
              </a:tr>
              <a:tr h="239525">
                <a:tc vMerge="1">
                  <a:txBody>
                    <a:bodyPr/>
                    <a:lstStyle/>
                    <a:p>
                      <a:endParaRPr kumimoji="1" lang="ja-JP" altLang="en-US"/>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l"/>
                      <a:r>
                        <a:rPr kumimoji="1" lang="ja-JP" altLang="en-US" sz="1100" dirty="0">
                          <a:latin typeface="Meiryo UI" panose="020B0604030504040204" pitchFamily="50" charset="-128"/>
                          <a:ea typeface="Meiryo UI" panose="020B0604030504040204" pitchFamily="50" charset="-128"/>
                        </a:rPr>
                        <a:t>売上高成長率（％）</a:t>
                      </a:r>
                    </a:p>
                  </a:txBody>
                  <a:tcPr marL="134498" marR="134498" marT="37213" marB="37213">
                    <a:lnL w="12700" cap="flat" cmpd="sng" algn="ctr">
                      <a:solidFill>
                        <a:schemeClr val="accent3"/>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lnBlToTr w="12700" cap="flat" cmpd="sng" algn="ctr">
                      <a:solidFill>
                        <a:schemeClr val="accent3"/>
                      </a:solidFill>
                      <a:prstDash val="solid"/>
                      <a:round/>
                      <a:headEnd type="none" w="med" len="med"/>
                      <a:tailEnd type="none" w="med" len="med"/>
                    </a:lnBlToTr>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dirty="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4219320404"/>
                  </a:ext>
                </a:extLst>
              </a:tr>
            </a:tbl>
          </a:graphicData>
        </a:graphic>
      </p:graphicFrame>
      <p:sp>
        <p:nvSpPr>
          <p:cNvPr id="5" name="テキスト ボックス 4">
            <a:extLst>
              <a:ext uri="{FF2B5EF4-FFF2-40B4-BE49-F238E27FC236}">
                <a16:creationId xmlns:a16="http://schemas.microsoft.com/office/drawing/2014/main" id="{ED3C3EFB-0EC9-3041-75A7-F4590BBF21D2}"/>
              </a:ext>
            </a:extLst>
          </p:cNvPr>
          <p:cNvSpPr txBox="1"/>
          <p:nvPr/>
        </p:nvSpPr>
        <p:spPr>
          <a:xfrm>
            <a:off x="70352" y="1509780"/>
            <a:ext cx="3190373" cy="28694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ctr" anchorCtr="0" forceAA="0" compatLnSpc="1">
            <a:prstTxWarp prst="textNoShape">
              <a:avLst/>
            </a:prstTxWarp>
            <a:noAutofit/>
          </a:bodyPr>
          <a:lstStyle/>
          <a:p>
            <a:r>
              <a:rPr kumimoji="1" lang="ja-JP" altLang="en-US" sz="1517" dirty="0">
                <a:solidFill>
                  <a:schemeClr val="tx1"/>
                </a:solidFill>
                <a:latin typeface="Meiryo UI" panose="020B0604030504040204" pitchFamily="50" charset="-128"/>
                <a:ea typeface="Meiryo UI" panose="020B0604030504040204" pitchFamily="50" charset="-128"/>
              </a:rPr>
              <a:t>売上高の推移と売上高成長率</a:t>
            </a:r>
          </a:p>
        </p:txBody>
      </p:sp>
      <p:sp>
        <p:nvSpPr>
          <p:cNvPr id="7" name="矢印: 左右 6">
            <a:extLst>
              <a:ext uri="{FF2B5EF4-FFF2-40B4-BE49-F238E27FC236}">
                <a16:creationId xmlns:a16="http://schemas.microsoft.com/office/drawing/2014/main" id="{567D792A-6EE3-CBA7-52A8-4F3544EDF863}"/>
              </a:ext>
            </a:extLst>
          </p:cNvPr>
          <p:cNvSpPr/>
          <p:nvPr/>
        </p:nvSpPr>
        <p:spPr>
          <a:xfrm>
            <a:off x="3919442" y="1834475"/>
            <a:ext cx="2031519" cy="320476"/>
          </a:xfrm>
          <a:prstGeom prst="leftRightArrow">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83" b="1" dirty="0">
                <a:solidFill>
                  <a:schemeClr val="bg1"/>
                </a:solidFill>
              </a:rPr>
              <a:t>補助事業実施期間</a:t>
            </a:r>
          </a:p>
        </p:txBody>
      </p:sp>
      <p:sp>
        <p:nvSpPr>
          <p:cNvPr id="9" name="正方形/長方形 8">
            <a:extLst>
              <a:ext uri="{FF2B5EF4-FFF2-40B4-BE49-F238E27FC236}">
                <a16:creationId xmlns:a16="http://schemas.microsoft.com/office/drawing/2014/main" id="{7598D1F5-E287-3471-C3FE-4C053A5974B3}"/>
              </a:ext>
            </a:extLst>
          </p:cNvPr>
          <p:cNvSpPr/>
          <p:nvPr/>
        </p:nvSpPr>
        <p:spPr>
          <a:xfrm>
            <a:off x="3753359" y="1509780"/>
            <a:ext cx="2551557" cy="32047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975">
                <a:solidFill>
                  <a:schemeClr val="tx1"/>
                </a:solidFill>
              </a:rPr>
              <a:t>補助事業実施期間：●年●月～●年●月</a:t>
            </a:r>
          </a:p>
        </p:txBody>
      </p:sp>
      <p:sp>
        <p:nvSpPr>
          <p:cNvPr id="2" name="四角形: 1 つの角を切り取る 1">
            <a:extLst>
              <a:ext uri="{FF2B5EF4-FFF2-40B4-BE49-F238E27FC236}">
                <a16:creationId xmlns:a16="http://schemas.microsoft.com/office/drawing/2014/main" id="{6E6A9810-4E24-92AB-8403-76F5B4D031B3}"/>
              </a:ext>
            </a:extLst>
          </p:cNvPr>
          <p:cNvSpPr/>
          <p:nvPr/>
        </p:nvSpPr>
        <p:spPr>
          <a:xfrm>
            <a:off x="5603596"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経営力</a:t>
            </a:r>
            <a:endParaRPr kumimoji="1" lang="ja-JP" altLang="en-US" sz="867">
              <a:solidFill>
                <a:schemeClr val="bg1"/>
              </a:solidFill>
            </a:endParaRPr>
          </a:p>
        </p:txBody>
      </p:sp>
      <p:sp>
        <p:nvSpPr>
          <p:cNvPr id="6" name="四角形: 1 つの角を切り取る 5">
            <a:extLst>
              <a:ext uri="{FF2B5EF4-FFF2-40B4-BE49-F238E27FC236}">
                <a16:creationId xmlns:a16="http://schemas.microsoft.com/office/drawing/2014/main" id="{0EDC3905-D982-A5D6-B4D0-012AEE55B3BF}"/>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波及効果</a:t>
            </a:r>
            <a:endParaRPr kumimoji="1" lang="ja-JP" altLang="en-US" sz="867"/>
          </a:p>
        </p:txBody>
      </p:sp>
      <p:sp>
        <p:nvSpPr>
          <p:cNvPr id="8" name="四角形: 1 つの角を切り取る 7">
            <a:extLst>
              <a:ext uri="{FF2B5EF4-FFF2-40B4-BE49-F238E27FC236}">
                <a16:creationId xmlns:a16="http://schemas.microsoft.com/office/drawing/2014/main" id="{DA442F0C-8A45-A390-E580-01607554AC28}"/>
              </a:ext>
            </a:extLst>
          </p:cNvPr>
          <p:cNvSpPr/>
          <p:nvPr/>
        </p:nvSpPr>
        <p:spPr>
          <a:xfrm>
            <a:off x="8443560"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a:solidFill>
                  <a:schemeClr val="bg1"/>
                </a:solidFill>
                <a:latin typeface="Meiryo UI" panose="020B0604030504040204" pitchFamily="50" charset="-128"/>
                <a:ea typeface="Meiryo UI" panose="020B0604030504040204" pitchFamily="50" charset="-128"/>
              </a:rPr>
              <a:t>M&amp;A</a:t>
            </a:r>
            <a:r>
              <a:rPr kumimoji="1" lang="ja-JP" altLang="en-US" sz="867" b="1">
                <a:solidFill>
                  <a:schemeClr val="bg1"/>
                </a:solidFill>
                <a:latin typeface="Meiryo UI" panose="020B0604030504040204" pitchFamily="50" charset="-128"/>
                <a:ea typeface="Meiryo UI" panose="020B0604030504040204" pitchFamily="50" charset="-128"/>
              </a:rPr>
              <a:t>実施の諸条件</a:t>
            </a:r>
            <a:endParaRPr kumimoji="1" lang="ja-JP" altLang="en-US" sz="867">
              <a:solidFill>
                <a:schemeClr val="bg1"/>
              </a:solidFill>
            </a:endParaRPr>
          </a:p>
        </p:txBody>
      </p:sp>
      <p:sp>
        <p:nvSpPr>
          <p:cNvPr id="10" name="スライド番号プレースホルダー 2">
            <a:extLst>
              <a:ext uri="{FF2B5EF4-FFF2-40B4-BE49-F238E27FC236}">
                <a16:creationId xmlns:a16="http://schemas.microsoft.com/office/drawing/2014/main" id="{1CC0A81E-32B9-3F3A-FC17-F21313A5E87C}"/>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9</a:t>
            </a:fld>
            <a:endParaRPr lang="ja-JP" altLang="en-US" dirty="0">
              <a:solidFill>
                <a:schemeClr val="tx1"/>
              </a:solidFill>
              <a:latin typeface="Yu Gothic UI" panose="020B0500000000000000" pitchFamily="50" charset="-128"/>
              <a:ea typeface="Yu Gothic UI" panose="020B0500000000000000" pitchFamily="50" charset="-128"/>
            </a:endParaRPr>
          </a:p>
        </p:txBody>
      </p:sp>
      <p:sp>
        <p:nvSpPr>
          <p:cNvPr id="11" name="正方形/長方形 10">
            <a:extLst>
              <a:ext uri="{FF2B5EF4-FFF2-40B4-BE49-F238E27FC236}">
                <a16:creationId xmlns:a16="http://schemas.microsoft.com/office/drawing/2014/main" id="{0CA19413-590E-C0C8-7C13-5BE883B808FD}"/>
              </a:ext>
            </a:extLst>
          </p:cNvPr>
          <p:cNvSpPr/>
          <p:nvPr/>
        </p:nvSpPr>
        <p:spPr>
          <a:xfrm>
            <a:off x="5293444" y="990734"/>
            <a:ext cx="4528081" cy="916505"/>
          </a:xfrm>
          <a:prstGeom prst="rect">
            <a:avLst/>
          </a:prstGeom>
          <a:solidFill>
            <a:srgbClr val="FFFF00"/>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t" anchorCtr="0" forceAA="0" compatLnSpc="1">
            <a:prstTxWarp prst="textNoShape">
              <a:avLst/>
            </a:prstTxWarp>
            <a:noAutofit/>
          </a:bodyPr>
          <a:lstStyle/>
          <a:p>
            <a:pPr>
              <a:spcAft>
                <a:spcPts val="650"/>
              </a:spcAft>
            </a:pPr>
            <a:r>
              <a:rPr kumimoji="1" lang="ja-JP" altLang="en-US" sz="1200" dirty="0">
                <a:solidFill>
                  <a:srgbClr val="FF0000"/>
                </a:solidFill>
                <a:latin typeface="Meiryo UI" panose="020B0604030504040204" pitchFamily="50" charset="-128"/>
                <a:ea typeface="Meiryo UI" panose="020B0604030504040204" pitchFamily="50" charset="-128"/>
              </a:rPr>
              <a:t>事業計画別紙（</a:t>
            </a:r>
            <a:r>
              <a:rPr kumimoji="1" lang="en-US" altLang="ja-JP" sz="1200" dirty="0">
                <a:solidFill>
                  <a:srgbClr val="FF0000"/>
                </a:solidFill>
                <a:latin typeface="Meiryo UI" panose="020B0604030504040204" pitchFamily="50" charset="-128"/>
                <a:ea typeface="Meiryo UI" panose="020B0604030504040204" pitchFamily="50" charset="-128"/>
              </a:rPr>
              <a:t>Excel</a:t>
            </a:r>
            <a:r>
              <a:rPr kumimoji="1" lang="ja-JP" altLang="en-US" sz="1200" dirty="0">
                <a:solidFill>
                  <a:srgbClr val="FF0000"/>
                </a:solidFill>
                <a:latin typeface="Meiryo UI" panose="020B0604030504040204" pitchFamily="50" charset="-128"/>
                <a:ea typeface="Meiryo UI" panose="020B0604030504040204" pitchFamily="50" charset="-128"/>
              </a:rPr>
              <a:t>）の②補助事業情報シートに記載の</a:t>
            </a:r>
            <a:r>
              <a:rPr kumimoji="1" lang="en-US" altLang="ja-JP" sz="1200" dirty="0">
                <a:solidFill>
                  <a:srgbClr val="FF0000"/>
                </a:solidFill>
                <a:latin typeface="Meiryo UI" panose="020B0604030504040204" pitchFamily="50" charset="-128"/>
                <a:ea typeface="Meiryo UI" panose="020B0604030504040204" pitchFamily="50" charset="-128"/>
              </a:rPr>
              <a:t>2-1, 2-2, 9-1, 9-2, 9-3</a:t>
            </a:r>
            <a:r>
              <a:rPr kumimoji="1" lang="ja-JP" altLang="en-US" sz="1200" dirty="0">
                <a:solidFill>
                  <a:srgbClr val="FF0000"/>
                </a:solidFill>
                <a:latin typeface="Meiryo UI" panose="020B0604030504040204" pitchFamily="50" charset="-128"/>
                <a:ea typeface="Meiryo UI" panose="020B0604030504040204" pitchFamily="50" charset="-128"/>
              </a:rPr>
              <a:t>を値貼り付けください。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a:p>
            <a:pPr>
              <a:spcAft>
                <a:spcPts val="650"/>
              </a:spcAft>
            </a:pPr>
            <a:r>
              <a:rPr kumimoji="1" lang="ja-JP" altLang="en-US" sz="1200" dirty="0">
                <a:solidFill>
                  <a:srgbClr val="FF0000"/>
                </a:solidFill>
                <a:latin typeface="Meiryo UI" panose="020B0604030504040204" pitchFamily="50" charset="-128"/>
                <a:ea typeface="Meiryo UI" panose="020B0604030504040204" pitchFamily="50" charset="-128"/>
              </a:rPr>
              <a:t>なお、グループ企業ではなく、同</a:t>
            </a:r>
            <a:r>
              <a:rPr kumimoji="1" lang="en-US" altLang="ja-JP" sz="1200" dirty="0">
                <a:solidFill>
                  <a:srgbClr val="FF0000"/>
                </a:solidFill>
                <a:latin typeface="Meiryo UI" panose="020B0604030504040204" pitchFamily="50" charset="-128"/>
                <a:ea typeface="Meiryo UI" panose="020B0604030504040204" pitchFamily="50" charset="-128"/>
              </a:rPr>
              <a:t>Excel</a:t>
            </a:r>
            <a:r>
              <a:rPr kumimoji="1" lang="ja-JP" altLang="en-US" sz="1200" dirty="0">
                <a:solidFill>
                  <a:srgbClr val="FF0000"/>
                </a:solidFill>
                <a:latin typeface="Meiryo UI" panose="020B0604030504040204" pitchFamily="50" charset="-128"/>
                <a:ea typeface="Meiryo UI" panose="020B0604030504040204" pitchFamily="50" charset="-128"/>
              </a:rPr>
              <a:t>において</a:t>
            </a:r>
            <a:r>
              <a:rPr kumimoji="1" lang="en-US" altLang="ja-JP" sz="1200" dirty="0">
                <a:solidFill>
                  <a:srgbClr val="FF0000"/>
                </a:solidFill>
                <a:latin typeface="Meiryo UI" panose="020B0604030504040204" pitchFamily="50" charset="-128"/>
                <a:ea typeface="Meiryo UI" panose="020B0604030504040204" pitchFamily="50" charset="-128"/>
              </a:rPr>
              <a:t>9</a:t>
            </a:r>
            <a:r>
              <a:rPr kumimoji="1" lang="ja-JP" altLang="en-US" sz="1200" dirty="0">
                <a:solidFill>
                  <a:srgbClr val="FF0000"/>
                </a:solidFill>
                <a:latin typeface="Meiryo UI" panose="020B0604030504040204" pitchFamily="50" charset="-128"/>
                <a:ea typeface="Meiryo UI" panose="020B0604030504040204" pitchFamily="50" charset="-128"/>
              </a:rPr>
              <a:t>を記載していない事業者は</a:t>
            </a:r>
            <a:r>
              <a:rPr kumimoji="1" lang="en-US" altLang="ja-JP" sz="1200" dirty="0">
                <a:solidFill>
                  <a:srgbClr val="FF0000"/>
                </a:solidFill>
                <a:latin typeface="Meiryo UI" panose="020B0604030504040204" pitchFamily="50" charset="-128"/>
                <a:ea typeface="Meiryo UI" panose="020B0604030504040204" pitchFamily="50" charset="-128"/>
              </a:rPr>
              <a:t>2-1, 2-2</a:t>
            </a:r>
            <a:r>
              <a:rPr kumimoji="1" lang="ja-JP" altLang="en-US" sz="1200" dirty="0">
                <a:solidFill>
                  <a:srgbClr val="FF0000"/>
                </a:solidFill>
                <a:latin typeface="Meiryo UI" panose="020B0604030504040204" pitchFamily="50" charset="-128"/>
                <a:ea typeface="Meiryo UI" panose="020B0604030504040204" pitchFamily="50" charset="-128"/>
              </a:rPr>
              <a:t>のみを記入ください。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53220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A03AB354-B6A4-E17B-B254-41498A8BC2B3}"/>
              </a:ext>
            </a:extLst>
          </p:cNvPr>
          <p:cNvSpPr txBox="1">
            <a:spLocks/>
          </p:cNvSpPr>
          <p:nvPr/>
        </p:nvSpPr>
        <p:spPr>
          <a:xfrm>
            <a:off x="554531" y="-22974"/>
            <a:ext cx="4098287" cy="235205"/>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1. </a:t>
            </a:r>
            <a:r>
              <a:rPr lang="ja-JP" altLang="en-US" sz="1300" dirty="0">
                <a:solidFill>
                  <a:schemeClr val="tx2"/>
                </a:solidFill>
                <a:latin typeface="Meiryo UI" panose="020B0604030504040204" pitchFamily="50" charset="-128"/>
                <a:ea typeface="Meiryo UI" panose="020B0604030504040204" pitchFamily="50" charset="-128"/>
                <a:cs typeface="+mn-cs"/>
              </a:rPr>
              <a:t>経営力／</a:t>
            </a:r>
            <a:r>
              <a:rPr lang="en-US" altLang="ja-JP" sz="1300" dirty="0">
                <a:solidFill>
                  <a:schemeClr val="tx2"/>
                </a:solidFill>
                <a:latin typeface="Meiryo UI" panose="020B0604030504040204" pitchFamily="50" charset="-128"/>
                <a:ea typeface="Meiryo UI" panose="020B0604030504040204" pitchFamily="50" charset="-128"/>
                <a:cs typeface="+mn-cs"/>
              </a:rPr>
              <a:t>6. </a:t>
            </a:r>
            <a:r>
              <a:rPr lang="ja-JP" altLang="en-US" sz="1300" dirty="0">
                <a:solidFill>
                  <a:schemeClr val="tx2"/>
                </a:solidFill>
                <a:latin typeface="Meiryo UI" panose="020B0604030504040204" pitchFamily="50" charset="-128"/>
                <a:ea typeface="Meiryo UI" panose="020B0604030504040204" pitchFamily="50" charset="-128"/>
                <a:cs typeface="+mn-cs"/>
              </a:rPr>
              <a:t>付加価値増加率</a:t>
            </a:r>
          </a:p>
        </p:txBody>
      </p:sp>
      <p:sp>
        <p:nvSpPr>
          <p:cNvPr id="15" name="タイトル 3">
            <a:extLst>
              <a:ext uri="{FF2B5EF4-FFF2-40B4-BE49-F238E27FC236}">
                <a16:creationId xmlns:a16="http://schemas.microsoft.com/office/drawing/2014/main" id="{9D12A233-739B-3196-7D2D-694657480BC3}"/>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sp>
        <p:nvSpPr>
          <p:cNvPr id="25" name="正方形/長方形 24">
            <a:extLst>
              <a:ext uri="{FF2B5EF4-FFF2-40B4-BE49-F238E27FC236}">
                <a16:creationId xmlns:a16="http://schemas.microsoft.com/office/drawing/2014/main" id="{775A15A0-EDBA-A683-3BDB-667D78D39C3E}"/>
              </a:ext>
            </a:extLst>
          </p:cNvPr>
          <p:cNvSpPr/>
          <p:nvPr/>
        </p:nvSpPr>
        <p:spPr>
          <a:xfrm>
            <a:off x="173113" y="4356544"/>
            <a:ext cx="9624813" cy="2067677"/>
          </a:xfrm>
          <a:prstGeom prst="rect">
            <a:avLst/>
          </a:prstGeom>
          <a:noFill/>
          <a:ln>
            <a:noFill/>
          </a:ln>
        </p:spPr>
        <p:txBody>
          <a:bodyPr wrap="square" lIns="39000" rIns="39000" anchor="t">
            <a:noAutofit/>
          </a:bodyPr>
          <a:lstStyle/>
          <a:p>
            <a:pPr defTabSz="990570">
              <a:lnSpc>
                <a:spcPct val="110000"/>
              </a:lnSpc>
            </a:pPr>
            <a:endParaRPr kumimoji="1" lang="en-US" altLang="ja-JP" sz="1300">
              <a:latin typeface="Meiryo UI"/>
              <a:ea typeface="Meiryo UI"/>
            </a:endParaRPr>
          </a:p>
        </p:txBody>
      </p:sp>
      <p:sp>
        <p:nvSpPr>
          <p:cNvPr id="12" name="正方形/長方形 11">
            <a:extLst>
              <a:ext uri="{FF2B5EF4-FFF2-40B4-BE49-F238E27FC236}">
                <a16:creationId xmlns:a16="http://schemas.microsoft.com/office/drawing/2014/main" id="{26D2CC18-868A-8DF6-3156-A8C75272A369}"/>
              </a:ext>
            </a:extLst>
          </p:cNvPr>
          <p:cNvSpPr/>
          <p:nvPr/>
        </p:nvSpPr>
        <p:spPr>
          <a:xfrm>
            <a:off x="173113" y="4230490"/>
            <a:ext cx="9624814" cy="2193732"/>
          </a:xfrm>
          <a:prstGeom prst="rect">
            <a:avLst/>
          </a:prstGeom>
          <a:noFill/>
          <a:ln w="9525" cap="rnd" cmpd="sng" algn="ctr">
            <a:solidFill>
              <a:schemeClr val="bg1">
                <a:lumMod val="85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0486" tIns="156000" rIns="80486" bIns="40244" numCol="1" spcCol="0" rtlCol="0" fromWordArt="0" anchor="t" anchorCtr="0" forceAA="0" compatLnSpc="1">
            <a:prstTxWarp prst="textNoShape">
              <a:avLst/>
            </a:prstTxWarp>
            <a:noAutofit/>
          </a:bodyPr>
          <a:lstStyle/>
          <a:p>
            <a:pPr marL="185732" indent="-185732">
              <a:buFont typeface="Wingdings" panose="05000000000000000000" pitchFamily="2" charset="2"/>
              <a:buChar char="n"/>
            </a:pPr>
            <a:endParaRPr kumimoji="1" lang="en-US" altLang="ja-JP" sz="1300">
              <a:solidFill>
                <a:schemeClr val="tx1"/>
              </a:solidFill>
              <a:latin typeface="Meiryo UI" panose="020B0604030504040204" pitchFamily="50" charset="-128"/>
              <a:ea typeface="Meiryo UI" panose="020B0604030504040204" pitchFamily="50" charset="-128"/>
            </a:endParaRPr>
          </a:p>
          <a:p>
            <a:pPr marL="185732" indent="-185732">
              <a:buFont typeface="Wingdings" panose="05000000000000000000" pitchFamily="2" charset="2"/>
              <a:buChar char="n"/>
            </a:pPr>
            <a:r>
              <a:rPr kumimoji="1" lang="ja-JP" altLang="en-US" sz="1300">
                <a:solidFill>
                  <a:schemeClr val="tx1"/>
                </a:solidFill>
                <a:latin typeface="Meiryo UI" panose="020B0604030504040204" pitchFamily="50" charset="-128"/>
                <a:ea typeface="Meiryo UI" panose="020B0604030504040204" pitchFamily="50" charset="-128"/>
              </a:rPr>
              <a:t>重要施策①：施策名</a:t>
            </a:r>
            <a:endParaRPr kumimoji="1" lang="en-US" altLang="ja-JP" sz="1300">
              <a:solidFill>
                <a:schemeClr val="tx1"/>
              </a:solidFill>
              <a:latin typeface="Meiryo UI" panose="020B0604030504040204" pitchFamily="50" charset="-128"/>
              <a:ea typeface="Meiryo UI" panose="020B0604030504040204" pitchFamily="50" charset="-128"/>
            </a:endParaRPr>
          </a:p>
          <a:p>
            <a:pPr marL="681017" lvl="1" indent="-185732">
              <a:buFont typeface="Wingdings" panose="05000000000000000000" pitchFamily="2" charset="2"/>
              <a:buChar char="Ø"/>
            </a:pPr>
            <a:r>
              <a:rPr kumimoji="1" lang="en-US" altLang="ja-JP" sz="1300">
                <a:solidFill>
                  <a:schemeClr val="tx1"/>
                </a:solidFill>
                <a:latin typeface="Meiryo UI" panose="020B0604030504040204" pitchFamily="50" charset="-128"/>
                <a:ea typeface="Meiryo UI" panose="020B0604030504040204" pitchFamily="50" charset="-128"/>
              </a:rPr>
              <a:t>XXX</a:t>
            </a:r>
          </a:p>
          <a:p>
            <a:pPr lvl="1"/>
            <a:endParaRPr kumimoji="1" lang="en-US" altLang="ja-JP" sz="1300">
              <a:solidFill>
                <a:schemeClr val="tx1"/>
              </a:solidFill>
              <a:latin typeface="Meiryo UI" panose="020B0604030504040204" pitchFamily="50" charset="-128"/>
              <a:ea typeface="Meiryo UI" panose="020B0604030504040204" pitchFamily="50" charset="-128"/>
            </a:endParaRPr>
          </a:p>
          <a:p>
            <a:pPr marL="185732" indent="-185732">
              <a:buFont typeface="Wingdings" panose="05000000000000000000" pitchFamily="2" charset="2"/>
              <a:buChar char="n"/>
            </a:pPr>
            <a:r>
              <a:rPr kumimoji="1" lang="ja-JP" altLang="en-US" sz="1300">
                <a:solidFill>
                  <a:schemeClr val="tx1"/>
                </a:solidFill>
                <a:latin typeface="Meiryo UI" panose="020B0604030504040204" pitchFamily="50" charset="-128"/>
                <a:ea typeface="Meiryo UI" panose="020B0604030504040204" pitchFamily="50" charset="-128"/>
              </a:rPr>
              <a:t>重要施策②：施策名</a:t>
            </a:r>
            <a:endParaRPr kumimoji="1" lang="en-US" altLang="ja-JP" sz="1300">
              <a:solidFill>
                <a:schemeClr val="tx1"/>
              </a:solidFill>
              <a:latin typeface="Meiryo UI" panose="020B0604030504040204" pitchFamily="50" charset="-128"/>
              <a:ea typeface="Meiryo UI" panose="020B0604030504040204" pitchFamily="50" charset="-128"/>
            </a:endParaRPr>
          </a:p>
          <a:p>
            <a:pPr marL="681017" lvl="1" indent="-185732">
              <a:buFont typeface="Wingdings" panose="05000000000000000000" pitchFamily="2" charset="2"/>
              <a:buChar char="Ø"/>
            </a:pPr>
            <a:r>
              <a:rPr kumimoji="1" lang="en-US" altLang="ja-JP" sz="1300">
                <a:solidFill>
                  <a:schemeClr val="tx1"/>
                </a:solidFill>
                <a:latin typeface="Meiryo UI" panose="020B0604030504040204" pitchFamily="50" charset="-128"/>
                <a:ea typeface="Meiryo UI" panose="020B0604030504040204" pitchFamily="50" charset="-128"/>
              </a:rPr>
              <a:t>XXX</a:t>
            </a:r>
          </a:p>
          <a:p>
            <a:pPr lvl="1"/>
            <a:endParaRPr kumimoji="1" lang="en-US" altLang="ja-JP" sz="1300">
              <a:solidFill>
                <a:schemeClr val="tx1"/>
              </a:solidFill>
              <a:latin typeface="Meiryo UI" panose="020B0604030504040204" pitchFamily="50" charset="-128"/>
              <a:ea typeface="Meiryo UI" panose="020B0604030504040204" pitchFamily="50" charset="-128"/>
            </a:endParaRPr>
          </a:p>
          <a:p>
            <a:pPr marL="185732" indent="-185732">
              <a:buFont typeface="Wingdings" panose="05000000000000000000" pitchFamily="2" charset="2"/>
              <a:buChar char="n"/>
            </a:pPr>
            <a:r>
              <a:rPr kumimoji="1" lang="ja-JP" altLang="en-US" sz="1300">
                <a:solidFill>
                  <a:schemeClr val="tx1"/>
                </a:solidFill>
                <a:latin typeface="Meiryo UI" panose="020B0604030504040204" pitchFamily="50" charset="-128"/>
                <a:ea typeface="Meiryo UI" panose="020B0604030504040204" pitchFamily="50" charset="-128"/>
              </a:rPr>
              <a:t>重要施策③：施策名</a:t>
            </a:r>
            <a:endParaRPr kumimoji="1" lang="en-US" altLang="ja-JP" sz="1300">
              <a:solidFill>
                <a:schemeClr val="tx1"/>
              </a:solidFill>
              <a:latin typeface="Meiryo UI" panose="020B0604030504040204" pitchFamily="50" charset="-128"/>
              <a:ea typeface="Meiryo UI" panose="020B0604030504040204" pitchFamily="50" charset="-128"/>
            </a:endParaRPr>
          </a:p>
          <a:p>
            <a:pPr marL="681017" lvl="1" indent="-185732">
              <a:buFont typeface="Wingdings" panose="05000000000000000000" pitchFamily="2" charset="2"/>
              <a:buChar char="Ø"/>
            </a:pPr>
            <a:r>
              <a:rPr kumimoji="1" lang="en-US" altLang="ja-JP" sz="1300">
                <a:solidFill>
                  <a:schemeClr val="tx1"/>
                </a:solidFill>
                <a:latin typeface="Meiryo UI" panose="020B0604030504040204" pitchFamily="50" charset="-128"/>
                <a:ea typeface="Meiryo UI" panose="020B0604030504040204" pitchFamily="50" charset="-128"/>
              </a:rPr>
              <a:t>XXX</a:t>
            </a:r>
          </a:p>
        </p:txBody>
      </p:sp>
      <p:sp>
        <p:nvSpPr>
          <p:cNvPr id="16" name="四角形: 角を丸くする 15">
            <a:extLst>
              <a:ext uri="{FF2B5EF4-FFF2-40B4-BE49-F238E27FC236}">
                <a16:creationId xmlns:a16="http://schemas.microsoft.com/office/drawing/2014/main" id="{63F96AA3-7601-5228-95E5-C58550FE6439}"/>
              </a:ext>
            </a:extLst>
          </p:cNvPr>
          <p:cNvSpPr/>
          <p:nvPr/>
        </p:nvSpPr>
        <p:spPr>
          <a:xfrm>
            <a:off x="173112" y="4218225"/>
            <a:ext cx="2790433" cy="252107"/>
          </a:xfrm>
          <a:prstGeom prst="roundRect">
            <a:avLst>
              <a:gd name="adj" fmla="val 40234"/>
            </a:avLst>
          </a:prstGeom>
          <a:solidFill>
            <a:schemeClr val="accent5"/>
          </a:solidFill>
          <a:ln>
            <a:noFill/>
          </a:ln>
        </p:spPr>
        <p:txBody>
          <a:bodyPr wrap="square" lIns="39000" rIns="39000" anchor="ctr">
            <a:noAutofit/>
          </a:bodyPr>
          <a:lstStyle/>
          <a:p>
            <a:pPr algn="ctr" defTabSz="990570"/>
            <a:r>
              <a:rPr kumimoji="1" lang="ja-JP" altLang="en-US" sz="1300" b="1">
                <a:solidFill>
                  <a:schemeClr val="bg1"/>
                </a:solidFill>
                <a:latin typeface="Meiryo UI"/>
                <a:ea typeface="Meiryo UI"/>
              </a:rPr>
              <a:t>付加価値増加の実現に向けた取組</a:t>
            </a:r>
            <a:endParaRPr kumimoji="1" lang="en-US" altLang="ja-JP" sz="1300" b="1">
              <a:solidFill>
                <a:schemeClr val="bg1"/>
              </a:solidFill>
              <a:latin typeface="Meiryo UI"/>
              <a:ea typeface="Meiryo UI"/>
            </a:endParaRPr>
          </a:p>
        </p:txBody>
      </p:sp>
      <p:graphicFrame>
        <p:nvGraphicFramePr>
          <p:cNvPr id="3" name="表 15">
            <a:extLst>
              <a:ext uri="{FF2B5EF4-FFF2-40B4-BE49-F238E27FC236}">
                <a16:creationId xmlns:a16="http://schemas.microsoft.com/office/drawing/2014/main" id="{8159BE73-CA32-D649-B3D4-20AB122C3F25}"/>
              </a:ext>
            </a:extLst>
          </p:cNvPr>
          <p:cNvGraphicFramePr>
            <a:graphicFrameLocks noGrp="1"/>
          </p:cNvGraphicFramePr>
          <p:nvPr>
            <p:extLst>
              <p:ext uri="{D42A27DB-BD31-4B8C-83A1-F6EECF244321}">
                <p14:modId xmlns:p14="http://schemas.microsoft.com/office/powerpoint/2010/main" val="2300667545"/>
              </p:ext>
            </p:extLst>
          </p:nvPr>
        </p:nvGraphicFramePr>
        <p:xfrm>
          <a:off x="149520" y="2204494"/>
          <a:ext cx="9672005" cy="1895625"/>
        </p:xfrm>
        <a:graphic>
          <a:graphicData uri="http://schemas.openxmlformats.org/drawingml/2006/table">
            <a:tbl>
              <a:tblPr firstRow="1" bandRow="1">
                <a:tableStyleId>{5C22544A-7EE6-4342-B048-85BDC9FD1C3A}</a:tableStyleId>
              </a:tblPr>
              <a:tblGrid>
                <a:gridCol w="892674">
                  <a:extLst>
                    <a:ext uri="{9D8B030D-6E8A-4147-A177-3AD203B41FA5}">
                      <a16:colId xmlns:a16="http://schemas.microsoft.com/office/drawing/2014/main" val="3169601281"/>
                    </a:ext>
                  </a:extLst>
                </a:gridCol>
                <a:gridCol w="1778265">
                  <a:extLst>
                    <a:ext uri="{9D8B030D-6E8A-4147-A177-3AD203B41FA5}">
                      <a16:colId xmlns:a16="http://schemas.microsoft.com/office/drawing/2014/main" val="2008957846"/>
                    </a:ext>
                  </a:extLst>
                </a:gridCol>
                <a:gridCol w="1042882">
                  <a:extLst>
                    <a:ext uri="{9D8B030D-6E8A-4147-A177-3AD203B41FA5}">
                      <a16:colId xmlns:a16="http://schemas.microsoft.com/office/drawing/2014/main" val="4242931742"/>
                    </a:ext>
                  </a:extLst>
                </a:gridCol>
                <a:gridCol w="1007110">
                  <a:extLst>
                    <a:ext uri="{9D8B030D-6E8A-4147-A177-3AD203B41FA5}">
                      <a16:colId xmlns:a16="http://schemas.microsoft.com/office/drawing/2014/main" val="2350833029"/>
                    </a:ext>
                  </a:extLst>
                </a:gridCol>
                <a:gridCol w="1052513">
                  <a:extLst>
                    <a:ext uri="{9D8B030D-6E8A-4147-A177-3AD203B41FA5}">
                      <a16:colId xmlns:a16="http://schemas.microsoft.com/office/drawing/2014/main" val="3940804484"/>
                    </a:ext>
                  </a:extLst>
                </a:gridCol>
                <a:gridCol w="1289844">
                  <a:extLst>
                    <a:ext uri="{9D8B030D-6E8A-4147-A177-3AD203B41FA5}">
                      <a16:colId xmlns:a16="http://schemas.microsoft.com/office/drawing/2014/main" val="1933326502"/>
                    </a:ext>
                  </a:extLst>
                </a:gridCol>
                <a:gridCol w="1331119">
                  <a:extLst>
                    <a:ext uri="{9D8B030D-6E8A-4147-A177-3AD203B41FA5}">
                      <a16:colId xmlns:a16="http://schemas.microsoft.com/office/drawing/2014/main" val="574974242"/>
                    </a:ext>
                  </a:extLst>
                </a:gridCol>
                <a:gridCol w="1277598">
                  <a:extLst>
                    <a:ext uri="{9D8B030D-6E8A-4147-A177-3AD203B41FA5}">
                      <a16:colId xmlns:a16="http://schemas.microsoft.com/office/drawing/2014/main" val="2830091423"/>
                    </a:ext>
                  </a:extLst>
                </a:gridCol>
              </a:tblGrid>
              <a:tr h="685295">
                <a:tc>
                  <a:txBody>
                    <a:bodyPr/>
                    <a:lstStyle/>
                    <a:p>
                      <a:r>
                        <a:rPr kumimoji="1" lang="ja-JP" altLang="en-US" sz="1100">
                          <a:latin typeface="Meiryo UI" panose="020B0604030504040204" pitchFamily="50" charset="-128"/>
                          <a:ea typeface="Meiryo UI" panose="020B0604030504040204" pitchFamily="50" charset="-128"/>
                        </a:rPr>
                        <a:t>対象</a:t>
                      </a: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algn="l"/>
                      <a:r>
                        <a:rPr kumimoji="1" lang="ja-JP" altLang="en-US" sz="1100">
                          <a:latin typeface="Meiryo UI" panose="020B0604030504040204" pitchFamily="50" charset="-128"/>
                          <a:ea typeface="Meiryo UI" panose="020B0604030504040204" pitchFamily="50" charset="-128"/>
                        </a:rPr>
                        <a:t>項目</a:t>
                      </a: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最新決算期</a:t>
                      </a:r>
                      <a:endParaRPr kumimoji="1" lang="en-US" altLang="ja-JP"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a:p>
                      <a:pPr algn="ctr"/>
                      <a:r>
                        <a:rPr kumimoji="1" lang="ja-JP" altLang="en-US" sz="11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（実績）</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algn="ctr"/>
                      <a:r>
                        <a:rPr kumimoji="1" lang="en-US" altLang="ja-JP"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2026</a:t>
                      </a:r>
                      <a:r>
                        <a:rPr kumimoji="1" lang="ja-JP" altLang="en-US"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年度</a:t>
                      </a:r>
                      <a:endParaRPr kumimoji="1" lang="en-US" altLang="ja-JP"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algn="ctr"/>
                      <a:r>
                        <a:rPr kumimoji="1" lang="en-US" altLang="ja-JP"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2027</a:t>
                      </a:r>
                      <a:r>
                        <a:rPr kumimoji="1" lang="ja-JP" altLang="en-US"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年度</a:t>
                      </a:r>
                      <a:endParaRPr kumimoji="1" lang="en-US" altLang="ja-JP"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algn="ct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基準年度</a:t>
                      </a:r>
                      <a:r>
                        <a:rPr kumimoji="1" lang="en-US" altLang="ja-JP" sz="1100" dirty="0">
                          <a:latin typeface="Meiryo UI" panose="020B0604030504040204" pitchFamily="50" charset="-128"/>
                          <a:ea typeface="Meiryo UI" panose="020B0604030504040204" pitchFamily="50" charset="-128"/>
                        </a:rPr>
                        <a:t>)</a:t>
                      </a:r>
                      <a:endParaRPr kumimoji="1" lang="ja-JP" altLang="en-US" sz="1100" dirty="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2028</a:t>
                      </a:r>
                      <a:r>
                        <a:rPr kumimoji="1" lang="ja-JP" altLang="en-US"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年度</a:t>
                      </a:r>
                      <a:endParaRPr kumimoji="1" lang="en-US" altLang="ja-JP"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（事業化報告</a:t>
                      </a:r>
                      <a:r>
                        <a:rPr kumimoji="1" lang="en-US" altLang="ja-JP" sz="8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1</a:t>
                      </a:r>
                      <a:r>
                        <a:rPr kumimoji="1" lang="ja-JP" altLang="en-US" sz="8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年目）</a:t>
                      </a:r>
                      <a:endParaRPr kumimoji="1" lang="en-US" altLang="ja-JP" sz="8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endParaRPr>
                    </a:p>
                    <a:p>
                      <a:pPr algn="ctr"/>
                      <a:endParaRPr kumimoji="1" lang="en-US" altLang="ja-JP"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algn="ctr"/>
                      <a:r>
                        <a:rPr kumimoji="1" lang="en-US" altLang="ja-JP"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2029</a:t>
                      </a:r>
                      <a:r>
                        <a:rPr kumimoji="1" lang="ja-JP" altLang="en-US"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年度</a:t>
                      </a:r>
                      <a:endParaRPr kumimoji="1" lang="en-US" altLang="ja-JP"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（事業化報告</a:t>
                      </a:r>
                      <a:r>
                        <a:rPr kumimoji="1" lang="en-US" altLang="ja-JP" sz="8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2</a:t>
                      </a:r>
                      <a:r>
                        <a:rPr kumimoji="1" lang="ja-JP" altLang="en-US" sz="8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年目）</a:t>
                      </a:r>
                      <a:endParaRPr kumimoji="1" lang="en-US" altLang="ja-JP" sz="8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tc>
                  <a:txBody>
                    <a:bodyPr/>
                    <a:lstStyle/>
                    <a:p>
                      <a:pPr algn="ctr"/>
                      <a:r>
                        <a:rPr kumimoji="1" lang="en-US" altLang="ja-JP"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2030</a:t>
                      </a:r>
                      <a:r>
                        <a:rPr kumimoji="1" lang="ja-JP" altLang="en-US"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年度</a:t>
                      </a:r>
                      <a:endParaRPr kumimoji="1" lang="en-US" altLang="ja-JP" sz="11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（事業化報告</a:t>
                      </a:r>
                      <a:r>
                        <a:rPr kumimoji="1" lang="en-US" altLang="ja-JP" sz="8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3</a:t>
                      </a:r>
                      <a:r>
                        <a:rPr kumimoji="1" lang="ja-JP" altLang="en-US" sz="8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年目）</a:t>
                      </a:r>
                      <a:endParaRPr kumimoji="1" lang="en-US" altLang="ja-JP" sz="8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721737215"/>
                  </a:ext>
                </a:extLst>
              </a:tr>
              <a:tr h="239525">
                <a:tc rowSpan="5">
                  <a:txBody>
                    <a:bodyPr/>
                    <a:lstStyle/>
                    <a:p>
                      <a:r>
                        <a:rPr kumimoji="1" lang="ja-JP" altLang="en-US" sz="1100" b="1">
                          <a:latin typeface="Meiryo UI" panose="020B0604030504040204" pitchFamily="50" charset="-128"/>
                          <a:ea typeface="Meiryo UI" panose="020B0604030504040204" pitchFamily="50" charset="-128"/>
                        </a:rPr>
                        <a:t>全社</a:t>
                      </a:r>
                    </a:p>
                  </a:txBody>
                  <a:tcPr marL="110056" marR="110056" marT="37213" marB="37213">
                    <a:lnL w="12700" cap="flat" cmpd="sng" algn="ctr">
                      <a:solidFill>
                        <a:schemeClr val="bg1">
                          <a:lumMod val="6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l"/>
                      <a:r>
                        <a:rPr kumimoji="1" lang="ja-JP" altLang="en-US" sz="1100">
                          <a:latin typeface="Meiryo UI" panose="020B0604030504040204" pitchFamily="50" charset="-128"/>
                          <a:ea typeface="Meiryo UI" panose="020B0604030504040204" pitchFamily="50" charset="-128"/>
                        </a:rPr>
                        <a:t>営業利益（千円）</a:t>
                      </a:r>
                    </a:p>
                  </a:txBody>
                  <a:tcPr marL="134498" marR="134498" marT="37213" marB="37213">
                    <a:lnL w="12700" cap="flat" cmpd="sng" algn="ctr">
                      <a:solidFill>
                        <a:schemeClr val="accent3"/>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2587222542"/>
                  </a:ext>
                </a:extLst>
              </a:tr>
              <a:tr h="239525">
                <a:tc vMerge="1">
                  <a:txBody>
                    <a:bodyPr/>
                    <a:lstStyle/>
                    <a:p>
                      <a:endParaRPr kumimoji="1" lang="ja-JP" altLang="en-US"/>
                    </a:p>
                  </a:txBody>
                  <a:tcPr/>
                </a:tc>
                <a:tc>
                  <a:txBody>
                    <a:bodyPr/>
                    <a:lstStyle/>
                    <a:p>
                      <a:pPr algn="l"/>
                      <a:r>
                        <a:rPr kumimoji="1" lang="ja-JP" altLang="en-US" sz="1100">
                          <a:latin typeface="Meiryo UI" panose="020B0604030504040204" pitchFamily="50" charset="-128"/>
                          <a:ea typeface="Meiryo UI" panose="020B0604030504040204" pitchFamily="50" charset="-128"/>
                        </a:rPr>
                        <a:t>給与支給総額（千円）</a:t>
                      </a:r>
                    </a:p>
                  </a:txBody>
                  <a:tcPr marL="134498" marR="134498" marT="37213" marB="37213">
                    <a:lnL w="12700" cap="flat" cmpd="sng" algn="ctr">
                      <a:solidFill>
                        <a:schemeClr val="accent3"/>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1166855533"/>
                  </a:ext>
                </a:extLst>
              </a:tr>
              <a:tr h="239525">
                <a:tc vMerge="1">
                  <a:txBody>
                    <a:bodyPr/>
                    <a:lstStyle/>
                    <a:p>
                      <a:endParaRPr kumimoji="1" lang="en-US" altLang="ja-JP" sz="1000" b="1">
                        <a:latin typeface="Meiryo UI" panose="020B0604030504040204" pitchFamily="50" charset="-128"/>
                        <a:ea typeface="Meiryo UI" panose="020B0604030504040204" pitchFamily="50" charset="-128"/>
                      </a:endParaRPr>
                    </a:p>
                  </a:txBody>
                  <a:tcPr marL="101590" marR="101590" marT="34350" marB="34350">
                    <a:lnL w="12700" cap="flat" cmpd="sng" algn="ctr">
                      <a:solidFill>
                        <a:schemeClr val="bg1">
                          <a:lumMod val="6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l"/>
                      <a:r>
                        <a:rPr kumimoji="1" lang="ja-JP" altLang="en-US" sz="1100">
                          <a:latin typeface="Meiryo UI" panose="020B0604030504040204" pitchFamily="50" charset="-128"/>
                          <a:ea typeface="Meiryo UI" panose="020B0604030504040204" pitchFamily="50" charset="-128"/>
                        </a:rPr>
                        <a:t>減価償却費（千円）</a:t>
                      </a:r>
                    </a:p>
                  </a:txBody>
                  <a:tcPr marL="134498" marR="134498" marT="37213" marB="37213">
                    <a:lnL w="12700" cap="flat" cmpd="sng" algn="ctr">
                      <a:solidFill>
                        <a:schemeClr val="accent3"/>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1673070463"/>
                  </a:ext>
                </a:extLst>
              </a:tr>
              <a:tr h="239525">
                <a:tc vMerge="1">
                  <a:txBody>
                    <a:bodyPr/>
                    <a:lstStyle/>
                    <a:p>
                      <a:endParaRPr kumimoji="1" lang="ja-JP" altLang="en-US"/>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l"/>
                      <a:r>
                        <a:rPr kumimoji="1" lang="ja-JP" altLang="en-US" sz="1100">
                          <a:latin typeface="Meiryo UI" panose="020B0604030504040204" pitchFamily="50" charset="-128"/>
                          <a:ea typeface="Meiryo UI" panose="020B0604030504040204" pitchFamily="50" charset="-128"/>
                        </a:rPr>
                        <a:t>付加価値額（千円）</a:t>
                      </a:r>
                    </a:p>
                  </a:txBody>
                  <a:tcPr marL="134498" marR="134498" marT="37213" marB="37213">
                    <a:lnL w="12700" cap="flat" cmpd="sng" algn="ctr">
                      <a:solidFill>
                        <a:schemeClr val="accent3"/>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bg2">
                          <a:lumMod val="90000"/>
                        </a:schemeClr>
                      </a:solidFill>
                      <a:prstDash val="solid"/>
                      <a:round/>
                      <a:headEnd type="none" w="med" len="med"/>
                      <a:tailEnd type="none" w="med" len="med"/>
                    </a:lnB>
                    <a:noFill/>
                  </a:tcPr>
                </a:tc>
                <a:extLst>
                  <a:ext uri="{0D108BD9-81ED-4DB2-BD59-A6C34878D82A}">
                    <a16:rowId xmlns:a16="http://schemas.microsoft.com/office/drawing/2014/main" val="3870229878"/>
                  </a:ext>
                </a:extLst>
              </a:tr>
              <a:tr h="239525">
                <a:tc vMerge="1">
                  <a:txBody>
                    <a:bodyPr/>
                    <a:lstStyle/>
                    <a:p>
                      <a:endParaRPr kumimoji="1" lang="ja-JP" altLang="en-US"/>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l"/>
                      <a:r>
                        <a:rPr kumimoji="1" lang="ja-JP" altLang="en-US" sz="1100">
                          <a:latin typeface="Meiryo UI" panose="020B0604030504040204" pitchFamily="50" charset="-128"/>
                          <a:ea typeface="Meiryo UI" panose="020B0604030504040204" pitchFamily="50" charset="-128"/>
                        </a:rPr>
                        <a:t>付加価値増加率（％）</a:t>
                      </a:r>
                    </a:p>
                  </a:txBody>
                  <a:tcPr marL="134498" marR="134498" marT="37213" marB="37213">
                    <a:lnL w="12700" cap="flat" cmpd="sng" algn="ctr">
                      <a:solidFill>
                        <a:schemeClr val="accent3"/>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lnBlToTr w="12700" cap="flat" cmpd="sng" algn="ctr">
                      <a:solidFill>
                        <a:schemeClr val="accent3"/>
                      </a:solidFill>
                      <a:prstDash val="solid"/>
                      <a:round/>
                      <a:headEnd type="none" w="med" len="med"/>
                      <a:tailEnd type="none" w="med" len="med"/>
                    </a:lnBlToTr>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algn="ct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1" lang="ja-JP" altLang="en-US" sz="1100" dirty="0">
                        <a:latin typeface="Meiryo UI" panose="020B0604030504040204" pitchFamily="50" charset="-128"/>
                        <a:ea typeface="Meiryo UI" panose="020B0604030504040204" pitchFamily="50" charset="-128"/>
                      </a:endParaRPr>
                    </a:p>
                  </a:txBody>
                  <a:tcPr marL="134498" marR="134498" marT="37213" marB="37213">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2">
                          <a:lumMod val="90000"/>
                        </a:schemeClr>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4219320404"/>
                  </a:ext>
                </a:extLst>
              </a:tr>
            </a:tbl>
          </a:graphicData>
        </a:graphic>
      </p:graphicFrame>
      <p:sp>
        <p:nvSpPr>
          <p:cNvPr id="5" name="テキスト ボックス 4">
            <a:extLst>
              <a:ext uri="{FF2B5EF4-FFF2-40B4-BE49-F238E27FC236}">
                <a16:creationId xmlns:a16="http://schemas.microsoft.com/office/drawing/2014/main" id="{ED3C3EFB-0EC9-3041-75A7-F4590BBF21D2}"/>
              </a:ext>
            </a:extLst>
          </p:cNvPr>
          <p:cNvSpPr txBox="1"/>
          <p:nvPr/>
        </p:nvSpPr>
        <p:spPr>
          <a:xfrm>
            <a:off x="70352" y="1509780"/>
            <a:ext cx="3190373" cy="28694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ctr" anchorCtr="0" forceAA="0" compatLnSpc="1">
            <a:prstTxWarp prst="textNoShape">
              <a:avLst/>
            </a:prstTxWarp>
            <a:noAutofit/>
          </a:bodyPr>
          <a:lstStyle/>
          <a:p>
            <a:r>
              <a:rPr kumimoji="1" lang="ja-JP" altLang="en-US" sz="1517">
                <a:solidFill>
                  <a:schemeClr val="tx1"/>
                </a:solidFill>
                <a:latin typeface="Meiryo UI" panose="020B0604030504040204" pitchFamily="50" charset="-128"/>
                <a:ea typeface="Meiryo UI" panose="020B0604030504040204" pitchFamily="50" charset="-128"/>
              </a:rPr>
              <a:t>付加価値額の推移と付加価値増加率</a:t>
            </a:r>
          </a:p>
        </p:txBody>
      </p:sp>
      <p:sp>
        <p:nvSpPr>
          <p:cNvPr id="7" name="矢印: 左右 6">
            <a:extLst>
              <a:ext uri="{FF2B5EF4-FFF2-40B4-BE49-F238E27FC236}">
                <a16:creationId xmlns:a16="http://schemas.microsoft.com/office/drawing/2014/main" id="{567D792A-6EE3-CBA7-52A8-4F3544EDF863}"/>
              </a:ext>
            </a:extLst>
          </p:cNvPr>
          <p:cNvSpPr/>
          <p:nvPr/>
        </p:nvSpPr>
        <p:spPr>
          <a:xfrm>
            <a:off x="3919442" y="1834475"/>
            <a:ext cx="2031519" cy="320476"/>
          </a:xfrm>
          <a:prstGeom prst="leftRightArrow">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83" b="1">
                <a:solidFill>
                  <a:schemeClr val="bg1"/>
                </a:solidFill>
              </a:rPr>
              <a:t>補助事業実施期間</a:t>
            </a:r>
          </a:p>
        </p:txBody>
      </p:sp>
      <p:sp>
        <p:nvSpPr>
          <p:cNvPr id="9" name="正方形/長方形 8">
            <a:extLst>
              <a:ext uri="{FF2B5EF4-FFF2-40B4-BE49-F238E27FC236}">
                <a16:creationId xmlns:a16="http://schemas.microsoft.com/office/drawing/2014/main" id="{7598D1F5-E287-3471-C3FE-4C053A5974B3}"/>
              </a:ext>
            </a:extLst>
          </p:cNvPr>
          <p:cNvSpPr/>
          <p:nvPr/>
        </p:nvSpPr>
        <p:spPr>
          <a:xfrm>
            <a:off x="3753359" y="1509780"/>
            <a:ext cx="2551557" cy="32047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975">
                <a:solidFill>
                  <a:schemeClr val="tx1"/>
                </a:solidFill>
              </a:rPr>
              <a:t>補助事業実施期間：●年●月～●年●月</a:t>
            </a:r>
          </a:p>
        </p:txBody>
      </p:sp>
      <p:sp>
        <p:nvSpPr>
          <p:cNvPr id="2" name="四角形: 1 つの角を切り取る 1">
            <a:extLst>
              <a:ext uri="{FF2B5EF4-FFF2-40B4-BE49-F238E27FC236}">
                <a16:creationId xmlns:a16="http://schemas.microsoft.com/office/drawing/2014/main" id="{6E6A9810-4E24-92AB-8403-76F5B4D031B3}"/>
              </a:ext>
            </a:extLst>
          </p:cNvPr>
          <p:cNvSpPr/>
          <p:nvPr/>
        </p:nvSpPr>
        <p:spPr>
          <a:xfrm>
            <a:off x="5603596"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経営力</a:t>
            </a:r>
            <a:endParaRPr kumimoji="1" lang="ja-JP" altLang="en-US" sz="867">
              <a:solidFill>
                <a:schemeClr val="bg1"/>
              </a:solidFill>
            </a:endParaRPr>
          </a:p>
        </p:txBody>
      </p:sp>
      <p:sp>
        <p:nvSpPr>
          <p:cNvPr id="6" name="四角形: 1 つの角を切り取る 5">
            <a:extLst>
              <a:ext uri="{FF2B5EF4-FFF2-40B4-BE49-F238E27FC236}">
                <a16:creationId xmlns:a16="http://schemas.microsoft.com/office/drawing/2014/main" id="{0EDC3905-D982-A5D6-B4D0-012AEE55B3BF}"/>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波及効果</a:t>
            </a:r>
            <a:endParaRPr kumimoji="1" lang="ja-JP" altLang="en-US" sz="867"/>
          </a:p>
        </p:txBody>
      </p:sp>
      <p:sp>
        <p:nvSpPr>
          <p:cNvPr id="8" name="四角形: 1 つの角を切り取る 7">
            <a:extLst>
              <a:ext uri="{FF2B5EF4-FFF2-40B4-BE49-F238E27FC236}">
                <a16:creationId xmlns:a16="http://schemas.microsoft.com/office/drawing/2014/main" id="{DA442F0C-8A45-A390-E580-01607554AC28}"/>
              </a:ext>
            </a:extLst>
          </p:cNvPr>
          <p:cNvSpPr/>
          <p:nvPr/>
        </p:nvSpPr>
        <p:spPr>
          <a:xfrm>
            <a:off x="8443560"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a:solidFill>
                  <a:schemeClr val="bg1"/>
                </a:solidFill>
                <a:latin typeface="Meiryo UI" panose="020B0604030504040204" pitchFamily="50" charset="-128"/>
                <a:ea typeface="Meiryo UI" panose="020B0604030504040204" pitchFamily="50" charset="-128"/>
              </a:rPr>
              <a:t>M&amp;A</a:t>
            </a:r>
            <a:r>
              <a:rPr kumimoji="1" lang="ja-JP" altLang="en-US" sz="867" b="1">
                <a:solidFill>
                  <a:schemeClr val="bg1"/>
                </a:solidFill>
                <a:latin typeface="Meiryo UI" panose="020B0604030504040204" pitchFamily="50" charset="-128"/>
                <a:ea typeface="Meiryo UI" panose="020B0604030504040204" pitchFamily="50" charset="-128"/>
              </a:rPr>
              <a:t>実施の諸条件</a:t>
            </a:r>
            <a:endParaRPr kumimoji="1" lang="ja-JP" altLang="en-US" sz="867">
              <a:solidFill>
                <a:schemeClr val="bg1"/>
              </a:solidFill>
            </a:endParaRPr>
          </a:p>
        </p:txBody>
      </p:sp>
      <p:sp>
        <p:nvSpPr>
          <p:cNvPr id="10" name="スライド番号プレースホルダー 2">
            <a:extLst>
              <a:ext uri="{FF2B5EF4-FFF2-40B4-BE49-F238E27FC236}">
                <a16:creationId xmlns:a16="http://schemas.microsoft.com/office/drawing/2014/main" id="{A278C89D-1716-2A8F-04D5-587C06959F91}"/>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10</a:t>
            </a:fld>
            <a:endParaRPr lang="ja-JP" altLang="en-US" dirty="0">
              <a:solidFill>
                <a:schemeClr val="tx1"/>
              </a:solidFill>
              <a:latin typeface="Yu Gothic UI" panose="020B0500000000000000" pitchFamily="50" charset="-128"/>
              <a:ea typeface="Yu Gothic UI" panose="020B0500000000000000" pitchFamily="50" charset="-128"/>
            </a:endParaRPr>
          </a:p>
        </p:txBody>
      </p:sp>
      <p:sp>
        <p:nvSpPr>
          <p:cNvPr id="11" name="正方形/長方形 10">
            <a:extLst>
              <a:ext uri="{FF2B5EF4-FFF2-40B4-BE49-F238E27FC236}">
                <a16:creationId xmlns:a16="http://schemas.microsoft.com/office/drawing/2014/main" id="{3AA18CD1-0F01-4A6A-156F-36863623B9CF}"/>
              </a:ext>
            </a:extLst>
          </p:cNvPr>
          <p:cNvSpPr/>
          <p:nvPr/>
        </p:nvSpPr>
        <p:spPr>
          <a:xfrm>
            <a:off x="5206999" y="1057917"/>
            <a:ext cx="4528081" cy="479303"/>
          </a:xfrm>
          <a:prstGeom prst="rect">
            <a:avLst/>
          </a:prstGeom>
          <a:solidFill>
            <a:srgbClr val="FFFF00"/>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t" anchorCtr="0" forceAA="0" compatLnSpc="1">
            <a:prstTxWarp prst="textNoShape">
              <a:avLst/>
            </a:prstTxWarp>
            <a:noAutofit/>
          </a:bodyPr>
          <a:lstStyle/>
          <a:p>
            <a:pPr>
              <a:spcAft>
                <a:spcPts val="650"/>
              </a:spcAft>
            </a:pPr>
            <a:r>
              <a:rPr kumimoji="1" lang="ja-JP" altLang="en-US" sz="1200" dirty="0">
                <a:solidFill>
                  <a:srgbClr val="FF0000"/>
                </a:solidFill>
                <a:latin typeface="Meiryo UI" panose="020B0604030504040204" pitchFamily="50" charset="-128"/>
                <a:ea typeface="Meiryo UI" panose="020B0604030504040204" pitchFamily="50" charset="-128"/>
              </a:rPr>
              <a:t>事業計画別紙（</a:t>
            </a:r>
            <a:r>
              <a:rPr kumimoji="1" lang="en-US" altLang="ja-JP" sz="1200" dirty="0">
                <a:solidFill>
                  <a:srgbClr val="FF0000"/>
                </a:solidFill>
                <a:latin typeface="Meiryo UI" panose="020B0604030504040204" pitchFamily="50" charset="-128"/>
                <a:ea typeface="Meiryo UI" panose="020B0604030504040204" pitchFamily="50" charset="-128"/>
              </a:rPr>
              <a:t>Excel</a:t>
            </a:r>
            <a:r>
              <a:rPr kumimoji="1" lang="ja-JP" altLang="en-US" sz="1200" dirty="0">
                <a:solidFill>
                  <a:srgbClr val="FF0000"/>
                </a:solidFill>
                <a:latin typeface="Meiryo UI" panose="020B0604030504040204" pitchFamily="50" charset="-128"/>
                <a:ea typeface="Meiryo UI" panose="020B0604030504040204" pitchFamily="50" charset="-128"/>
              </a:rPr>
              <a:t>）の②補助事業情報シートに記載の</a:t>
            </a:r>
            <a:r>
              <a:rPr kumimoji="1" lang="en-US" altLang="ja-JP" sz="1200" dirty="0">
                <a:solidFill>
                  <a:srgbClr val="FF0000"/>
                </a:solidFill>
                <a:latin typeface="Meiryo UI" panose="020B0604030504040204" pitchFamily="50" charset="-128"/>
                <a:ea typeface="Meiryo UI" panose="020B0604030504040204" pitchFamily="50" charset="-128"/>
              </a:rPr>
              <a:t>2-6, 2-7, 2-9, 2-10, 2-11</a:t>
            </a:r>
            <a:r>
              <a:rPr kumimoji="1" lang="ja-JP" altLang="en-US" sz="1200" dirty="0">
                <a:solidFill>
                  <a:srgbClr val="FF0000"/>
                </a:solidFill>
                <a:latin typeface="Meiryo UI" panose="020B0604030504040204" pitchFamily="50" charset="-128"/>
                <a:ea typeface="Meiryo UI" panose="020B0604030504040204" pitchFamily="50" charset="-128"/>
              </a:rPr>
              <a:t>を値貼り付けください。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040260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ED4E4"/>
        </a:solidFill>
        <a:effectLst/>
      </p:bgPr>
    </p:bg>
    <p:spTree>
      <p:nvGrpSpPr>
        <p:cNvPr id="1" name="">
          <a:extLst>
            <a:ext uri="{FF2B5EF4-FFF2-40B4-BE49-F238E27FC236}">
              <a16:creationId xmlns:a16="http://schemas.microsoft.com/office/drawing/2014/main" id="{D9153EAD-AE64-1ABF-B4FC-6B4B2C55B28E}"/>
            </a:ext>
          </a:extLst>
        </p:cNvPr>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F82CEAC5-49E3-A621-DE6F-5F86C0BB3DC9}"/>
              </a:ext>
            </a:extLst>
          </p:cNvPr>
          <p:cNvSpPr txBox="1">
            <a:spLocks/>
          </p:cNvSpPr>
          <p:nvPr/>
        </p:nvSpPr>
        <p:spPr>
          <a:xfrm>
            <a:off x="1781939" y="2935421"/>
            <a:ext cx="6342123" cy="6211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en-US" altLang="ja-JP" sz="3900" dirty="0">
                <a:solidFill>
                  <a:schemeClr val="tx2"/>
                </a:solidFill>
                <a:latin typeface="Meiryo UI" panose="020B0604030504040204" pitchFamily="50" charset="-128"/>
                <a:ea typeface="Meiryo UI" panose="020B0604030504040204" pitchFamily="50" charset="-128"/>
              </a:rPr>
              <a:t>2.</a:t>
            </a:r>
            <a:r>
              <a:rPr lang="ja-JP" altLang="en-US" sz="3900" dirty="0">
                <a:solidFill>
                  <a:schemeClr val="tx2"/>
                </a:solidFill>
                <a:latin typeface="Meiryo UI" panose="020B0604030504040204" pitchFamily="50" charset="-128"/>
                <a:ea typeface="Meiryo UI" panose="020B0604030504040204" pitchFamily="50" charset="-128"/>
              </a:rPr>
              <a:t> 波及効果について</a:t>
            </a:r>
          </a:p>
          <a:p>
            <a:pPr marL="0" indent="0">
              <a:buNone/>
            </a:pPr>
            <a:endParaRPr lang="en-US" altLang="ja-JP" sz="3900" dirty="0">
              <a:solidFill>
                <a:schemeClr val="tx2"/>
              </a:solidFill>
              <a:latin typeface="Meiryo UI" panose="020B0604030504040204" pitchFamily="50" charset="-128"/>
              <a:ea typeface="Meiryo UI" panose="020B0604030504040204" pitchFamily="50" charset="-128"/>
            </a:endParaRPr>
          </a:p>
        </p:txBody>
      </p:sp>
      <p:sp>
        <p:nvSpPr>
          <p:cNvPr id="4" name="スライド番号プレースホルダー 2">
            <a:extLst>
              <a:ext uri="{FF2B5EF4-FFF2-40B4-BE49-F238E27FC236}">
                <a16:creationId xmlns:a16="http://schemas.microsoft.com/office/drawing/2014/main" id="{1913F678-92D7-6875-0B57-475E85E3DBDD}"/>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11</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23013744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F9B987-F200-0482-74C7-BF5C3C3D454E}"/>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CF4FE4A1-3632-A6B8-12CD-943F81171436}"/>
              </a:ext>
            </a:extLst>
          </p:cNvPr>
          <p:cNvSpPr/>
          <p:nvPr/>
        </p:nvSpPr>
        <p:spPr>
          <a:xfrm>
            <a:off x="176739" y="2632309"/>
            <a:ext cx="9564162" cy="3477682"/>
          </a:xfrm>
          <a:prstGeom prst="rect">
            <a:avLst/>
          </a:prstGeom>
          <a:solidFill>
            <a:schemeClr val="accent1">
              <a:lumMod val="40000"/>
              <a:lumOff val="6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t" anchorCtr="0" forceAA="0" compatLnSpc="1">
            <a:prstTxWarp prst="textNoShape">
              <a:avLst/>
            </a:prstTxWarp>
            <a:noAutofit/>
          </a:bodyPr>
          <a:lstStyle/>
          <a:p>
            <a:pPr>
              <a:spcAft>
                <a:spcPts val="650"/>
              </a:spcAft>
            </a:pPr>
            <a:r>
              <a:rPr kumimoji="1" lang="ja-JP" altLang="en-US" sz="1300">
                <a:solidFill>
                  <a:prstClr val="black"/>
                </a:solidFill>
                <a:latin typeface="Meiryo UI" panose="020B0604030504040204" pitchFamily="50" charset="-128"/>
                <a:ea typeface="Meiryo UI" panose="020B0604030504040204" pitchFamily="50" charset="-128"/>
              </a:rPr>
              <a:t>詳細</a:t>
            </a:r>
            <a:endParaRPr kumimoji="1" lang="en-US" altLang="ja-JP" sz="1517">
              <a:solidFill>
                <a:prstClr val="black"/>
              </a:solidFill>
              <a:latin typeface="Meiryo UI" panose="020B0604030504040204" pitchFamily="50" charset="-128"/>
              <a:ea typeface="Meiryo UI" panose="020B0604030504040204" pitchFamily="50" charset="-128"/>
            </a:endParaRPr>
          </a:p>
        </p:txBody>
      </p:sp>
      <p:sp>
        <p:nvSpPr>
          <p:cNvPr id="15" name="タイトル 3">
            <a:extLst>
              <a:ext uri="{FF2B5EF4-FFF2-40B4-BE49-F238E27FC236}">
                <a16:creationId xmlns:a16="http://schemas.microsoft.com/office/drawing/2014/main" id="{D08DD885-EF43-EA0E-00CD-3C8ECF83E18F}"/>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sp>
        <p:nvSpPr>
          <p:cNvPr id="3" name="タイトル 3">
            <a:extLst>
              <a:ext uri="{FF2B5EF4-FFF2-40B4-BE49-F238E27FC236}">
                <a16:creationId xmlns:a16="http://schemas.microsoft.com/office/drawing/2014/main" id="{11589B3C-ABAE-DEB6-BEC2-B2B57FFC3ACE}"/>
              </a:ext>
            </a:extLst>
          </p:cNvPr>
          <p:cNvSpPr txBox="1">
            <a:spLocks/>
          </p:cNvSpPr>
          <p:nvPr/>
        </p:nvSpPr>
        <p:spPr>
          <a:xfrm>
            <a:off x="554530" y="-22973"/>
            <a:ext cx="5389071" cy="361884"/>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2. </a:t>
            </a:r>
            <a:r>
              <a:rPr lang="ja-JP" altLang="en-US" sz="1300" dirty="0">
                <a:solidFill>
                  <a:schemeClr val="tx2"/>
                </a:solidFill>
                <a:latin typeface="Meiryo UI" panose="020B0604030504040204" pitchFamily="50" charset="-128"/>
                <a:ea typeface="Meiryo UI" panose="020B0604030504040204" pitchFamily="50" charset="-128"/>
                <a:cs typeface="+mn-cs"/>
              </a:rPr>
              <a:t>波及効果／</a:t>
            </a:r>
            <a:r>
              <a:rPr lang="en-US" altLang="ja-JP" sz="1300" dirty="0">
                <a:solidFill>
                  <a:schemeClr val="tx2"/>
                </a:solidFill>
                <a:latin typeface="Meiryo UI" panose="020B0604030504040204" pitchFamily="50" charset="-128"/>
                <a:ea typeface="Meiryo UI" panose="020B0604030504040204" pitchFamily="50" charset="-128"/>
                <a:cs typeface="+mn-cs"/>
              </a:rPr>
              <a:t>1. </a:t>
            </a:r>
            <a:r>
              <a:rPr lang="ja-JP" altLang="en-US" sz="1300" dirty="0">
                <a:solidFill>
                  <a:schemeClr val="tx2"/>
                </a:solidFill>
                <a:latin typeface="Meiryo UI" panose="020B0604030504040204" pitchFamily="50" charset="-128"/>
                <a:ea typeface="Meiryo UI" panose="020B0604030504040204" pitchFamily="50" charset="-128"/>
                <a:cs typeface="+mn-cs"/>
              </a:rPr>
              <a:t>参加企業や地域企業への波及効果</a:t>
            </a:r>
          </a:p>
        </p:txBody>
      </p:sp>
      <p:sp>
        <p:nvSpPr>
          <p:cNvPr id="9" name="テキスト ボックス 8">
            <a:extLst>
              <a:ext uri="{FF2B5EF4-FFF2-40B4-BE49-F238E27FC236}">
                <a16:creationId xmlns:a16="http://schemas.microsoft.com/office/drawing/2014/main" id="{670759CA-B23F-8D04-1A7D-B5D97C593756}"/>
              </a:ext>
            </a:extLst>
          </p:cNvPr>
          <p:cNvSpPr txBox="1"/>
          <p:nvPr/>
        </p:nvSpPr>
        <p:spPr>
          <a:xfrm>
            <a:off x="161230" y="1390605"/>
            <a:ext cx="6909680" cy="359009"/>
          </a:xfrm>
          <a:prstGeom prst="rect">
            <a:avLst/>
          </a:prstGeom>
          <a:noFill/>
        </p:spPr>
        <p:txBody>
          <a:bodyPr wrap="square" rtlCol="0">
            <a:spAutoFit/>
          </a:bodyPr>
          <a:lstStyle/>
          <a:p>
            <a:pPr>
              <a:spcAft>
                <a:spcPts val="650"/>
              </a:spcAft>
            </a:pPr>
            <a:r>
              <a:rPr kumimoji="1" lang="en-US" altLang="ja-JP" sz="1733" b="1">
                <a:solidFill>
                  <a:prstClr val="black"/>
                </a:solidFill>
                <a:latin typeface="Meiryo UI" panose="020B0604030504040204" pitchFamily="50" charset="-128"/>
                <a:ea typeface="Meiryo UI" panose="020B0604030504040204" pitchFamily="50" charset="-128"/>
              </a:rPr>
              <a:t>2.M&amp;A</a:t>
            </a:r>
            <a:r>
              <a:rPr kumimoji="1" lang="ja-JP" altLang="en-US" sz="1733" b="1">
                <a:solidFill>
                  <a:prstClr val="black"/>
                </a:solidFill>
                <a:latin typeface="Meiryo UI" panose="020B0604030504040204" pitchFamily="50" charset="-128"/>
                <a:ea typeface="Meiryo UI" panose="020B0604030504040204" pitchFamily="50" charset="-128"/>
              </a:rPr>
              <a:t>を通じた地域への経済波及効果</a:t>
            </a:r>
            <a:endParaRPr kumimoji="1" lang="en-US" altLang="ja-JP" sz="1733" b="1">
              <a:solidFill>
                <a:prstClr val="black"/>
              </a:solidFill>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167CEDD8-686E-AEFF-BD4D-60EF563CF286}"/>
              </a:ext>
            </a:extLst>
          </p:cNvPr>
          <p:cNvSpPr txBox="1"/>
          <p:nvPr/>
        </p:nvSpPr>
        <p:spPr>
          <a:xfrm>
            <a:off x="136734" y="1676648"/>
            <a:ext cx="1665188" cy="258982"/>
          </a:xfrm>
          <a:prstGeom prst="rect">
            <a:avLst/>
          </a:prstGeom>
          <a:noFill/>
        </p:spPr>
        <p:txBody>
          <a:bodyPr wrap="square" rtlCol="0">
            <a:spAutoFit/>
          </a:bodyPr>
          <a:lstStyle/>
          <a:p>
            <a:pPr>
              <a:spcAft>
                <a:spcPts val="650"/>
              </a:spcAft>
            </a:pPr>
            <a:r>
              <a:rPr kumimoji="1" lang="ja-JP" altLang="en-US" sz="1083">
                <a:solidFill>
                  <a:prstClr val="black"/>
                </a:solidFill>
                <a:latin typeface="Meiryo UI" panose="020B0604030504040204" pitchFamily="50" charset="-128"/>
                <a:ea typeface="Meiryo UI" panose="020B0604030504040204" pitchFamily="50" charset="-128"/>
              </a:rPr>
              <a:t>いずれか</a:t>
            </a:r>
            <a:r>
              <a:rPr kumimoji="1" lang="en-US" altLang="ja-JP" sz="1083">
                <a:solidFill>
                  <a:prstClr val="black"/>
                </a:solidFill>
                <a:latin typeface="Meiryo UI" panose="020B0604030504040204" pitchFamily="50" charset="-128"/>
                <a:ea typeface="Meiryo UI" panose="020B0604030504040204" pitchFamily="50" charset="-128"/>
              </a:rPr>
              <a:t>1</a:t>
            </a:r>
            <a:r>
              <a:rPr kumimoji="1" lang="ja-JP" altLang="en-US" sz="1083">
                <a:solidFill>
                  <a:prstClr val="black"/>
                </a:solidFill>
                <a:latin typeface="Meiryo UI" panose="020B0604030504040204" pitchFamily="50" charset="-128"/>
                <a:ea typeface="Meiryo UI" panose="020B0604030504040204" pitchFamily="50" charset="-128"/>
              </a:rPr>
              <a:t>つに○をつける。</a:t>
            </a:r>
            <a:endParaRPr kumimoji="1" lang="en-US" altLang="ja-JP" sz="1083">
              <a:solidFill>
                <a:prstClr val="black"/>
              </a:solidFill>
              <a:latin typeface="Meiryo UI" panose="020B0604030504040204" pitchFamily="50" charset="-128"/>
              <a:ea typeface="Meiryo UI" panose="020B0604030504040204" pitchFamily="50" charset="-128"/>
            </a:endParaRPr>
          </a:p>
        </p:txBody>
      </p:sp>
      <p:graphicFrame>
        <p:nvGraphicFramePr>
          <p:cNvPr id="5" name="表 4">
            <a:extLst>
              <a:ext uri="{FF2B5EF4-FFF2-40B4-BE49-F238E27FC236}">
                <a16:creationId xmlns:a16="http://schemas.microsoft.com/office/drawing/2014/main" id="{71F0E28B-8AD4-D849-9F39-00FC35CBED4F}"/>
              </a:ext>
            </a:extLst>
          </p:cNvPr>
          <p:cNvGraphicFramePr>
            <a:graphicFrameLocks noGrp="1"/>
          </p:cNvGraphicFramePr>
          <p:nvPr>
            <p:extLst>
              <p:ext uri="{D42A27DB-BD31-4B8C-83A1-F6EECF244321}">
                <p14:modId xmlns:p14="http://schemas.microsoft.com/office/powerpoint/2010/main" val="40190499"/>
              </p:ext>
            </p:extLst>
          </p:nvPr>
        </p:nvGraphicFramePr>
        <p:xfrm>
          <a:off x="194328" y="1944828"/>
          <a:ext cx="6262163" cy="528366"/>
        </p:xfrm>
        <a:graphic>
          <a:graphicData uri="http://schemas.openxmlformats.org/drawingml/2006/table">
            <a:tbl>
              <a:tblPr firstRow="1" bandRow="1">
                <a:tableStyleId>{073A0DAA-6AF3-43AB-8588-CEC1D06C72B9}</a:tableStyleId>
              </a:tblPr>
              <a:tblGrid>
                <a:gridCol w="411432">
                  <a:extLst>
                    <a:ext uri="{9D8B030D-6E8A-4147-A177-3AD203B41FA5}">
                      <a16:colId xmlns:a16="http://schemas.microsoft.com/office/drawing/2014/main" val="1924322567"/>
                    </a:ext>
                  </a:extLst>
                </a:gridCol>
                <a:gridCol w="5850731">
                  <a:extLst>
                    <a:ext uri="{9D8B030D-6E8A-4147-A177-3AD203B41FA5}">
                      <a16:colId xmlns:a16="http://schemas.microsoft.com/office/drawing/2014/main" val="4171626059"/>
                    </a:ext>
                  </a:extLst>
                </a:gridCol>
              </a:tblGrid>
              <a:tr h="276433">
                <a:tc>
                  <a:txBody>
                    <a:bodyPr/>
                    <a:lstStyle/>
                    <a:p>
                      <a:pPr algn="ctr"/>
                      <a:endParaRPr kumimoji="1" lang="ja-JP" altLang="en-US" sz="1100" b="0">
                        <a:solidFill>
                          <a:schemeClr val="tx1"/>
                        </a:solidFill>
                        <a:latin typeface="Meiryo UI" panose="020B0604030504040204" pitchFamily="50" charset="-128"/>
                        <a:ea typeface="Meiryo UI" panose="020B0604030504040204" pitchFamily="50" charset="-128"/>
                      </a:endParaRPr>
                    </a:p>
                  </a:txBody>
                  <a:tcPr marL="83760" marR="83760" marT="41880" marB="418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a:r>
                        <a:rPr kumimoji="1" lang="ja-JP" altLang="en-US" sz="1100" b="0">
                          <a:solidFill>
                            <a:schemeClr val="tx1"/>
                          </a:solidFill>
                          <a:latin typeface="Meiryo UI" panose="020B0604030504040204" pitchFamily="50" charset="-128"/>
                          <a:ea typeface="Meiryo UI" panose="020B0604030504040204" pitchFamily="50" charset="-128"/>
                        </a:rPr>
                        <a:t>該当する（詳細について以下の欄にてご記載ください。）</a:t>
                      </a:r>
                    </a:p>
                  </a:txBody>
                  <a:tcPr marL="83760" marR="83760" marT="41880" marB="418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799589101"/>
                  </a:ext>
                </a:extLst>
              </a:tr>
              <a:tr h="251933">
                <a:tc>
                  <a:txBody>
                    <a:bodyPr/>
                    <a:lstStyle/>
                    <a:p>
                      <a:pPr algn="ctr"/>
                      <a:endParaRPr kumimoji="1" lang="ja-JP" altLang="en-US" sz="1100" b="0">
                        <a:solidFill>
                          <a:schemeClr val="tx1"/>
                        </a:solidFill>
                        <a:latin typeface="Meiryo UI" panose="020B0604030504040204" pitchFamily="50" charset="-128"/>
                        <a:ea typeface="Meiryo UI" panose="020B0604030504040204" pitchFamily="50" charset="-128"/>
                      </a:endParaRPr>
                    </a:p>
                  </a:txBody>
                  <a:tcPr marL="83760" marR="83760" marT="41880" marB="418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kumimoji="1" lang="ja-JP" altLang="en-US" sz="1100" b="0" dirty="0">
                          <a:solidFill>
                            <a:schemeClr val="tx1"/>
                          </a:solidFill>
                          <a:latin typeface="Meiryo UI" panose="020B0604030504040204" pitchFamily="50" charset="-128"/>
                          <a:ea typeface="Meiryo UI" panose="020B0604030504040204" pitchFamily="50" charset="-128"/>
                        </a:rPr>
                        <a:t>該当しない</a:t>
                      </a:r>
                    </a:p>
                  </a:txBody>
                  <a:tcPr marL="83760" marR="83760" marT="41880" marB="418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387429018"/>
                  </a:ext>
                </a:extLst>
              </a:tr>
            </a:tbl>
          </a:graphicData>
        </a:graphic>
      </p:graphicFrame>
      <p:sp>
        <p:nvSpPr>
          <p:cNvPr id="17" name="四角形: 1 つの角を切り取る 16">
            <a:extLst>
              <a:ext uri="{FF2B5EF4-FFF2-40B4-BE49-F238E27FC236}">
                <a16:creationId xmlns:a16="http://schemas.microsoft.com/office/drawing/2014/main" id="{3F13C9E3-10ED-FBB0-E1D2-8958CB4CB3B9}"/>
              </a:ext>
            </a:extLst>
          </p:cNvPr>
          <p:cNvSpPr/>
          <p:nvPr/>
        </p:nvSpPr>
        <p:spPr>
          <a:xfrm>
            <a:off x="5603596"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経営力</a:t>
            </a:r>
          </a:p>
        </p:txBody>
      </p:sp>
      <p:sp>
        <p:nvSpPr>
          <p:cNvPr id="18" name="四角形: 1 つの角を切り取る 17">
            <a:extLst>
              <a:ext uri="{FF2B5EF4-FFF2-40B4-BE49-F238E27FC236}">
                <a16:creationId xmlns:a16="http://schemas.microsoft.com/office/drawing/2014/main" id="{BF2C739B-3671-A090-4788-B56BA2D1C264}"/>
              </a:ext>
            </a:extLst>
          </p:cNvPr>
          <p:cNvSpPr/>
          <p:nvPr/>
        </p:nvSpPr>
        <p:spPr>
          <a:xfrm>
            <a:off x="7023578"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波及効果</a:t>
            </a:r>
          </a:p>
        </p:txBody>
      </p:sp>
      <p:sp>
        <p:nvSpPr>
          <p:cNvPr id="19" name="四角形: 1 つの角を切り取る 18">
            <a:extLst>
              <a:ext uri="{FF2B5EF4-FFF2-40B4-BE49-F238E27FC236}">
                <a16:creationId xmlns:a16="http://schemas.microsoft.com/office/drawing/2014/main" id="{90CAC8D3-A332-F9BF-DD8D-294AE866D629}"/>
              </a:ext>
            </a:extLst>
          </p:cNvPr>
          <p:cNvSpPr/>
          <p:nvPr/>
        </p:nvSpPr>
        <p:spPr>
          <a:xfrm>
            <a:off x="8443560"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dirty="0">
                <a:solidFill>
                  <a:schemeClr val="bg1"/>
                </a:solidFill>
                <a:latin typeface="Meiryo UI" panose="020B0604030504040204" pitchFamily="50" charset="-128"/>
                <a:ea typeface="Meiryo UI" panose="020B0604030504040204" pitchFamily="50" charset="-128"/>
              </a:rPr>
              <a:t>M&amp;A</a:t>
            </a:r>
            <a:r>
              <a:rPr kumimoji="1" lang="ja-JP" altLang="en-US" sz="867" b="1" dirty="0">
                <a:solidFill>
                  <a:schemeClr val="bg1"/>
                </a:solidFill>
                <a:latin typeface="Meiryo UI" panose="020B0604030504040204" pitchFamily="50" charset="-128"/>
                <a:ea typeface="Meiryo UI" panose="020B0604030504040204" pitchFamily="50" charset="-128"/>
              </a:rPr>
              <a:t>実施の諸条件</a:t>
            </a:r>
            <a:endParaRPr kumimoji="1" lang="ja-JP" altLang="en-US" sz="867" dirty="0">
              <a:solidFill>
                <a:schemeClr val="bg1"/>
              </a:solidFill>
            </a:endParaRPr>
          </a:p>
        </p:txBody>
      </p:sp>
      <p:sp>
        <p:nvSpPr>
          <p:cNvPr id="4" name="スライド番号プレースホルダー 2">
            <a:extLst>
              <a:ext uri="{FF2B5EF4-FFF2-40B4-BE49-F238E27FC236}">
                <a16:creationId xmlns:a16="http://schemas.microsoft.com/office/drawing/2014/main" id="{F7C8D158-71AC-ED1E-0C4A-E0086E7D7AAB}"/>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12</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507742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ED4E4"/>
        </a:solidFill>
        <a:effectLst/>
      </p:bgPr>
    </p:bg>
    <p:spTree>
      <p:nvGrpSpPr>
        <p:cNvPr id="1" name="">
          <a:extLst>
            <a:ext uri="{FF2B5EF4-FFF2-40B4-BE49-F238E27FC236}">
              <a16:creationId xmlns:a16="http://schemas.microsoft.com/office/drawing/2014/main" id="{B6169597-2039-0F53-1C1E-EF0924C534F6}"/>
            </a:ext>
          </a:extLst>
        </p:cNvPr>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5D8B717C-8668-AF34-EE19-8F823DBD89B4}"/>
              </a:ext>
            </a:extLst>
          </p:cNvPr>
          <p:cNvSpPr txBox="1">
            <a:spLocks/>
          </p:cNvSpPr>
          <p:nvPr/>
        </p:nvSpPr>
        <p:spPr>
          <a:xfrm>
            <a:off x="1781939" y="2935421"/>
            <a:ext cx="6342123" cy="6211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en-US" altLang="ja-JP" sz="3900" dirty="0">
                <a:solidFill>
                  <a:schemeClr val="tx2"/>
                </a:solidFill>
                <a:latin typeface="Meiryo UI" panose="020B0604030504040204" pitchFamily="50" charset="-128"/>
                <a:ea typeface="Meiryo UI" panose="020B0604030504040204" pitchFamily="50" charset="-128"/>
              </a:rPr>
              <a:t>3.</a:t>
            </a:r>
            <a:r>
              <a:rPr lang="ja-JP" altLang="en-US" sz="3900" dirty="0">
                <a:solidFill>
                  <a:schemeClr val="tx2"/>
                </a:solidFill>
                <a:latin typeface="Meiryo UI" panose="020B0604030504040204" pitchFamily="50" charset="-128"/>
                <a:ea typeface="Meiryo UI" panose="020B0604030504040204" pitchFamily="50" charset="-128"/>
              </a:rPr>
              <a:t> </a:t>
            </a:r>
            <a:r>
              <a:rPr lang="en-US" altLang="ja-JP" sz="3900" dirty="0">
                <a:solidFill>
                  <a:schemeClr val="tx2"/>
                </a:solidFill>
                <a:latin typeface="Meiryo UI" panose="020B0604030504040204" pitchFamily="50" charset="-128"/>
                <a:ea typeface="Meiryo UI" panose="020B0604030504040204" pitchFamily="50" charset="-128"/>
              </a:rPr>
              <a:t>M&amp;A</a:t>
            </a:r>
            <a:r>
              <a:rPr lang="ja-JP" altLang="en-US" sz="3900" dirty="0">
                <a:solidFill>
                  <a:schemeClr val="tx2"/>
                </a:solidFill>
                <a:latin typeface="Meiryo UI" panose="020B0604030504040204" pitchFamily="50" charset="-128"/>
                <a:ea typeface="Meiryo UI" panose="020B0604030504040204" pitchFamily="50" charset="-128"/>
              </a:rPr>
              <a:t>の実施体制と方針</a:t>
            </a:r>
          </a:p>
          <a:p>
            <a:pPr marL="0" indent="0">
              <a:buNone/>
            </a:pPr>
            <a:endParaRPr lang="en-US" altLang="ja-JP" sz="3900" dirty="0">
              <a:solidFill>
                <a:schemeClr val="tx2"/>
              </a:solidFill>
              <a:latin typeface="Meiryo UI" panose="020B0604030504040204" pitchFamily="50" charset="-128"/>
              <a:ea typeface="Meiryo UI" panose="020B0604030504040204" pitchFamily="50" charset="-128"/>
            </a:endParaRPr>
          </a:p>
        </p:txBody>
      </p:sp>
      <p:sp>
        <p:nvSpPr>
          <p:cNvPr id="4" name="スライド番号プレースホルダー 2">
            <a:extLst>
              <a:ext uri="{FF2B5EF4-FFF2-40B4-BE49-F238E27FC236}">
                <a16:creationId xmlns:a16="http://schemas.microsoft.com/office/drawing/2014/main" id="{1E024B40-213C-010C-4C67-7AFA07E8008B}"/>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13</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39566459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正方形/長方形 101">
            <a:extLst>
              <a:ext uri="{FF2B5EF4-FFF2-40B4-BE49-F238E27FC236}">
                <a16:creationId xmlns:a16="http://schemas.microsoft.com/office/drawing/2014/main" id="{48AE7E42-67BB-DF9F-2464-E1826921D0B1}"/>
              </a:ext>
            </a:extLst>
          </p:cNvPr>
          <p:cNvSpPr/>
          <p:nvPr/>
        </p:nvSpPr>
        <p:spPr>
          <a:xfrm>
            <a:off x="5193261" y="1602994"/>
            <a:ext cx="4536000" cy="4565891"/>
          </a:xfrm>
          <a:prstGeom prst="rect">
            <a:avLst/>
          </a:prstGeom>
          <a:solidFill>
            <a:schemeClr val="accent1">
              <a:lumMod val="40000"/>
              <a:lumOff val="6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t" anchorCtr="0" forceAA="0" compatLnSpc="1">
            <a:prstTxWarp prst="textNoShape">
              <a:avLst/>
            </a:prstTxWarp>
            <a:noAutofit/>
          </a:bodyPr>
          <a:lstStyle/>
          <a:p>
            <a:pPr>
              <a:spcAft>
                <a:spcPts val="650"/>
              </a:spcAft>
            </a:pPr>
            <a:r>
              <a:rPr kumimoji="1" lang="ja-JP" altLang="en-US" sz="1300">
                <a:solidFill>
                  <a:schemeClr val="tx1"/>
                </a:solidFill>
                <a:latin typeface="Meiryo UI" panose="020B0604030504040204" pitchFamily="50" charset="-128"/>
                <a:ea typeface="Meiryo UI" panose="020B0604030504040204" pitchFamily="50" charset="-128"/>
              </a:rPr>
              <a:t>詳細</a:t>
            </a:r>
            <a:endParaRPr kumimoji="1" lang="en-US" altLang="ja-JP" sz="1517">
              <a:solidFill>
                <a:schemeClr val="tx1"/>
              </a:solidFill>
              <a:latin typeface="Meiryo UI" panose="020B0604030504040204" pitchFamily="50" charset="-128"/>
              <a:ea typeface="Meiryo UI" panose="020B0604030504040204" pitchFamily="50" charset="-128"/>
            </a:endParaRPr>
          </a:p>
        </p:txBody>
      </p:sp>
      <p:sp>
        <p:nvSpPr>
          <p:cNvPr id="101" name="正方形/長方形 100">
            <a:extLst>
              <a:ext uri="{FF2B5EF4-FFF2-40B4-BE49-F238E27FC236}">
                <a16:creationId xmlns:a16="http://schemas.microsoft.com/office/drawing/2014/main" id="{CF0BB7FF-FD18-C0DD-D4C3-08159D2CAF5A}"/>
              </a:ext>
            </a:extLst>
          </p:cNvPr>
          <p:cNvSpPr/>
          <p:nvPr/>
        </p:nvSpPr>
        <p:spPr>
          <a:xfrm>
            <a:off x="176739" y="1602994"/>
            <a:ext cx="4536000" cy="4565891"/>
          </a:xfrm>
          <a:prstGeom prst="rect">
            <a:avLst/>
          </a:prstGeom>
          <a:solidFill>
            <a:schemeClr val="accent1">
              <a:lumMod val="40000"/>
              <a:lumOff val="6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t" anchorCtr="0" forceAA="0" compatLnSpc="1">
            <a:prstTxWarp prst="textNoShape">
              <a:avLst/>
            </a:prstTxWarp>
            <a:noAutofit/>
          </a:bodyPr>
          <a:lstStyle/>
          <a:p>
            <a:pPr>
              <a:spcAft>
                <a:spcPts val="650"/>
              </a:spcAft>
            </a:pPr>
            <a:r>
              <a:rPr kumimoji="1" lang="ja-JP" altLang="en-US" sz="1200" dirty="0">
                <a:solidFill>
                  <a:schemeClr val="tx1"/>
                </a:solidFill>
                <a:latin typeface="Meiryo UI" panose="020B0604030504040204" pitchFamily="50" charset="-128"/>
                <a:ea typeface="Meiryo UI" panose="020B0604030504040204" pitchFamily="50" charset="-128"/>
              </a:rPr>
              <a:t>記載例</a:t>
            </a:r>
            <a:endParaRPr kumimoji="1" lang="en-US" altLang="ja-JP" sz="1517" dirty="0">
              <a:solidFill>
                <a:schemeClr val="tx1"/>
              </a:solidFill>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A03AB354-B6A4-E17B-B254-41498A8BC2B3}"/>
              </a:ext>
            </a:extLst>
          </p:cNvPr>
          <p:cNvSpPr txBox="1">
            <a:spLocks/>
          </p:cNvSpPr>
          <p:nvPr/>
        </p:nvSpPr>
        <p:spPr>
          <a:xfrm>
            <a:off x="554531" y="-22974"/>
            <a:ext cx="5128912" cy="270528"/>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3. M&amp;A</a:t>
            </a:r>
            <a:r>
              <a:rPr lang="ja-JP" altLang="en-US" sz="1300" dirty="0">
                <a:solidFill>
                  <a:schemeClr val="tx2"/>
                </a:solidFill>
                <a:latin typeface="Meiryo UI" panose="020B0604030504040204" pitchFamily="50" charset="-128"/>
                <a:ea typeface="Meiryo UI" panose="020B0604030504040204" pitchFamily="50" charset="-128"/>
                <a:cs typeface="+mn-cs"/>
              </a:rPr>
              <a:t>の</a:t>
            </a:r>
            <a:r>
              <a:rPr lang="ja-JP" altLang="en-US" sz="1300" dirty="0">
                <a:solidFill>
                  <a:schemeClr val="tx2"/>
                </a:solidFill>
                <a:latin typeface="Meiryo UI" panose="020B0604030504040204" pitchFamily="50" charset="-128"/>
                <a:ea typeface="Meiryo UI" panose="020B0604030504040204" pitchFamily="50" charset="-128"/>
              </a:rPr>
              <a:t>実施</a:t>
            </a:r>
            <a:r>
              <a:rPr lang="ja-JP" altLang="en-US" sz="1300" dirty="0">
                <a:solidFill>
                  <a:schemeClr val="tx2"/>
                </a:solidFill>
                <a:latin typeface="Meiryo UI" panose="020B0604030504040204" pitchFamily="50" charset="-128"/>
                <a:ea typeface="Meiryo UI" panose="020B0604030504040204" pitchFamily="50" charset="-128"/>
                <a:cs typeface="+mn-cs"/>
              </a:rPr>
              <a:t>体制と方針／</a:t>
            </a:r>
            <a:r>
              <a:rPr lang="en-US" altLang="ja-JP" sz="1300" dirty="0">
                <a:solidFill>
                  <a:schemeClr val="tx2"/>
                </a:solidFill>
                <a:latin typeface="Meiryo UI" panose="020B0604030504040204" pitchFamily="50" charset="-128"/>
                <a:ea typeface="Meiryo UI" panose="020B0604030504040204" pitchFamily="50" charset="-128"/>
                <a:cs typeface="+mn-cs"/>
              </a:rPr>
              <a:t>1. </a:t>
            </a:r>
            <a:r>
              <a:rPr lang="ja-JP" altLang="en-US" sz="1300" dirty="0">
                <a:solidFill>
                  <a:schemeClr val="tx2"/>
                </a:solidFill>
                <a:latin typeface="Meiryo UI" panose="020B0604030504040204" pitchFamily="50" charset="-128"/>
                <a:ea typeface="Meiryo UI" panose="020B0604030504040204" pitchFamily="50" charset="-128"/>
                <a:cs typeface="+mn-cs"/>
              </a:rPr>
              <a:t>資本関係図と想定スキーム</a:t>
            </a:r>
          </a:p>
        </p:txBody>
      </p:sp>
      <p:sp>
        <p:nvSpPr>
          <p:cNvPr id="15" name="タイトル 3">
            <a:extLst>
              <a:ext uri="{FF2B5EF4-FFF2-40B4-BE49-F238E27FC236}">
                <a16:creationId xmlns:a16="http://schemas.microsoft.com/office/drawing/2014/main" id="{9D12A233-739B-3196-7D2D-694657480BC3}"/>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sp>
        <p:nvSpPr>
          <p:cNvPr id="12" name="二等辺三角形 11">
            <a:extLst>
              <a:ext uri="{FF2B5EF4-FFF2-40B4-BE49-F238E27FC236}">
                <a16:creationId xmlns:a16="http://schemas.microsoft.com/office/drawing/2014/main" id="{F99D765E-5466-243B-94B4-F0EB4F295FA5}"/>
              </a:ext>
            </a:extLst>
          </p:cNvPr>
          <p:cNvSpPr/>
          <p:nvPr/>
        </p:nvSpPr>
        <p:spPr>
          <a:xfrm rot="5400000">
            <a:off x="3784600" y="3667125"/>
            <a:ext cx="2355850" cy="285750"/>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0FF065ED-DE11-1169-3D6C-8E493534845F}"/>
              </a:ext>
            </a:extLst>
          </p:cNvPr>
          <p:cNvSpPr txBox="1"/>
          <p:nvPr/>
        </p:nvSpPr>
        <p:spPr>
          <a:xfrm>
            <a:off x="0" y="1359358"/>
            <a:ext cx="2200746" cy="276999"/>
          </a:xfrm>
          <a:prstGeom prst="rect">
            <a:avLst/>
          </a:prstGeom>
          <a:noFill/>
        </p:spPr>
        <p:txBody>
          <a:bodyPr wrap="square" rtlCol="0">
            <a:spAutoFit/>
          </a:bodyPr>
          <a:lstStyle/>
          <a:p>
            <a:r>
              <a:rPr kumimoji="1" lang="en-US" altLang="ja-JP" sz="1200" dirty="0"/>
              <a:t>【</a:t>
            </a:r>
            <a:r>
              <a:rPr kumimoji="1" lang="ja-JP" altLang="en-US" sz="1200" dirty="0"/>
              <a:t>公募申請前時点</a:t>
            </a:r>
            <a:r>
              <a:rPr kumimoji="1" lang="en-US" altLang="ja-JP" sz="1200" dirty="0"/>
              <a:t>】</a:t>
            </a:r>
            <a:endParaRPr kumimoji="1" lang="ja-JP" altLang="en-US" sz="1200" dirty="0"/>
          </a:p>
        </p:txBody>
      </p:sp>
      <p:sp>
        <p:nvSpPr>
          <p:cNvPr id="18" name="テキスト ボックス 17">
            <a:extLst>
              <a:ext uri="{FF2B5EF4-FFF2-40B4-BE49-F238E27FC236}">
                <a16:creationId xmlns:a16="http://schemas.microsoft.com/office/drawing/2014/main" id="{C4B0EFA3-5BE7-CEA5-E598-087DB0A8BC46}"/>
              </a:ext>
            </a:extLst>
          </p:cNvPr>
          <p:cNvSpPr txBox="1"/>
          <p:nvPr/>
        </p:nvSpPr>
        <p:spPr>
          <a:xfrm>
            <a:off x="5012987" y="1359358"/>
            <a:ext cx="2168863" cy="276999"/>
          </a:xfrm>
          <a:prstGeom prst="rect">
            <a:avLst/>
          </a:prstGeom>
          <a:noFill/>
        </p:spPr>
        <p:txBody>
          <a:bodyPr wrap="square" rtlCol="0">
            <a:spAutoFit/>
          </a:bodyPr>
          <a:lstStyle/>
          <a:p>
            <a:r>
              <a:rPr kumimoji="1" lang="en-US" altLang="ja-JP" sz="1200" dirty="0"/>
              <a:t>【</a:t>
            </a:r>
            <a:r>
              <a:rPr kumimoji="1" lang="ja-JP" altLang="en-US" sz="1200" dirty="0"/>
              <a:t>補助事業終了後</a:t>
            </a:r>
            <a:r>
              <a:rPr kumimoji="1" lang="en-US" altLang="ja-JP" sz="1200" dirty="0"/>
              <a:t>】</a:t>
            </a:r>
            <a:endParaRPr kumimoji="1" lang="ja-JP" altLang="en-US" sz="1200" dirty="0"/>
          </a:p>
        </p:txBody>
      </p:sp>
      <p:sp>
        <p:nvSpPr>
          <p:cNvPr id="27" name="テキスト ボックス 26">
            <a:extLst>
              <a:ext uri="{FF2B5EF4-FFF2-40B4-BE49-F238E27FC236}">
                <a16:creationId xmlns:a16="http://schemas.microsoft.com/office/drawing/2014/main" id="{00ADCA08-7049-904C-1274-5C2A5C757200}"/>
              </a:ext>
            </a:extLst>
          </p:cNvPr>
          <p:cNvSpPr txBox="1"/>
          <p:nvPr/>
        </p:nvSpPr>
        <p:spPr>
          <a:xfrm>
            <a:off x="176739" y="6331788"/>
            <a:ext cx="8455457" cy="415498"/>
          </a:xfrm>
          <a:prstGeom prst="rect">
            <a:avLst/>
          </a:prstGeom>
          <a:noFill/>
        </p:spPr>
        <p:txBody>
          <a:bodyPr wrap="square" rtlCol="0">
            <a:spAutoFit/>
          </a:bodyPr>
          <a:lstStyle/>
          <a:p>
            <a:r>
              <a:rPr kumimoji="1" lang="en-US" altLang="ja-JP" sz="1050" dirty="0">
                <a:latin typeface="Yu Gothic UI" panose="020B0500000000000000" pitchFamily="50" charset="-128"/>
                <a:ea typeface="Yu Gothic UI" panose="020B0500000000000000" pitchFamily="50" charset="-128"/>
              </a:rPr>
              <a:t>100</a:t>
            </a:r>
            <a:r>
              <a:rPr kumimoji="1" lang="ja-JP" altLang="en-US" sz="1050" dirty="0">
                <a:latin typeface="Yu Gothic UI" panose="020B0500000000000000" pitchFamily="50" charset="-128"/>
                <a:ea typeface="Yu Gothic UI" panose="020B0500000000000000" pitchFamily="50" charset="-128"/>
              </a:rPr>
              <a:t>億宣言にて売上</a:t>
            </a:r>
            <a:r>
              <a:rPr kumimoji="1" lang="en-US" altLang="ja-JP" sz="1050" dirty="0">
                <a:latin typeface="Yu Gothic UI" panose="020B0500000000000000" pitchFamily="50" charset="-128"/>
                <a:ea typeface="Yu Gothic UI" panose="020B0500000000000000" pitchFamily="50" charset="-128"/>
              </a:rPr>
              <a:t>100</a:t>
            </a:r>
            <a:r>
              <a:rPr kumimoji="1" lang="ja-JP" altLang="en-US" sz="1050" dirty="0">
                <a:latin typeface="Yu Gothic UI" panose="020B0500000000000000" pitchFamily="50" charset="-128"/>
                <a:ea typeface="Yu Gothic UI" panose="020B0500000000000000" pitchFamily="50" charset="-128"/>
              </a:rPr>
              <a:t>億円を目指す資本関係のある同一グループ内の企業（事業計画書別紙の①申請者情報にて記入する企業であり、</a:t>
            </a:r>
            <a:br>
              <a:rPr kumimoji="1" lang="en-US" altLang="ja-JP" sz="1050" dirty="0">
                <a:latin typeface="Yu Gothic UI" panose="020B0500000000000000" pitchFamily="50" charset="-128"/>
                <a:ea typeface="Yu Gothic UI" panose="020B0500000000000000" pitchFamily="50" charset="-128"/>
              </a:rPr>
            </a:br>
            <a:r>
              <a:rPr kumimoji="1" lang="ja-JP" altLang="en-US" sz="1050" dirty="0">
                <a:latin typeface="Yu Gothic UI" panose="020B0500000000000000" pitchFamily="50" charset="-128"/>
                <a:ea typeface="Yu Gothic UI" panose="020B0500000000000000" pitchFamily="50" charset="-128"/>
              </a:rPr>
              <a:t>資本関係のないコンソーシアム企業は除く）は全てご記入ください</a:t>
            </a:r>
            <a:endParaRPr kumimoji="1" lang="en-US" altLang="ja-JP" sz="1050" dirty="0">
              <a:latin typeface="Yu Gothic UI" panose="020B0500000000000000" pitchFamily="50" charset="-128"/>
              <a:ea typeface="Yu Gothic UI" panose="020B0500000000000000" pitchFamily="50" charset="-128"/>
            </a:endParaRPr>
          </a:p>
        </p:txBody>
      </p:sp>
      <p:sp>
        <p:nvSpPr>
          <p:cNvPr id="109" name="四角形: 1 つの角を切り取る 108">
            <a:extLst>
              <a:ext uri="{FF2B5EF4-FFF2-40B4-BE49-F238E27FC236}">
                <a16:creationId xmlns:a16="http://schemas.microsoft.com/office/drawing/2014/main" id="{C388698D-2735-3E8A-239B-E145BF6689D5}"/>
              </a:ext>
            </a:extLst>
          </p:cNvPr>
          <p:cNvSpPr/>
          <p:nvPr/>
        </p:nvSpPr>
        <p:spPr>
          <a:xfrm>
            <a:off x="5603596"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経営力</a:t>
            </a:r>
          </a:p>
        </p:txBody>
      </p:sp>
      <p:sp>
        <p:nvSpPr>
          <p:cNvPr id="110" name="四角形: 1 つの角を切り取る 109">
            <a:extLst>
              <a:ext uri="{FF2B5EF4-FFF2-40B4-BE49-F238E27FC236}">
                <a16:creationId xmlns:a16="http://schemas.microsoft.com/office/drawing/2014/main" id="{8FE78F0B-F1C1-E0EC-C4E1-84A3068B0ABE}"/>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波及効果</a:t>
            </a:r>
          </a:p>
        </p:txBody>
      </p:sp>
      <p:sp>
        <p:nvSpPr>
          <p:cNvPr id="111" name="四角形: 1 つの角を切り取る 110">
            <a:extLst>
              <a:ext uri="{FF2B5EF4-FFF2-40B4-BE49-F238E27FC236}">
                <a16:creationId xmlns:a16="http://schemas.microsoft.com/office/drawing/2014/main" id="{FA85395C-564F-928E-1301-ED9C56DBAEF6}"/>
              </a:ext>
            </a:extLst>
          </p:cNvPr>
          <p:cNvSpPr/>
          <p:nvPr/>
        </p:nvSpPr>
        <p:spPr>
          <a:xfrm>
            <a:off x="8443560"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dirty="0">
                <a:solidFill>
                  <a:schemeClr val="bg1"/>
                </a:solidFill>
                <a:latin typeface="Meiryo UI" panose="020B0604030504040204" pitchFamily="50" charset="-128"/>
                <a:ea typeface="Meiryo UI" panose="020B0604030504040204" pitchFamily="50" charset="-128"/>
              </a:rPr>
              <a:t>M&amp;A</a:t>
            </a:r>
            <a:r>
              <a:rPr kumimoji="1" lang="ja-JP" altLang="en-US" sz="867" b="1" dirty="0">
                <a:solidFill>
                  <a:schemeClr val="bg1"/>
                </a:solidFill>
                <a:latin typeface="Meiryo UI" panose="020B0604030504040204" pitchFamily="50" charset="-128"/>
                <a:ea typeface="Meiryo UI" panose="020B0604030504040204" pitchFamily="50" charset="-128"/>
              </a:rPr>
              <a:t>実施の諸条件</a:t>
            </a:r>
          </a:p>
        </p:txBody>
      </p:sp>
      <p:sp>
        <p:nvSpPr>
          <p:cNvPr id="2" name="スライド番号プレースホルダー 2">
            <a:extLst>
              <a:ext uri="{FF2B5EF4-FFF2-40B4-BE49-F238E27FC236}">
                <a16:creationId xmlns:a16="http://schemas.microsoft.com/office/drawing/2014/main" id="{0C39A4D9-C4F0-57B2-2CE7-0F919722432B}"/>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14</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12582654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A03AB354-B6A4-E17B-B254-41498A8BC2B3}"/>
              </a:ext>
            </a:extLst>
          </p:cNvPr>
          <p:cNvSpPr txBox="1">
            <a:spLocks/>
          </p:cNvSpPr>
          <p:nvPr/>
        </p:nvSpPr>
        <p:spPr>
          <a:xfrm>
            <a:off x="554531" y="-22974"/>
            <a:ext cx="5128912" cy="270528"/>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3. M&amp;A</a:t>
            </a:r>
            <a:r>
              <a:rPr lang="ja-JP" altLang="en-US" sz="1300" dirty="0">
                <a:solidFill>
                  <a:schemeClr val="tx2"/>
                </a:solidFill>
                <a:latin typeface="Meiryo UI" panose="020B0604030504040204" pitchFamily="50" charset="-128"/>
                <a:ea typeface="Meiryo UI" panose="020B0604030504040204" pitchFamily="50" charset="-128"/>
                <a:cs typeface="+mn-cs"/>
              </a:rPr>
              <a:t>の</a:t>
            </a:r>
            <a:r>
              <a:rPr lang="ja-JP" altLang="en-US" sz="1300" dirty="0">
                <a:solidFill>
                  <a:schemeClr val="tx2"/>
                </a:solidFill>
                <a:latin typeface="Meiryo UI" panose="020B0604030504040204" pitchFamily="50" charset="-128"/>
                <a:ea typeface="Meiryo UI" panose="020B0604030504040204" pitchFamily="50" charset="-128"/>
              </a:rPr>
              <a:t>実施</a:t>
            </a:r>
            <a:r>
              <a:rPr lang="ja-JP" altLang="en-US" sz="1300" dirty="0">
                <a:solidFill>
                  <a:schemeClr val="tx2"/>
                </a:solidFill>
                <a:latin typeface="Meiryo UI" panose="020B0604030504040204" pitchFamily="50" charset="-128"/>
                <a:ea typeface="Meiryo UI" panose="020B0604030504040204" pitchFamily="50" charset="-128"/>
                <a:cs typeface="+mn-cs"/>
              </a:rPr>
              <a:t>体制と方針／</a:t>
            </a:r>
            <a:r>
              <a:rPr lang="en-US" altLang="ja-JP" sz="1300" dirty="0">
                <a:solidFill>
                  <a:schemeClr val="tx2"/>
                </a:solidFill>
                <a:latin typeface="Meiryo UI" panose="020B0604030504040204" pitchFamily="50" charset="-128"/>
                <a:ea typeface="Meiryo UI" panose="020B0604030504040204" pitchFamily="50" charset="-128"/>
                <a:cs typeface="+mn-cs"/>
              </a:rPr>
              <a:t>2. M&amp;A</a:t>
            </a:r>
            <a:r>
              <a:rPr lang="ja-JP" altLang="en-US" sz="1300" dirty="0">
                <a:solidFill>
                  <a:schemeClr val="tx2"/>
                </a:solidFill>
                <a:latin typeface="Meiryo UI" panose="020B0604030504040204" pitchFamily="50" charset="-128"/>
                <a:ea typeface="Meiryo UI" panose="020B0604030504040204" pitchFamily="50" charset="-128"/>
                <a:cs typeface="+mn-cs"/>
              </a:rPr>
              <a:t>経験</a:t>
            </a:r>
          </a:p>
        </p:txBody>
      </p:sp>
      <p:sp>
        <p:nvSpPr>
          <p:cNvPr id="15" name="タイトル 3">
            <a:extLst>
              <a:ext uri="{FF2B5EF4-FFF2-40B4-BE49-F238E27FC236}">
                <a16:creationId xmlns:a16="http://schemas.microsoft.com/office/drawing/2014/main" id="{9D12A233-739B-3196-7D2D-694657480BC3}"/>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sp>
        <p:nvSpPr>
          <p:cNvPr id="27" name="テキスト ボックス 26">
            <a:extLst>
              <a:ext uri="{FF2B5EF4-FFF2-40B4-BE49-F238E27FC236}">
                <a16:creationId xmlns:a16="http://schemas.microsoft.com/office/drawing/2014/main" id="{00ADCA08-7049-904C-1274-5C2A5C757200}"/>
              </a:ext>
            </a:extLst>
          </p:cNvPr>
          <p:cNvSpPr txBox="1"/>
          <p:nvPr/>
        </p:nvSpPr>
        <p:spPr>
          <a:xfrm>
            <a:off x="176739" y="6331788"/>
            <a:ext cx="9552522" cy="253916"/>
          </a:xfrm>
          <a:prstGeom prst="rect">
            <a:avLst/>
          </a:prstGeom>
          <a:noFill/>
        </p:spPr>
        <p:txBody>
          <a:bodyPr wrap="square" rtlCol="0">
            <a:spAutoFit/>
          </a:bodyPr>
          <a:lstStyle/>
          <a:p>
            <a:r>
              <a:rPr kumimoji="1" lang="ja-JP" altLang="en-US" sz="1050" dirty="0">
                <a:latin typeface="Yu Gothic UI" panose="020B0500000000000000" pitchFamily="50" charset="-128"/>
                <a:ea typeface="Yu Gothic UI" panose="020B0500000000000000" pitchFamily="50" charset="-128"/>
              </a:rPr>
              <a:t>持分法適用外の少額出資や組織内再編については記載不要です。</a:t>
            </a:r>
            <a:endParaRPr kumimoji="1" lang="en-US" altLang="ja-JP" sz="1050" dirty="0">
              <a:latin typeface="Yu Gothic UI" panose="020B0500000000000000" pitchFamily="50" charset="-128"/>
              <a:ea typeface="Yu Gothic UI" panose="020B0500000000000000" pitchFamily="50" charset="-128"/>
            </a:endParaRPr>
          </a:p>
        </p:txBody>
      </p:sp>
      <p:graphicFrame>
        <p:nvGraphicFramePr>
          <p:cNvPr id="2" name="表 1">
            <a:extLst>
              <a:ext uri="{FF2B5EF4-FFF2-40B4-BE49-F238E27FC236}">
                <a16:creationId xmlns:a16="http://schemas.microsoft.com/office/drawing/2014/main" id="{207818D0-97F7-5438-A864-6760A34A5167}"/>
              </a:ext>
            </a:extLst>
          </p:cNvPr>
          <p:cNvGraphicFramePr>
            <a:graphicFrameLocks noGrp="1"/>
          </p:cNvGraphicFramePr>
          <p:nvPr>
            <p:extLst>
              <p:ext uri="{D42A27DB-BD31-4B8C-83A1-F6EECF244321}">
                <p14:modId xmlns:p14="http://schemas.microsoft.com/office/powerpoint/2010/main" val="2877233188"/>
              </p:ext>
            </p:extLst>
          </p:nvPr>
        </p:nvGraphicFramePr>
        <p:xfrm>
          <a:off x="561000" y="1798892"/>
          <a:ext cx="8784000" cy="3744000"/>
        </p:xfrm>
        <a:graphic>
          <a:graphicData uri="http://schemas.openxmlformats.org/drawingml/2006/table">
            <a:tbl>
              <a:tblPr firstRow="1" bandRow="1">
                <a:tableStyleId>{5C22544A-7EE6-4342-B048-85BDC9FD1C3A}</a:tableStyleId>
              </a:tblPr>
              <a:tblGrid>
                <a:gridCol w="1800000">
                  <a:extLst>
                    <a:ext uri="{9D8B030D-6E8A-4147-A177-3AD203B41FA5}">
                      <a16:colId xmlns:a16="http://schemas.microsoft.com/office/drawing/2014/main" val="218071589"/>
                    </a:ext>
                  </a:extLst>
                </a:gridCol>
                <a:gridCol w="900000">
                  <a:extLst>
                    <a:ext uri="{9D8B030D-6E8A-4147-A177-3AD203B41FA5}">
                      <a16:colId xmlns:a16="http://schemas.microsoft.com/office/drawing/2014/main" val="1832330406"/>
                    </a:ext>
                  </a:extLst>
                </a:gridCol>
                <a:gridCol w="900000">
                  <a:extLst>
                    <a:ext uri="{9D8B030D-6E8A-4147-A177-3AD203B41FA5}">
                      <a16:colId xmlns:a16="http://schemas.microsoft.com/office/drawing/2014/main" val="931339895"/>
                    </a:ext>
                  </a:extLst>
                </a:gridCol>
                <a:gridCol w="900000">
                  <a:extLst>
                    <a:ext uri="{9D8B030D-6E8A-4147-A177-3AD203B41FA5}">
                      <a16:colId xmlns:a16="http://schemas.microsoft.com/office/drawing/2014/main" val="4221439299"/>
                    </a:ext>
                  </a:extLst>
                </a:gridCol>
                <a:gridCol w="900000">
                  <a:extLst>
                    <a:ext uri="{9D8B030D-6E8A-4147-A177-3AD203B41FA5}">
                      <a16:colId xmlns:a16="http://schemas.microsoft.com/office/drawing/2014/main" val="2572392387"/>
                    </a:ext>
                  </a:extLst>
                </a:gridCol>
                <a:gridCol w="3384000">
                  <a:extLst>
                    <a:ext uri="{9D8B030D-6E8A-4147-A177-3AD203B41FA5}">
                      <a16:colId xmlns:a16="http://schemas.microsoft.com/office/drawing/2014/main" val="290590714"/>
                    </a:ext>
                  </a:extLst>
                </a:gridCol>
              </a:tblGrid>
              <a:tr h="684000">
                <a:tc>
                  <a:txBody>
                    <a:bodyPr/>
                    <a:lstStyle/>
                    <a:p>
                      <a:pPr algn="ctr"/>
                      <a:r>
                        <a:rPr kumimoji="1" lang="ja-JP" altLang="en-US" sz="1050" b="1" dirty="0">
                          <a:solidFill>
                            <a:schemeClr val="bg1"/>
                          </a:solidFill>
                          <a:latin typeface="Yu Gothic UI" panose="020B0500000000000000" pitchFamily="50" charset="-128"/>
                          <a:ea typeface="Yu Gothic UI" panose="020B0500000000000000" pitchFamily="50" charset="-128"/>
                        </a:rPr>
                        <a:t>企業名</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050" b="1" dirty="0">
                          <a:solidFill>
                            <a:schemeClr val="bg1"/>
                          </a:solidFill>
                          <a:latin typeface="Yu Gothic UI" panose="020B0500000000000000" pitchFamily="50" charset="-128"/>
                          <a:ea typeface="Yu Gothic UI" panose="020B0500000000000000" pitchFamily="50" charset="-128"/>
                        </a:rPr>
                        <a:t>実施時期</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050" b="1" dirty="0">
                          <a:solidFill>
                            <a:schemeClr val="bg1"/>
                          </a:solidFill>
                          <a:latin typeface="Yu Gothic UI" panose="020B0500000000000000" pitchFamily="50" charset="-128"/>
                          <a:ea typeface="Yu Gothic UI" panose="020B0500000000000000" pitchFamily="50" charset="-128"/>
                        </a:rPr>
                        <a:t>買収／売却</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050" b="1" dirty="0">
                          <a:solidFill>
                            <a:schemeClr val="bg1"/>
                          </a:solidFill>
                          <a:latin typeface="Yu Gothic UI" panose="020B0500000000000000" pitchFamily="50" charset="-128"/>
                          <a:ea typeface="Yu Gothic UI" panose="020B0500000000000000" pitchFamily="50" charset="-128"/>
                        </a:rPr>
                        <a:t>譲渡価額</a:t>
                      </a:r>
                      <a:endParaRPr kumimoji="1" lang="en-US" altLang="ja-JP" sz="1050" b="1" dirty="0">
                        <a:solidFill>
                          <a:schemeClr val="bg1"/>
                        </a:solidFill>
                        <a:latin typeface="Yu Gothic UI" panose="020B0500000000000000" pitchFamily="50" charset="-128"/>
                        <a:ea typeface="Yu Gothic UI" panose="020B0500000000000000" pitchFamily="50" charset="-128"/>
                      </a:endParaRPr>
                    </a:p>
                    <a:p>
                      <a:pPr algn="ctr"/>
                      <a:r>
                        <a:rPr kumimoji="1" lang="ja-JP" altLang="en-US" sz="1050" b="1" dirty="0">
                          <a:solidFill>
                            <a:schemeClr val="bg1"/>
                          </a:solidFill>
                          <a:latin typeface="Yu Gothic UI" panose="020B0500000000000000" pitchFamily="50" charset="-128"/>
                          <a:ea typeface="Yu Gothic UI" panose="020B0500000000000000" pitchFamily="50" charset="-128"/>
                        </a:rPr>
                        <a:t>（百万円）</a:t>
                      </a:r>
                      <a:endParaRPr kumimoji="1" lang="en-US" altLang="ja-JP" sz="1000" b="1" dirty="0">
                        <a:solidFill>
                          <a:schemeClr val="bg1"/>
                        </a:solidFill>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050" b="1" dirty="0">
                          <a:solidFill>
                            <a:schemeClr val="bg1"/>
                          </a:solidFill>
                          <a:latin typeface="Yu Gothic UI" panose="020B0500000000000000" pitchFamily="50" charset="-128"/>
                          <a:ea typeface="Yu Gothic UI" panose="020B0500000000000000" pitchFamily="50" charset="-128"/>
                        </a:rPr>
                        <a:t>譲渡比率</a:t>
                      </a:r>
                      <a:endParaRPr kumimoji="1" lang="en-US" altLang="ja-JP" sz="1050" b="1" dirty="0">
                        <a:solidFill>
                          <a:schemeClr val="bg1"/>
                        </a:solidFill>
                        <a:latin typeface="Yu Gothic UI" panose="020B0500000000000000" pitchFamily="50" charset="-128"/>
                        <a:ea typeface="Yu Gothic UI" panose="020B0500000000000000" pitchFamily="50" charset="-128"/>
                      </a:endParaRPr>
                    </a:p>
                    <a:p>
                      <a:pPr algn="ctr"/>
                      <a:r>
                        <a:rPr kumimoji="1" lang="ja-JP" altLang="en-US" sz="1050" b="1" dirty="0">
                          <a:solidFill>
                            <a:schemeClr val="bg1"/>
                          </a:solidFill>
                          <a:latin typeface="Yu Gothic UI" panose="020B0500000000000000" pitchFamily="50" charset="-128"/>
                          <a:ea typeface="Yu Gothic UI" panose="020B0500000000000000" pitchFamily="50" charset="-128"/>
                        </a:rPr>
                        <a:t>（％）</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en-US" altLang="ja-JP" sz="1050" b="1" dirty="0">
                          <a:solidFill>
                            <a:schemeClr val="bg1"/>
                          </a:solidFill>
                          <a:latin typeface="Yu Gothic UI" panose="020B0500000000000000" pitchFamily="50" charset="-128"/>
                          <a:ea typeface="Yu Gothic UI" panose="020B0500000000000000" pitchFamily="50" charset="-128"/>
                        </a:rPr>
                        <a:t>M&amp;A</a:t>
                      </a:r>
                      <a:r>
                        <a:rPr kumimoji="1" lang="ja-JP" altLang="en-US" sz="1050" b="1" dirty="0">
                          <a:solidFill>
                            <a:schemeClr val="bg1"/>
                          </a:solidFill>
                          <a:latin typeface="Yu Gothic UI" panose="020B0500000000000000" pitchFamily="50" charset="-128"/>
                          <a:ea typeface="Yu Gothic UI" panose="020B0500000000000000" pitchFamily="50" charset="-128"/>
                        </a:rPr>
                        <a:t>実施の背景</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extLst>
                  <a:ext uri="{0D108BD9-81ED-4DB2-BD59-A6C34878D82A}">
                    <a16:rowId xmlns:a16="http://schemas.microsoft.com/office/drawing/2014/main" val="4186246924"/>
                  </a:ext>
                </a:extLst>
              </a:tr>
              <a:tr h="612000">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45018293"/>
                  </a:ext>
                </a:extLst>
              </a:tr>
              <a:tr h="612000">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dirty="0">
                        <a:latin typeface="Meiryo UI" panose="020B0604030504040204" pitchFamily="50" charset="-128"/>
                        <a:ea typeface="Meiryo UI" panose="020B0604030504040204"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84629378"/>
                  </a:ext>
                </a:extLst>
              </a:tr>
              <a:tr h="612000">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47533602"/>
                  </a:ext>
                </a:extLst>
              </a:tr>
              <a:tr h="612000">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7221756"/>
                  </a:ext>
                </a:extLst>
              </a:tr>
              <a:tr h="612000">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05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6710354"/>
                  </a:ext>
                </a:extLst>
              </a:tr>
            </a:tbl>
          </a:graphicData>
        </a:graphic>
      </p:graphicFrame>
      <p:sp>
        <p:nvSpPr>
          <p:cNvPr id="5" name="テキスト ボックス 4">
            <a:extLst>
              <a:ext uri="{FF2B5EF4-FFF2-40B4-BE49-F238E27FC236}">
                <a16:creationId xmlns:a16="http://schemas.microsoft.com/office/drawing/2014/main" id="{A076406F-ACD4-F2C5-814B-48E4C3701FDC}"/>
              </a:ext>
            </a:extLst>
          </p:cNvPr>
          <p:cNvSpPr txBox="1"/>
          <p:nvPr/>
        </p:nvSpPr>
        <p:spPr>
          <a:xfrm>
            <a:off x="380081" y="1337582"/>
            <a:ext cx="2626115" cy="392415"/>
          </a:xfrm>
          <a:prstGeom prst="rect">
            <a:avLst/>
          </a:prstGeom>
          <a:noFill/>
        </p:spPr>
        <p:txBody>
          <a:bodyPr wrap="square" rtlCol="0">
            <a:spAutoFit/>
          </a:bodyPr>
          <a:lstStyle/>
          <a:p>
            <a:r>
              <a:rPr kumimoji="1" lang="en-US" altLang="ja-JP" sz="1950" dirty="0">
                <a:latin typeface="Yu Gothic UI" panose="020B0500000000000000" pitchFamily="50" charset="-128"/>
                <a:ea typeface="Yu Gothic UI" panose="020B0500000000000000" pitchFamily="50" charset="-128"/>
              </a:rPr>
              <a:t>【M&amp;A</a:t>
            </a:r>
            <a:r>
              <a:rPr kumimoji="1" lang="ja-JP" altLang="en-US" sz="1950" dirty="0">
                <a:latin typeface="Yu Gothic UI" panose="020B0500000000000000" pitchFamily="50" charset="-128"/>
                <a:ea typeface="Yu Gothic UI" panose="020B0500000000000000" pitchFamily="50" charset="-128"/>
              </a:rPr>
              <a:t>経験</a:t>
            </a:r>
            <a:r>
              <a:rPr kumimoji="1" lang="en-US" altLang="ja-JP" sz="1950" dirty="0">
                <a:latin typeface="Yu Gothic UI" panose="020B0500000000000000" pitchFamily="50" charset="-128"/>
                <a:ea typeface="Yu Gothic UI" panose="020B0500000000000000" pitchFamily="50" charset="-128"/>
              </a:rPr>
              <a:t>】</a:t>
            </a:r>
            <a:endParaRPr kumimoji="1" lang="ja-JP" altLang="en-US" sz="1950" dirty="0">
              <a:latin typeface="Yu Gothic UI" panose="020B0500000000000000" pitchFamily="50" charset="-128"/>
              <a:ea typeface="Yu Gothic UI" panose="020B0500000000000000" pitchFamily="50" charset="-128"/>
            </a:endParaRPr>
          </a:p>
        </p:txBody>
      </p:sp>
      <p:sp>
        <p:nvSpPr>
          <p:cNvPr id="37" name="四角形: 1 つの角を切り取る 36">
            <a:extLst>
              <a:ext uri="{FF2B5EF4-FFF2-40B4-BE49-F238E27FC236}">
                <a16:creationId xmlns:a16="http://schemas.microsoft.com/office/drawing/2014/main" id="{D4486E18-420C-757A-4EA2-E2685B475CA2}"/>
              </a:ext>
            </a:extLst>
          </p:cNvPr>
          <p:cNvSpPr/>
          <p:nvPr/>
        </p:nvSpPr>
        <p:spPr>
          <a:xfrm>
            <a:off x="5603596"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経営力</a:t>
            </a:r>
          </a:p>
        </p:txBody>
      </p:sp>
      <p:sp>
        <p:nvSpPr>
          <p:cNvPr id="38" name="四角形: 1 つの角を切り取る 37">
            <a:extLst>
              <a:ext uri="{FF2B5EF4-FFF2-40B4-BE49-F238E27FC236}">
                <a16:creationId xmlns:a16="http://schemas.microsoft.com/office/drawing/2014/main" id="{7B8282FE-DD00-CC13-305F-698EF8ED9419}"/>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波及効果</a:t>
            </a:r>
          </a:p>
        </p:txBody>
      </p:sp>
      <p:sp>
        <p:nvSpPr>
          <p:cNvPr id="39" name="四角形: 1 つの角を切り取る 38">
            <a:extLst>
              <a:ext uri="{FF2B5EF4-FFF2-40B4-BE49-F238E27FC236}">
                <a16:creationId xmlns:a16="http://schemas.microsoft.com/office/drawing/2014/main" id="{F1219971-45F1-4724-B9B6-4E5D3723E70D}"/>
              </a:ext>
            </a:extLst>
          </p:cNvPr>
          <p:cNvSpPr/>
          <p:nvPr/>
        </p:nvSpPr>
        <p:spPr>
          <a:xfrm>
            <a:off x="8443560"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dirty="0">
                <a:solidFill>
                  <a:schemeClr val="bg1"/>
                </a:solidFill>
                <a:latin typeface="Meiryo UI" panose="020B0604030504040204" pitchFamily="50" charset="-128"/>
                <a:ea typeface="Meiryo UI" panose="020B0604030504040204" pitchFamily="50" charset="-128"/>
              </a:rPr>
              <a:t>M&amp;A</a:t>
            </a:r>
            <a:r>
              <a:rPr kumimoji="1" lang="ja-JP" altLang="en-US" sz="867" b="1" dirty="0">
                <a:solidFill>
                  <a:schemeClr val="bg1"/>
                </a:solidFill>
                <a:latin typeface="Meiryo UI" panose="020B0604030504040204" pitchFamily="50" charset="-128"/>
                <a:ea typeface="Meiryo UI" panose="020B0604030504040204" pitchFamily="50" charset="-128"/>
              </a:rPr>
              <a:t>実施の諸条件</a:t>
            </a:r>
          </a:p>
        </p:txBody>
      </p:sp>
      <p:sp>
        <p:nvSpPr>
          <p:cNvPr id="3" name="スライド番号プレースホルダー 2">
            <a:extLst>
              <a:ext uri="{FF2B5EF4-FFF2-40B4-BE49-F238E27FC236}">
                <a16:creationId xmlns:a16="http://schemas.microsoft.com/office/drawing/2014/main" id="{08FC0AF4-053C-66BC-6BA8-D045539C7057}"/>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15</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21059722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A03AB354-B6A4-E17B-B254-41498A8BC2B3}"/>
              </a:ext>
            </a:extLst>
          </p:cNvPr>
          <p:cNvSpPr txBox="1">
            <a:spLocks/>
          </p:cNvSpPr>
          <p:nvPr/>
        </p:nvSpPr>
        <p:spPr>
          <a:xfrm>
            <a:off x="554531" y="-22974"/>
            <a:ext cx="5128912" cy="270528"/>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3. M&amp;A</a:t>
            </a:r>
            <a:r>
              <a:rPr lang="ja-JP" altLang="en-US" sz="1300" dirty="0">
                <a:solidFill>
                  <a:schemeClr val="tx2"/>
                </a:solidFill>
                <a:latin typeface="Meiryo UI" panose="020B0604030504040204" pitchFamily="50" charset="-128"/>
                <a:ea typeface="Meiryo UI" panose="020B0604030504040204" pitchFamily="50" charset="-128"/>
                <a:cs typeface="+mn-cs"/>
              </a:rPr>
              <a:t>の</a:t>
            </a:r>
            <a:r>
              <a:rPr lang="ja-JP" altLang="en-US" sz="1300" dirty="0">
                <a:solidFill>
                  <a:schemeClr val="tx2"/>
                </a:solidFill>
                <a:latin typeface="Meiryo UI" panose="020B0604030504040204" pitchFamily="50" charset="-128"/>
                <a:ea typeface="Meiryo UI" panose="020B0604030504040204" pitchFamily="50" charset="-128"/>
              </a:rPr>
              <a:t>実施</a:t>
            </a:r>
            <a:r>
              <a:rPr lang="ja-JP" altLang="en-US" sz="1300" dirty="0">
                <a:solidFill>
                  <a:schemeClr val="tx2"/>
                </a:solidFill>
                <a:latin typeface="Meiryo UI" panose="020B0604030504040204" pitchFamily="50" charset="-128"/>
                <a:ea typeface="Meiryo UI" panose="020B0604030504040204" pitchFamily="50" charset="-128"/>
                <a:cs typeface="+mn-cs"/>
              </a:rPr>
              <a:t>体制と方針／</a:t>
            </a:r>
            <a:r>
              <a:rPr lang="en-US" altLang="ja-JP" sz="1300" dirty="0">
                <a:solidFill>
                  <a:schemeClr val="tx2"/>
                </a:solidFill>
                <a:latin typeface="Meiryo UI" panose="020B0604030504040204" pitchFamily="50" charset="-128"/>
                <a:ea typeface="Meiryo UI" panose="020B0604030504040204" pitchFamily="50" charset="-128"/>
                <a:cs typeface="+mn-cs"/>
              </a:rPr>
              <a:t>3. </a:t>
            </a:r>
            <a:r>
              <a:rPr lang="ja-JP" altLang="en-US" sz="1300" dirty="0">
                <a:solidFill>
                  <a:schemeClr val="tx2"/>
                </a:solidFill>
                <a:latin typeface="Meiryo UI" panose="020B0604030504040204" pitchFamily="50" charset="-128"/>
                <a:ea typeface="Meiryo UI" panose="020B0604030504040204" pitchFamily="50" charset="-128"/>
                <a:cs typeface="+mn-cs"/>
              </a:rPr>
              <a:t>実施体制図</a:t>
            </a:r>
          </a:p>
        </p:txBody>
      </p:sp>
      <p:sp>
        <p:nvSpPr>
          <p:cNvPr id="15" name="タイトル 3">
            <a:extLst>
              <a:ext uri="{FF2B5EF4-FFF2-40B4-BE49-F238E27FC236}">
                <a16:creationId xmlns:a16="http://schemas.microsoft.com/office/drawing/2014/main" id="{9D12A233-739B-3196-7D2D-694657480BC3}"/>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graphicFrame>
        <p:nvGraphicFramePr>
          <p:cNvPr id="2" name="表 1">
            <a:extLst>
              <a:ext uri="{FF2B5EF4-FFF2-40B4-BE49-F238E27FC236}">
                <a16:creationId xmlns:a16="http://schemas.microsoft.com/office/drawing/2014/main" id="{A267B962-B81B-08A5-285B-3C4531FAF676}"/>
              </a:ext>
            </a:extLst>
          </p:cNvPr>
          <p:cNvGraphicFramePr>
            <a:graphicFrameLocks noGrp="1"/>
          </p:cNvGraphicFramePr>
          <p:nvPr>
            <p:extLst>
              <p:ext uri="{D42A27DB-BD31-4B8C-83A1-F6EECF244321}">
                <p14:modId xmlns:p14="http://schemas.microsoft.com/office/powerpoint/2010/main" val="3772228021"/>
              </p:ext>
            </p:extLst>
          </p:nvPr>
        </p:nvGraphicFramePr>
        <p:xfrm>
          <a:off x="167965" y="3833421"/>
          <a:ext cx="4503203" cy="2592000"/>
        </p:xfrm>
        <a:graphic>
          <a:graphicData uri="http://schemas.openxmlformats.org/drawingml/2006/table">
            <a:tbl>
              <a:tblPr/>
              <a:tblGrid>
                <a:gridCol w="1191203">
                  <a:extLst>
                    <a:ext uri="{9D8B030D-6E8A-4147-A177-3AD203B41FA5}">
                      <a16:colId xmlns:a16="http://schemas.microsoft.com/office/drawing/2014/main" val="20001"/>
                    </a:ext>
                  </a:extLst>
                </a:gridCol>
                <a:gridCol w="864000">
                  <a:extLst>
                    <a:ext uri="{9D8B030D-6E8A-4147-A177-3AD203B41FA5}">
                      <a16:colId xmlns:a16="http://schemas.microsoft.com/office/drawing/2014/main" val="20002"/>
                    </a:ext>
                  </a:extLst>
                </a:gridCol>
                <a:gridCol w="864000">
                  <a:extLst>
                    <a:ext uri="{9D8B030D-6E8A-4147-A177-3AD203B41FA5}">
                      <a16:colId xmlns:a16="http://schemas.microsoft.com/office/drawing/2014/main" val="2159797835"/>
                    </a:ext>
                  </a:extLst>
                </a:gridCol>
                <a:gridCol w="1584000">
                  <a:extLst>
                    <a:ext uri="{9D8B030D-6E8A-4147-A177-3AD203B41FA5}">
                      <a16:colId xmlns:a16="http://schemas.microsoft.com/office/drawing/2014/main" val="93772259"/>
                    </a:ext>
                  </a:extLst>
                </a:gridCol>
              </a:tblGrid>
              <a:tr h="288000">
                <a:tc gridSpan="2">
                  <a:txBody>
                    <a:bodyPr/>
                    <a:lstStyle/>
                    <a:p>
                      <a:pPr marR="44450" indent="127000" algn="ctr">
                        <a:spcAft>
                          <a:spcPts val="0"/>
                        </a:spcAft>
                        <a:tabLst>
                          <a:tab pos="2700020" algn="ctr"/>
                          <a:tab pos="5400040" algn="r"/>
                        </a:tabLst>
                      </a:pPr>
                      <a:r>
                        <a:rPr lang="ja-JP" altLang="en-US" sz="1100" b="1" kern="100">
                          <a:effectLst/>
                          <a:latin typeface="Meiryo UI" panose="020B0604030504040204" pitchFamily="50" charset="-128"/>
                          <a:ea typeface="Meiryo UI" panose="020B0604030504040204" pitchFamily="50" charset="-128"/>
                        </a:rPr>
                        <a:t>担当者</a:t>
                      </a:r>
                      <a:endParaRPr lang="en-US" altLang="ja-JP" sz="1100" b="1" kern="100">
                        <a:effectLst/>
                        <a:latin typeface="Meiryo UI" panose="020B0604030504040204" pitchFamily="50" charset="-128"/>
                        <a:ea typeface="Meiryo UI" panose="020B0604030504040204" pitchFamily="50" charset="-128"/>
                      </a:endParaRPr>
                    </a:p>
                  </a:txBody>
                  <a:tcPr marL="17259" marR="17259"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2F2F2"/>
                    </a:solidFill>
                  </a:tcPr>
                </a:tc>
                <a:tc hMerge="1">
                  <a:txBody>
                    <a:bodyPr/>
                    <a:lstStyle/>
                    <a:p>
                      <a:pPr marR="44450" indent="127000" algn="ctr">
                        <a:spcAft>
                          <a:spcPts val="0"/>
                        </a:spcAft>
                        <a:tabLst>
                          <a:tab pos="2700020" algn="ctr"/>
                          <a:tab pos="5400040" algn="r"/>
                        </a:tabLst>
                      </a:pPr>
                      <a:r>
                        <a:rPr lang="ja-JP" altLang="en-US" sz="1000" kern="100">
                          <a:effectLst/>
                          <a:latin typeface="Meiryo UI" panose="020B0604030504040204" pitchFamily="50" charset="-128"/>
                          <a:ea typeface="Meiryo UI" panose="020B0604030504040204" pitchFamily="50" charset="-128"/>
                          <a:cs typeface="Meiryo UI" panose="020B0604030504040204" pitchFamily="50" charset="-128"/>
                        </a:rPr>
                        <a:t>担当者</a:t>
                      </a:r>
                      <a:endParaRPr lang="en-US" altLang="ja-JP" sz="10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7780" marR="17780"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2F2F2"/>
                    </a:solidFill>
                  </a:tcPr>
                </a:tc>
                <a:tc>
                  <a:txBody>
                    <a:bodyPr/>
                    <a:lstStyle/>
                    <a:p>
                      <a:pPr marR="44450" indent="127000" algn="ctr">
                        <a:spcAft>
                          <a:spcPts val="0"/>
                        </a:spcAft>
                        <a:tabLst>
                          <a:tab pos="2700020" algn="ctr"/>
                          <a:tab pos="5400040" algn="r"/>
                        </a:tabLst>
                      </a:pPr>
                      <a:r>
                        <a:rPr lang="ja-JP" altLang="en-US" sz="1100" b="1" kern="100" dirty="0">
                          <a:effectLst/>
                          <a:latin typeface="Meiryo UI" panose="020B0604030504040204" pitchFamily="50" charset="-128"/>
                          <a:ea typeface="Meiryo UI" panose="020B0604030504040204" pitchFamily="50" charset="-128"/>
                          <a:cs typeface="Meiryo UI" panose="020B0604030504040204" pitchFamily="50" charset="-128"/>
                        </a:rPr>
                        <a:t>役職</a:t>
                      </a:r>
                      <a:endParaRPr lang="en-US" altLang="ja-JP" sz="1100" b="1"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2F2F2"/>
                    </a:solidFill>
                  </a:tcPr>
                </a:tc>
                <a:tc>
                  <a:txBody>
                    <a:bodyPr/>
                    <a:lstStyle/>
                    <a:p>
                      <a:pPr marL="0" marR="44450" indent="0" algn="ctr">
                        <a:spcAft>
                          <a:spcPts val="0"/>
                        </a:spcAft>
                        <a:tabLst>
                          <a:tab pos="2700020" algn="ctr"/>
                          <a:tab pos="5400040" algn="r"/>
                        </a:tabLst>
                      </a:pPr>
                      <a:r>
                        <a:rPr lang="ja-JP" altLang="en-US" sz="1100" b="1" kern="100">
                          <a:effectLst/>
                          <a:latin typeface="Meiryo UI" panose="020B0604030504040204" pitchFamily="50" charset="-128"/>
                          <a:ea typeface="Meiryo UI" panose="020B0604030504040204" pitchFamily="50" charset="-128"/>
                          <a:cs typeface="Meiryo UI" panose="020B0604030504040204" pitchFamily="50" charset="-128"/>
                        </a:rPr>
                        <a:t>本事業における役割</a:t>
                      </a:r>
                      <a:endParaRPr lang="en-US" altLang="ja-JP" sz="1100" b="1" kern="10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0000"/>
                  </a:ext>
                </a:extLst>
              </a:tr>
              <a:tr h="288000">
                <a:tc>
                  <a:txBody>
                    <a:bodyPr/>
                    <a:lstStyle/>
                    <a:p>
                      <a:pPr marL="0" marR="44450" indent="0">
                        <a:spcAft>
                          <a:spcPts val="0"/>
                        </a:spcAft>
                        <a:tabLst>
                          <a:tab pos="2700020" algn="ctr"/>
                          <a:tab pos="5400040" algn="r"/>
                        </a:tabLst>
                      </a:pP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経営者</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r>
                        <a:rPr lang="en-US" altLang="ja-JP" sz="1100" kern="0" dirty="0">
                          <a:effectLst/>
                          <a:latin typeface="Meiryo UI" panose="020B0604030504040204" pitchFamily="50" charset="-128"/>
                          <a:ea typeface="Meiryo UI" panose="020B0604030504040204" pitchFamily="50" charset="-128"/>
                          <a:cs typeface="Meiryo UI" panose="020B0604030504040204" pitchFamily="50" charset="-128"/>
                        </a:rPr>
                        <a:t>xxx</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001"/>
                  </a:ext>
                </a:extLst>
              </a:tr>
              <a:tr h="288000">
                <a:tc>
                  <a:txBody>
                    <a:bodyPr/>
                    <a:lstStyle/>
                    <a:p>
                      <a:pPr marL="0" marR="44450" indent="0">
                        <a:spcAft>
                          <a:spcPts val="0"/>
                        </a:spcAft>
                        <a:tabLst>
                          <a:tab pos="2700020" algn="ctr"/>
                          <a:tab pos="5400040" algn="r"/>
                        </a:tabLst>
                      </a:pPr>
                      <a:r>
                        <a:rPr lang="en-US" altLang="ja-JP" sz="1100" kern="100" dirty="0">
                          <a:effectLst/>
                          <a:latin typeface="Meiryo UI" panose="020B0604030504040204" pitchFamily="50" charset="-128"/>
                          <a:ea typeface="Meiryo UI" panose="020B0604030504040204" pitchFamily="50" charset="-128"/>
                          <a:cs typeface="Meiryo UI" panose="020B0604030504040204" pitchFamily="50" charset="-128"/>
                        </a:rPr>
                        <a:t>M&amp;A</a:t>
                      </a:r>
                      <a:r>
                        <a:rPr lang="ja-JP" altLang="en-US" sz="1100" kern="100" dirty="0">
                          <a:effectLst/>
                          <a:latin typeface="Meiryo UI" panose="020B0604030504040204" pitchFamily="50" charset="-128"/>
                          <a:ea typeface="Meiryo UI" panose="020B0604030504040204" pitchFamily="50" charset="-128"/>
                          <a:cs typeface="Meiryo UI" panose="020B0604030504040204" pitchFamily="50" charset="-128"/>
                        </a:rPr>
                        <a:t>推進責任者</a:t>
                      </a: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r>
                        <a:rPr lang="en-US" altLang="ja-JP" sz="1100" kern="0">
                          <a:effectLst/>
                          <a:latin typeface="Meiryo UI" panose="020B0604030504040204" pitchFamily="50" charset="-128"/>
                          <a:ea typeface="Meiryo UI" panose="020B0604030504040204" pitchFamily="50" charset="-128"/>
                          <a:cs typeface="Meiryo UI" panose="020B0604030504040204" pitchFamily="50" charset="-128"/>
                        </a:rPr>
                        <a:t>xxx</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0002"/>
                  </a:ext>
                </a:extLst>
              </a:tr>
              <a:tr h="288000">
                <a:tc>
                  <a:txBody>
                    <a:bodyPr/>
                    <a:lstStyle/>
                    <a:p>
                      <a:pPr marL="0" marR="44450" indent="0">
                        <a:spcAft>
                          <a:spcPts val="0"/>
                        </a:spcAft>
                        <a:tabLst>
                          <a:tab pos="2700020" algn="ctr"/>
                          <a:tab pos="5400040" algn="r"/>
                        </a:tabLst>
                      </a:pP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製造責任者</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tabLst>
                          <a:tab pos="2700020" algn="ctr"/>
                          <a:tab pos="5400040" algn="r"/>
                        </a:tabLst>
                      </a:pPr>
                      <a:r>
                        <a:rPr lang="en-US" altLang="ja-JP" sz="1100" kern="0">
                          <a:effectLst/>
                          <a:latin typeface="Meiryo UI" panose="020B0604030504040204" pitchFamily="50" charset="-128"/>
                          <a:ea typeface="Meiryo UI" panose="020B0604030504040204" pitchFamily="50" charset="-128"/>
                          <a:cs typeface="Meiryo UI" panose="020B0604030504040204" pitchFamily="50" charset="-128"/>
                        </a:rPr>
                        <a:t>xxx</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tabLst>
                          <a:tab pos="2700020" algn="ctr"/>
                          <a:tab pos="5400040" algn="r"/>
                        </a:tabLst>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tabLst>
                          <a:tab pos="2700020" algn="ctr"/>
                          <a:tab pos="5400040" algn="r"/>
                        </a:tabLst>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444382730"/>
                  </a:ext>
                </a:extLst>
              </a:tr>
              <a:tr h="288000">
                <a:tc>
                  <a:txBody>
                    <a:bodyPr/>
                    <a:lstStyle/>
                    <a:p>
                      <a:pPr marL="0" marR="44450" indent="0">
                        <a:spcAft>
                          <a:spcPts val="0"/>
                        </a:spcAft>
                        <a:tabLst>
                          <a:tab pos="2700020" algn="ctr"/>
                          <a:tab pos="5400040" algn="r"/>
                        </a:tabLst>
                      </a:pP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営業責任者</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r>
                        <a:rPr lang="en-US" altLang="ja-JP" sz="1100" kern="0">
                          <a:effectLst/>
                          <a:latin typeface="Meiryo UI" panose="020B0604030504040204" pitchFamily="50" charset="-128"/>
                          <a:ea typeface="Meiryo UI" panose="020B0604030504040204" pitchFamily="50" charset="-128"/>
                          <a:cs typeface="ＭＳ明朝-WinCharSetFFFF-H"/>
                        </a:rPr>
                        <a:t>xxx</a:t>
                      </a: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553133304"/>
                  </a:ext>
                </a:extLst>
              </a:tr>
              <a:tr h="288000">
                <a:tc>
                  <a:txBody>
                    <a:bodyPr/>
                    <a:lstStyle/>
                    <a:p>
                      <a:pPr marL="0" marR="44450" indent="0">
                        <a:spcAft>
                          <a:spcPts val="0"/>
                        </a:spcAft>
                        <a:tabLst>
                          <a:tab pos="2700020" algn="ctr"/>
                          <a:tab pos="5400040" algn="r"/>
                        </a:tabLst>
                      </a:pP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経理責任者部門</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lvl="0" indent="-171450" algn="l" defTabSz="74295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ＭＳ明朝-WinCharSetFFFF-H"/>
                        </a:rPr>
                        <a:t>xxx</a:t>
                      </a: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3016652104"/>
                  </a:ext>
                </a:extLst>
              </a:tr>
              <a:tr h="288000">
                <a:tc>
                  <a:txBody>
                    <a:bodyPr/>
                    <a:lstStyle/>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製造部門</a:t>
                      </a:r>
                      <a:endParaRPr lang="ja-JP" alt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lvl="0" indent="-171450" algn="l" defTabSz="74295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ＭＳ明朝-WinCharSetFFFF-H"/>
                        </a:rPr>
                        <a:t>xxx</a:t>
                      </a: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801101466"/>
                  </a:ext>
                </a:extLst>
              </a:tr>
              <a:tr h="288000">
                <a:tc>
                  <a:txBody>
                    <a:bodyPr/>
                    <a:lstStyle/>
                    <a:p>
                      <a:pPr marL="0" marR="44450" lvl="0" indent="0" algn="l" defTabSz="914400" rtl="0" eaLnBrk="1" fontAlgn="auto" latinLnBrk="0" hangingPunct="1">
                        <a:lnSpc>
                          <a:spcPct val="100000"/>
                        </a:lnSpc>
                        <a:spcBef>
                          <a:spcPts val="0"/>
                        </a:spcBef>
                        <a:spcAft>
                          <a:spcPts val="0"/>
                        </a:spcAft>
                        <a:buClrTx/>
                        <a:buSzTx/>
                        <a:buFontTx/>
                        <a:buNone/>
                        <a:tabLst>
                          <a:tab pos="2700020" algn="ctr"/>
                          <a:tab pos="5400040" algn="r"/>
                        </a:tabLst>
                        <a:defRPr/>
                      </a:pP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営業部門</a:t>
                      </a:r>
                      <a:endParaRPr lang="ja-JP" alt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lvl="0" indent="-171450" algn="l" defTabSz="74295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ＭＳ明朝-WinCharSetFFFF-H"/>
                        </a:rPr>
                        <a:t>xxx</a:t>
                      </a: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769740495"/>
                  </a:ext>
                </a:extLst>
              </a:tr>
              <a:tr h="288000">
                <a:tc>
                  <a:txBody>
                    <a:bodyPr/>
                    <a:lstStyle/>
                    <a:p>
                      <a:pPr marL="0" marR="44450" indent="0">
                        <a:spcAft>
                          <a:spcPts val="0"/>
                        </a:spcAft>
                        <a:tabLst>
                          <a:tab pos="2700020" algn="ctr"/>
                          <a:tab pos="5400040" algn="r"/>
                        </a:tabLst>
                      </a:pP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経理部門</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lvl="0" indent="-171450" algn="l" defTabSz="74295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altLang="ja-JP" sz="1100" b="0" i="0" u="none" strike="noStrike" kern="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ＭＳ明朝-WinCharSetFFFF-H"/>
                        </a:rPr>
                        <a:t>xxx</a:t>
                      </a: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marL="171450" marR="44450" indent="-171450">
                        <a:spcAft>
                          <a:spcPts val="0"/>
                        </a:spcAft>
                        <a:buFont typeface="Arial" panose="020B0604020202020204" pitchFamily="34" charset="0"/>
                        <a:buChar char="•"/>
                      </a:pPr>
                      <a:endParaRPr lang="ja-JP" sz="11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3957" marR="63957" marT="0" marB="0" anchor="ct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1811215643"/>
                  </a:ext>
                </a:extLst>
              </a:tr>
            </a:tbl>
          </a:graphicData>
        </a:graphic>
      </p:graphicFrame>
      <p:sp>
        <p:nvSpPr>
          <p:cNvPr id="5" name="テキスト ボックス 4">
            <a:extLst>
              <a:ext uri="{FF2B5EF4-FFF2-40B4-BE49-F238E27FC236}">
                <a16:creationId xmlns:a16="http://schemas.microsoft.com/office/drawing/2014/main" id="{0E346F88-D949-E296-DC90-A581510CB3AC}"/>
              </a:ext>
            </a:extLst>
          </p:cNvPr>
          <p:cNvSpPr txBox="1"/>
          <p:nvPr/>
        </p:nvSpPr>
        <p:spPr>
          <a:xfrm>
            <a:off x="491702" y="1790326"/>
            <a:ext cx="1785395" cy="3988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ctr" anchorCtr="0" forceAA="0" compatLnSpc="1">
            <a:prstTxWarp prst="textNoShape">
              <a:avLst/>
            </a:prstTxWarp>
            <a:noAutofit/>
          </a:bodyPr>
          <a:lstStyle/>
          <a:p>
            <a:r>
              <a:rPr kumimoji="1" lang="en-US" altLang="ja-JP" sz="1083">
                <a:solidFill>
                  <a:schemeClr val="tx1"/>
                </a:solidFill>
                <a:latin typeface="Meiryo UI" panose="020B0604030504040204" pitchFamily="50" charset="-128"/>
                <a:ea typeface="Meiryo UI" panose="020B0604030504040204" pitchFamily="50" charset="-128"/>
              </a:rPr>
              <a:t>*</a:t>
            </a:r>
            <a:r>
              <a:rPr kumimoji="1" lang="ja-JP" altLang="en-US" sz="1083">
                <a:solidFill>
                  <a:schemeClr val="tx1"/>
                </a:solidFill>
                <a:latin typeface="Meiryo UI" panose="020B0604030504040204" pitchFamily="50" charset="-128"/>
                <a:ea typeface="Meiryo UI" panose="020B0604030504040204" pitchFamily="50" charset="-128"/>
              </a:rPr>
              <a:t>主要な担当者を記載</a:t>
            </a:r>
          </a:p>
        </p:txBody>
      </p:sp>
      <p:sp>
        <p:nvSpPr>
          <p:cNvPr id="9" name="正方形/長方形 8">
            <a:extLst>
              <a:ext uri="{FF2B5EF4-FFF2-40B4-BE49-F238E27FC236}">
                <a16:creationId xmlns:a16="http://schemas.microsoft.com/office/drawing/2014/main" id="{65526DF9-EA2D-99A2-7712-A3EEC9DCCE8F}"/>
              </a:ext>
            </a:extLst>
          </p:cNvPr>
          <p:cNvSpPr/>
          <p:nvPr/>
        </p:nvSpPr>
        <p:spPr>
          <a:xfrm>
            <a:off x="7784" y="1598397"/>
            <a:ext cx="2200777" cy="238323"/>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49528" indent="138680" algn="ctr" fontAlgn="ctr">
              <a:tabLst>
                <a:tab pos="2924932" algn="ctr"/>
                <a:tab pos="5849863" algn="r"/>
              </a:tabLst>
            </a:pPr>
            <a:r>
              <a:rPr lang="ja-JP" altLang="en-US" sz="1300" kern="100">
                <a:solidFill>
                  <a:srgbClr val="000000"/>
                </a:solidFill>
                <a:latin typeface="Meiryo UI" panose="020B0604030504040204" pitchFamily="50" charset="-128"/>
                <a:ea typeface="Meiryo UI" panose="020B0604030504040204" pitchFamily="50" charset="-128"/>
                <a:cs typeface="Meiryo UI" panose="020B0604030504040204" pitchFamily="50" charset="-128"/>
              </a:rPr>
              <a:t>事業推進体制</a:t>
            </a:r>
            <a:endParaRPr kumimoji="1" lang="ja-JP" altLang="en-US" sz="1300" kern="10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四角形: 1 つの角を切り取る 20">
            <a:extLst>
              <a:ext uri="{FF2B5EF4-FFF2-40B4-BE49-F238E27FC236}">
                <a16:creationId xmlns:a16="http://schemas.microsoft.com/office/drawing/2014/main" id="{1703F511-51BC-416D-081B-80BB28CA4F9C}"/>
              </a:ext>
            </a:extLst>
          </p:cNvPr>
          <p:cNvSpPr/>
          <p:nvPr/>
        </p:nvSpPr>
        <p:spPr>
          <a:xfrm>
            <a:off x="5603596"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経営力</a:t>
            </a:r>
          </a:p>
        </p:txBody>
      </p:sp>
      <p:sp>
        <p:nvSpPr>
          <p:cNvPr id="23" name="四角形: 1 つの角を切り取る 22">
            <a:extLst>
              <a:ext uri="{FF2B5EF4-FFF2-40B4-BE49-F238E27FC236}">
                <a16:creationId xmlns:a16="http://schemas.microsoft.com/office/drawing/2014/main" id="{1857B6C7-9894-5441-2468-E8757B70D093}"/>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波及効果</a:t>
            </a:r>
          </a:p>
        </p:txBody>
      </p:sp>
      <p:sp>
        <p:nvSpPr>
          <p:cNvPr id="27" name="四角形: 1 つの角を切り取る 26">
            <a:extLst>
              <a:ext uri="{FF2B5EF4-FFF2-40B4-BE49-F238E27FC236}">
                <a16:creationId xmlns:a16="http://schemas.microsoft.com/office/drawing/2014/main" id="{E09F883F-4FBF-AFFF-11CA-3A4CEB489FCD}"/>
              </a:ext>
            </a:extLst>
          </p:cNvPr>
          <p:cNvSpPr/>
          <p:nvPr/>
        </p:nvSpPr>
        <p:spPr>
          <a:xfrm>
            <a:off x="8443560"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dirty="0">
                <a:solidFill>
                  <a:schemeClr val="bg1"/>
                </a:solidFill>
                <a:latin typeface="Meiryo UI" panose="020B0604030504040204" pitchFamily="50" charset="-128"/>
                <a:ea typeface="Meiryo UI" panose="020B0604030504040204" pitchFamily="50" charset="-128"/>
              </a:rPr>
              <a:t>M&amp;A</a:t>
            </a:r>
            <a:r>
              <a:rPr kumimoji="1" lang="ja-JP" altLang="en-US" sz="867" b="1" dirty="0">
                <a:solidFill>
                  <a:schemeClr val="bg1"/>
                </a:solidFill>
                <a:latin typeface="Meiryo UI" panose="020B0604030504040204" pitchFamily="50" charset="-128"/>
                <a:ea typeface="Meiryo UI" panose="020B0604030504040204" pitchFamily="50" charset="-128"/>
              </a:rPr>
              <a:t>実施の諸条件</a:t>
            </a:r>
          </a:p>
        </p:txBody>
      </p:sp>
      <p:sp>
        <p:nvSpPr>
          <p:cNvPr id="8" name="スライド番号プレースホルダー 2">
            <a:extLst>
              <a:ext uri="{FF2B5EF4-FFF2-40B4-BE49-F238E27FC236}">
                <a16:creationId xmlns:a16="http://schemas.microsoft.com/office/drawing/2014/main" id="{55DCABCE-517D-7E28-E027-14C22B5CF1A1}"/>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16</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8472697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A03AB354-B6A4-E17B-B254-41498A8BC2B3}"/>
              </a:ext>
            </a:extLst>
          </p:cNvPr>
          <p:cNvSpPr txBox="1">
            <a:spLocks/>
          </p:cNvSpPr>
          <p:nvPr/>
        </p:nvSpPr>
        <p:spPr>
          <a:xfrm>
            <a:off x="554531" y="-22974"/>
            <a:ext cx="5128912" cy="270528"/>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rPr>
              <a:t>3. M&amp;A</a:t>
            </a:r>
            <a:r>
              <a:rPr lang="ja-JP" altLang="en-US" sz="1300" dirty="0">
                <a:solidFill>
                  <a:schemeClr val="tx2"/>
                </a:solidFill>
                <a:latin typeface="Meiryo UI" panose="020B0604030504040204" pitchFamily="50" charset="-128"/>
                <a:ea typeface="Meiryo UI" panose="020B0604030504040204" pitchFamily="50" charset="-128"/>
              </a:rPr>
              <a:t>の実施体制と方針</a:t>
            </a:r>
            <a:r>
              <a:rPr lang="ja-JP" altLang="en-US" sz="1300" dirty="0">
                <a:solidFill>
                  <a:schemeClr val="tx2"/>
                </a:solidFill>
                <a:latin typeface="Meiryo UI" panose="020B0604030504040204" pitchFamily="50" charset="-128"/>
                <a:ea typeface="Meiryo UI" panose="020B0604030504040204" pitchFamily="50" charset="-128"/>
                <a:cs typeface="+mn-cs"/>
              </a:rPr>
              <a:t>／</a:t>
            </a:r>
            <a:r>
              <a:rPr lang="en-US" altLang="ja-JP" sz="1300" dirty="0">
                <a:solidFill>
                  <a:schemeClr val="tx2"/>
                </a:solidFill>
                <a:latin typeface="Meiryo UI" panose="020B0604030504040204" pitchFamily="50" charset="-128"/>
                <a:ea typeface="Meiryo UI" panose="020B0604030504040204" pitchFamily="50" charset="-128"/>
                <a:cs typeface="+mn-cs"/>
              </a:rPr>
              <a:t>4. </a:t>
            </a:r>
            <a:r>
              <a:rPr lang="ja-JP" altLang="en-US" sz="1300" dirty="0">
                <a:solidFill>
                  <a:schemeClr val="tx2"/>
                </a:solidFill>
                <a:latin typeface="Meiryo UI" panose="020B0604030504040204" pitchFamily="50" charset="-128"/>
                <a:ea typeface="Meiryo UI" panose="020B0604030504040204" pitchFamily="50" charset="-128"/>
                <a:cs typeface="+mn-cs"/>
              </a:rPr>
              <a:t>想定スケジュール</a:t>
            </a:r>
          </a:p>
        </p:txBody>
      </p:sp>
      <p:sp>
        <p:nvSpPr>
          <p:cNvPr id="15" name="タイトル 3">
            <a:extLst>
              <a:ext uri="{FF2B5EF4-FFF2-40B4-BE49-F238E27FC236}">
                <a16:creationId xmlns:a16="http://schemas.microsoft.com/office/drawing/2014/main" id="{9D12A233-739B-3196-7D2D-694657480BC3}"/>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sp>
        <p:nvSpPr>
          <p:cNvPr id="2" name="TextBox 15">
            <a:extLst>
              <a:ext uri="{FF2B5EF4-FFF2-40B4-BE49-F238E27FC236}">
                <a16:creationId xmlns:a16="http://schemas.microsoft.com/office/drawing/2014/main" id="{E369162F-C4C6-CBF1-364E-7FA59465FD7D}"/>
              </a:ext>
            </a:extLst>
          </p:cNvPr>
          <p:cNvSpPr txBox="1"/>
          <p:nvPr/>
        </p:nvSpPr>
        <p:spPr>
          <a:xfrm>
            <a:off x="614565" y="1919843"/>
            <a:ext cx="1482000" cy="44545"/>
          </a:xfrm>
          <a:prstGeom prst="rect">
            <a:avLst/>
          </a:prstGeom>
          <a:noFill/>
          <a:ln w="9525" cap="rnd" cmpd="sng" algn="ctr">
            <a:noFill/>
            <a:prstDash val="solid"/>
            <a:round/>
            <a:headEnd type="none" w="med" len="med"/>
            <a:tailEnd type="none" w="med" len="med"/>
          </a:ln>
          <a:extLst>
            <a:ext uri="{91240B29-F687-4F45-9708-019B960494DF}">
              <a14:hiddenLine xmlns:a14="http://schemas.microsoft.com/office/drawing/2010/main" w="9525" cap="rnd" cmpd="sng" algn="ctr">
                <a:solidFill>
                  <a:srgbClr val="E71C57"/>
                </a:solidFill>
                <a:prstDash val="solid"/>
                <a:round/>
                <a:headEnd type="none" w="med" len="med"/>
                <a:tailEnd type="none" w="med" len="med"/>
              </a14:hiddenLine>
            </a:ext>
          </a:extLst>
        </p:spPr>
        <p:txBody>
          <a:bodyPr wrap="square" lIns="0" tIns="0" rIns="0" bIns="39000" rtlCol="0" anchor="b" anchorCtr="0">
            <a:noAutofit/>
          </a:bodyPr>
          <a:lstStyle>
            <a:defPPr>
              <a:defRPr lang="en-US"/>
            </a:defPPr>
            <a:lvl1pPr>
              <a:defRPr>
                <a:solidFill>
                  <a:schemeClr val="tx1"/>
                </a:solidFill>
              </a:defRPr>
            </a:lvl1pPr>
            <a:lvl2pPr>
              <a:defRPr>
                <a:solidFill>
                  <a:schemeClr val="tx1"/>
                </a:solidFill>
              </a:defRPr>
            </a:lvl2pPr>
            <a:lvl3pPr>
              <a:defRPr>
                <a:solidFill>
                  <a:schemeClr val="tx1"/>
                </a:solidFill>
              </a:defRPr>
            </a:lvl3pPr>
            <a:lvl4pPr marL="0" lvl="3">
              <a:defRPr sz="1600">
                <a:solidFill>
                  <a:schemeClr val="tx2"/>
                </a:solidFill>
                <a:latin typeface="Trebuchet MS" panose="020B0603020202020204" pitchFamily="34" charset="0"/>
                <a:ea typeface="Meiryo UI" panose="020B0604030504040204" pitchFamily="50" charset="-128"/>
                <a:cs typeface="Meiryo UI" panose="020B0604030504040204" pitchFamily="50" charset="-128"/>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lgn="ctr"/>
            <a:r>
              <a:rPr lang="en-US" altLang="ja-JP" sz="1300" dirty="0">
                <a:latin typeface="Trebuchet MS" panose="020B0603020202020204" pitchFamily="34" charset="0"/>
                <a:ea typeface="Meiryo UI" panose="020B0604030504040204" pitchFamily="50" charset="-128"/>
              </a:rPr>
              <a:t>M</a:t>
            </a:r>
            <a:r>
              <a:rPr lang="ja-JP" altLang="en-US" sz="1300" dirty="0">
                <a:latin typeface="Trebuchet MS" panose="020B0603020202020204" pitchFamily="34" charset="0"/>
                <a:ea typeface="Meiryo UI" panose="020B0604030504040204" pitchFamily="50" charset="-128"/>
              </a:rPr>
              <a:t>＆</a:t>
            </a:r>
            <a:r>
              <a:rPr lang="en-US" altLang="ja-JP" sz="1300" dirty="0">
                <a:latin typeface="Trebuchet MS" panose="020B0603020202020204" pitchFamily="34" charset="0"/>
                <a:ea typeface="Meiryo UI" panose="020B0604030504040204" pitchFamily="50" charset="-128"/>
              </a:rPr>
              <a:t>A</a:t>
            </a:r>
            <a:r>
              <a:rPr lang="ja-JP" altLang="en-US" sz="1300" dirty="0">
                <a:latin typeface="Trebuchet MS" panose="020B0603020202020204" pitchFamily="34" charset="0"/>
                <a:ea typeface="Meiryo UI" panose="020B0604030504040204" pitchFamily="50" charset="-128"/>
              </a:rPr>
              <a:t>プロセス</a:t>
            </a:r>
            <a:endParaRPr lang="en-US" sz="1300" dirty="0">
              <a:latin typeface="Trebuchet MS" panose="020B0603020202020204" pitchFamily="34" charset="0"/>
              <a:ea typeface="Meiryo UI" panose="020B0604030504040204" pitchFamily="50" charset="-128"/>
            </a:endParaRPr>
          </a:p>
        </p:txBody>
      </p:sp>
      <p:cxnSp>
        <p:nvCxnSpPr>
          <p:cNvPr id="5" name="Straight Connector 16">
            <a:extLst>
              <a:ext uri="{FF2B5EF4-FFF2-40B4-BE49-F238E27FC236}">
                <a16:creationId xmlns:a16="http://schemas.microsoft.com/office/drawing/2014/main" id="{CE33B6A4-4F1A-B6B2-0B0C-EE4173179D26}"/>
              </a:ext>
            </a:extLst>
          </p:cNvPr>
          <p:cNvCxnSpPr>
            <a:cxnSpLocks/>
          </p:cNvCxnSpPr>
          <p:nvPr/>
        </p:nvCxnSpPr>
        <p:spPr>
          <a:xfrm>
            <a:off x="614565" y="1987171"/>
            <a:ext cx="1482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6" name="正方形/長方形 46">
            <a:extLst>
              <a:ext uri="{FF2B5EF4-FFF2-40B4-BE49-F238E27FC236}">
                <a16:creationId xmlns:a16="http://schemas.microsoft.com/office/drawing/2014/main" id="{2E02FEEC-185B-E4F5-93F4-43F3A10CAFCD}"/>
              </a:ext>
            </a:extLst>
          </p:cNvPr>
          <p:cNvSpPr/>
          <p:nvPr/>
        </p:nvSpPr>
        <p:spPr>
          <a:xfrm>
            <a:off x="498234" y="2256820"/>
            <a:ext cx="1656000" cy="393930"/>
          </a:xfrm>
          <a:prstGeom prst="rect">
            <a:avLst/>
          </a:prstGeom>
          <a:solidFill>
            <a:schemeClr val="accent5">
              <a:lumMod val="60000"/>
              <a:lumOff val="4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000" tIns="40244" rIns="78000" bIns="40244" numCol="1" spcCol="0" rtlCol="0" fromWordArt="0" anchor="ctr" anchorCtr="0" forceAA="0" compatLnSpc="1">
            <a:prstTxWarp prst="textNoShape">
              <a:avLst/>
            </a:prstTxWarp>
            <a:noAutofit/>
          </a:bodyPr>
          <a:lstStyle/>
          <a:p>
            <a:r>
              <a:rPr lang="ja-JP" altLang="en-US" sz="975">
                <a:solidFill>
                  <a:schemeClr val="tx1"/>
                </a:solidFill>
                <a:latin typeface="Meiryo UI" panose="020B0604030504040204" pitchFamily="50" charset="-128"/>
                <a:ea typeface="Meiryo UI" panose="020B0604030504040204" pitchFamily="50" charset="-128"/>
                <a:cs typeface="Arial" panose="020B0604020202020204" pitchFamily="34" charset="0"/>
              </a:rPr>
              <a:t>①</a:t>
            </a:r>
            <a:r>
              <a:rPr lang="en-US" altLang="ja-JP" sz="975">
                <a:solidFill>
                  <a:schemeClr val="tx1"/>
                </a:solidFill>
                <a:latin typeface="Meiryo UI" panose="020B0604030504040204" pitchFamily="50" charset="-128"/>
                <a:ea typeface="Meiryo UI" panose="020B0604030504040204" pitchFamily="50" charset="-128"/>
                <a:cs typeface="Arial" panose="020B0604020202020204" pitchFamily="34" charset="0"/>
              </a:rPr>
              <a:t> </a:t>
            </a:r>
            <a:r>
              <a:rPr lang="ja-JP" altLang="en-US" sz="975">
                <a:solidFill>
                  <a:schemeClr val="tx1"/>
                </a:solidFill>
                <a:latin typeface="Meiryo UI" panose="020B0604030504040204" pitchFamily="50" charset="-128"/>
                <a:ea typeface="Meiryo UI" panose="020B0604030504040204" pitchFamily="50" charset="-128"/>
                <a:cs typeface="Arial" panose="020B0604020202020204" pitchFamily="34" charset="0"/>
              </a:rPr>
              <a:t>専門家の選定</a:t>
            </a:r>
          </a:p>
        </p:txBody>
      </p:sp>
      <p:sp>
        <p:nvSpPr>
          <p:cNvPr id="10" name="正方形/長方形 9">
            <a:extLst>
              <a:ext uri="{FF2B5EF4-FFF2-40B4-BE49-F238E27FC236}">
                <a16:creationId xmlns:a16="http://schemas.microsoft.com/office/drawing/2014/main" id="{41649B23-4D08-2F31-DBD4-7F6EC705291C}"/>
              </a:ext>
            </a:extLst>
          </p:cNvPr>
          <p:cNvSpPr/>
          <p:nvPr/>
        </p:nvSpPr>
        <p:spPr>
          <a:xfrm>
            <a:off x="2920617" y="2274320"/>
            <a:ext cx="1982294" cy="3474781"/>
          </a:xfrm>
          <a:prstGeom prst="rect">
            <a:avLst/>
          </a:prstGeom>
          <a:solidFill>
            <a:schemeClr val="bg1">
              <a:lumMod val="75000"/>
              <a:alpha val="30196"/>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000" tIns="40244" rIns="78000" bIns="40244" numCol="1" spcCol="0" rtlCol="0" fromWordArt="0" anchor="ctr" anchorCtr="0" forceAA="0" compatLnSpc="1">
            <a:prstTxWarp prst="textNoShape">
              <a:avLst/>
            </a:prstTxWarp>
            <a:noAutofit/>
          </a:bodyPr>
          <a:lstStyle/>
          <a:p>
            <a:pPr algn="ctr" defTabSz="804838"/>
            <a:endParaRPr kumimoji="1" lang="ja-JP" altLang="en-US" sz="1300">
              <a:solidFill>
                <a:srgbClr val="575757"/>
              </a:solidFill>
              <a:latin typeface="Meiryo UI" panose="020B0604030504040204" pitchFamily="50" charset="-128"/>
              <a:ea typeface="Meiryo UI" panose="020B0604030504040204" pitchFamily="50" charset="-128"/>
            </a:endParaRPr>
          </a:p>
        </p:txBody>
      </p:sp>
      <p:cxnSp>
        <p:nvCxnSpPr>
          <p:cNvPr id="11" name="直線コネクタ 135">
            <a:extLst>
              <a:ext uri="{FF2B5EF4-FFF2-40B4-BE49-F238E27FC236}">
                <a16:creationId xmlns:a16="http://schemas.microsoft.com/office/drawing/2014/main" id="{FC18E56B-FC23-1CCF-6E93-3B88B4692B22}"/>
              </a:ext>
            </a:extLst>
          </p:cNvPr>
          <p:cNvCxnSpPr>
            <a:cxnSpLocks/>
          </p:cNvCxnSpPr>
          <p:nvPr/>
        </p:nvCxnSpPr>
        <p:spPr>
          <a:xfrm>
            <a:off x="2245739" y="2275913"/>
            <a:ext cx="0" cy="3474781"/>
          </a:xfrm>
          <a:prstGeom prst="line">
            <a:avLst/>
          </a:prstGeom>
          <a:ln w="9525" cap="rnd" cmpd="sng" algn="ctr">
            <a:solidFill>
              <a:srgbClr val="E2E2E2"/>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7" name="TextBox 50">
            <a:extLst>
              <a:ext uri="{FF2B5EF4-FFF2-40B4-BE49-F238E27FC236}">
                <a16:creationId xmlns:a16="http://schemas.microsoft.com/office/drawing/2014/main" id="{7FCFEBF8-71E9-293C-F7AD-53DFAC804216}"/>
              </a:ext>
            </a:extLst>
          </p:cNvPr>
          <p:cNvSpPr txBox="1"/>
          <p:nvPr/>
        </p:nvSpPr>
        <p:spPr>
          <a:xfrm>
            <a:off x="2169032" y="1923928"/>
            <a:ext cx="7366333" cy="44545"/>
          </a:xfrm>
          <a:prstGeom prst="rect">
            <a:avLst/>
          </a:prstGeom>
          <a:noFill/>
          <a:ln w="9525" cap="rnd" cmpd="sng" algn="ctr">
            <a:noFill/>
            <a:prstDash val="solid"/>
            <a:round/>
            <a:headEnd type="none" w="med" len="med"/>
            <a:tailEnd type="none" w="med" len="med"/>
          </a:ln>
          <a:extLst>
            <a:ext uri="{91240B29-F687-4F45-9708-019B960494DF}">
              <a14:hiddenLine xmlns:a14="http://schemas.microsoft.com/office/drawing/2010/main" w="9525" cap="rnd" cmpd="sng" algn="ctr">
                <a:solidFill>
                  <a:srgbClr val="E71C57"/>
                </a:solidFill>
                <a:prstDash val="solid"/>
                <a:round/>
                <a:headEnd type="none" w="med" len="med"/>
                <a:tailEnd type="none" w="med" len="med"/>
              </a14:hiddenLine>
            </a:ext>
          </a:extLst>
        </p:spPr>
        <p:txBody>
          <a:bodyPr wrap="square" lIns="0" tIns="0" rIns="0" bIns="234000" rtlCol="0" anchor="b" anchorCtr="0">
            <a:noAutofit/>
          </a:bodyPr>
          <a:lstStyle>
            <a:defPPr>
              <a:defRPr lang="en-US"/>
            </a:defPPr>
            <a:lvl1pPr>
              <a:defRPr>
                <a:solidFill>
                  <a:schemeClr val="tx1"/>
                </a:solidFill>
              </a:defRPr>
            </a:lvl1pPr>
            <a:lvl2pPr>
              <a:defRPr>
                <a:solidFill>
                  <a:schemeClr val="tx1"/>
                </a:solidFill>
              </a:defRPr>
            </a:lvl2pPr>
            <a:lvl3pPr>
              <a:defRPr>
                <a:solidFill>
                  <a:schemeClr val="tx1"/>
                </a:solidFill>
              </a:defRPr>
            </a:lvl3pPr>
            <a:lvl4pPr marL="0" lvl="3">
              <a:defRPr sz="1600">
                <a:solidFill>
                  <a:schemeClr val="tx2"/>
                </a:solidFill>
                <a:latin typeface="Trebuchet MS" panose="020B0603020202020204" pitchFamily="34" charset="0"/>
                <a:ea typeface="Meiryo UI" panose="020B0604030504040204" pitchFamily="50" charset="-128"/>
                <a:cs typeface="Meiryo UI" panose="020B0604030504040204" pitchFamily="50" charset="-128"/>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ja-JP" altLang="en-US" sz="1300">
                <a:latin typeface="Trebuchet MS" panose="020B0603020202020204" pitchFamily="34" charset="0"/>
                <a:ea typeface="Meiryo UI" panose="020B0604030504040204" pitchFamily="50" charset="-128"/>
              </a:rPr>
              <a:t>実施スケジュール</a:t>
            </a:r>
            <a:endParaRPr lang="en-US" sz="1300">
              <a:latin typeface="Trebuchet MS" panose="020B0603020202020204" pitchFamily="34" charset="0"/>
              <a:ea typeface="Meiryo UI" panose="020B0604030504040204" pitchFamily="50" charset="-128"/>
            </a:endParaRPr>
          </a:p>
        </p:txBody>
      </p:sp>
      <p:cxnSp>
        <p:nvCxnSpPr>
          <p:cNvPr id="20" name="Straight Connector 51">
            <a:extLst>
              <a:ext uri="{FF2B5EF4-FFF2-40B4-BE49-F238E27FC236}">
                <a16:creationId xmlns:a16="http://schemas.microsoft.com/office/drawing/2014/main" id="{31ED6DE3-3FF5-9F39-5A52-7D35AF3FC3AF}"/>
              </a:ext>
            </a:extLst>
          </p:cNvPr>
          <p:cNvCxnSpPr/>
          <p:nvPr/>
        </p:nvCxnSpPr>
        <p:spPr>
          <a:xfrm>
            <a:off x="2169032" y="1976728"/>
            <a:ext cx="7366333"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1" name="直線コネクタ 128">
            <a:extLst>
              <a:ext uri="{FF2B5EF4-FFF2-40B4-BE49-F238E27FC236}">
                <a16:creationId xmlns:a16="http://schemas.microsoft.com/office/drawing/2014/main" id="{D3AB659D-A244-B055-B03C-89AAE607409E}"/>
              </a:ext>
            </a:extLst>
          </p:cNvPr>
          <p:cNvCxnSpPr>
            <a:cxnSpLocks/>
          </p:cNvCxnSpPr>
          <p:nvPr/>
        </p:nvCxnSpPr>
        <p:spPr>
          <a:xfrm flipH="1">
            <a:off x="2264965" y="2016243"/>
            <a:ext cx="0" cy="156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2" name="直線コネクタ 127">
            <a:extLst>
              <a:ext uri="{FF2B5EF4-FFF2-40B4-BE49-F238E27FC236}">
                <a16:creationId xmlns:a16="http://schemas.microsoft.com/office/drawing/2014/main" id="{1A1FA2A6-3AA7-2CF3-79F2-A49D5A3CDB38}"/>
              </a:ext>
            </a:extLst>
          </p:cNvPr>
          <p:cNvCxnSpPr>
            <a:cxnSpLocks/>
          </p:cNvCxnSpPr>
          <p:nvPr/>
        </p:nvCxnSpPr>
        <p:spPr>
          <a:xfrm flipH="1">
            <a:off x="3198498" y="2016243"/>
            <a:ext cx="0" cy="156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3" name="直線コネクタ 128">
            <a:extLst>
              <a:ext uri="{FF2B5EF4-FFF2-40B4-BE49-F238E27FC236}">
                <a16:creationId xmlns:a16="http://schemas.microsoft.com/office/drawing/2014/main" id="{ADF2C711-B71F-AE42-08B5-DA71BEE97E23}"/>
              </a:ext>
            </a:extLst>
          </p:cNvPr>
          <p:cNvCxnSpPr>
            <a:cxnSpLocks/>
          </p:cNvCxnSpPr>
          <p:nvPr/>
        </p:nvCxnSpPr>
        <p:spPr>
          <a:xfrm flipH="1">
            <a:off x="4132031" y="2016243"/>
            <a:ext cx="0" cy="156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4" name="直線コネクタ 127">
            <a:extLst>
              <a:ext uri="{FF2B5EF4-FFF2-40B4-BE49-F238E27FC236}">
                <a16:creationId xmlns:a16="http://schemas.microsoft.com/office/drawing/2014/main" id="{B19ED8E3-B48E-4D18-F756-58BC8A152F79}"/>
              </a:ext>
            </a:extLst>
          </p:cNvPr>
          <p:cNvCxnSpPr>
            <a:cxnSpLocks/>
          </p:cNvCxnSpPr>
          <p:nvPr/>
        </p:nvCxnSpPr>
        <p:spPr>
          <a:xfrm flipH="1">
            <a:off x="5065564" y="2016243"/>
            <a:ext cx="0" cy="156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5" name="直線コネクタ 128">
            <a:extLst>
              <a:ext uri="{FF2B5EF4-FFF2-40B4-BE49-F238E27FC236}">
                <a16:creationId xmlns:a16="http://schemas.microsoft.com/office/drawing/2014/main" id="{B51D2C82-81B7-4750-27E7-C546F2078694}"/>
              </a:ext>
            </a:extLst>
          </p:cNvPr>
          <p:cNvCxnSpPr>
            <a:cxnSpLocks/>
          </p:cNvCxnSpPr>
          <p:nvPr/>
        </p:nvCxnSpPr>
        <p:spPr>
          <a:xfrm flipH="1">
            <a:off x="5999096" y="2016243"/>
            <a:ext cx="0" cy="156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43" name="直線コネクタ 128">
            <a:extLst>
              <a:ext uri="{FF2B5EF4-FFF2-40B4-BE49-F238E27FC236}">
                <a16:creationId xmlns:a16="http://schemas.microsoft.com/office/drawing/2014/main" id="{A86D54FE-A6BB-1744-0A15-3F9F9FC4CAE1}"/>
              </a:ext>
            </a:extLst>
          </p:cNvPr>
          <p:cNvCxnSpPr>
            <a:cxnSpLocks/>
          </p:cNvCxnSpPr>
          <p:nvPr/>
        </p:nvCxnSpPr>
        <p:spPr>
          <a:xfrm flipH="1">
            <a:off x="6957051" y="2016243"/>
            <a:ext cx="0" cy="156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45" name="直線コネクタ 128">
            <a:extLst>
              <a:ext uri="{FF2B5EF4-FFF2-40B4-BE49-F238E27FC236}">
                <a16:creationId xmlns:a16="http://schemas.microsoft.com/office/drawing/2014/main" id="{697F29BC-5935-3B38-70E0-FB10A846D6B6}"/>
              </a:ext>
            </a:extLst>
          </p:cNvPr>
          <p:cNvCxnSpPr>
            <a:cxnSpLocks/>
          </p:cNvCxnSpPr>
          <p:nvPr/>
        </p:nvCxnSpPr>
        <p:spPr>
          <a:xfrm flipH="1">
            <a:off x="7915894" y="2016243"/>
            <a:ext cx="0" cy="156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76" name="直線矢印コネクタ 75">
            <a:extLst>
              <a:ext uri="{FF2B5EF4-FFF2-40B4-BE49-F238E27FC236}">
                <a16:creationId xmlns:a16="http://schemas.microsoft.com/office/drawing/2014/main" id="{8F75AE0B-6B67-7ABD-BCC7-55AD7EF5FECC}"/>
              </a:ext>
            </a:extLst>
          </p:cNvPr>
          <p:cNvCxnSpPr>
            <a:cxnSpLocks/>
          </p:cNvCxnSpPr>
          <p:nvPr/>
        </p:nvCxnSpPr>
        <p:spPr>
          <a:xfrm>
            <a:off x="2913215" y="5980591"/>
            <a:ext cx="1982295" cy="0"/>
          </a:xfrm>
          <a:prstGeom prst="straightConnector1">
            <a:avLst/>
          </a:prstGeom>
          <a:ln w="9525" cap="rnd">
            <a:solidFill>
              <a:schemeClr val="tx1">
                <a:lumMod val="60000"/>
                <a:lumOff val="40000"/>
              </a:schemeClr>
            </a:solidFill>
            <a:prstDash val="solid"/>
            <a:round/>
            <a:headEnd type="triangle"/>
            <a:tailEnd type="triangle"/>
          </a:ln>
        </p:spPr>
        <p:style>
          <a:lnRef idx="1">
            <a:schemeClr val="accent1"/>
          </a:lnRef>
          <a:fillRef idx="0">
            <a:schemeClr val="accent1"/>
          </a:fillRef>
          <a:effectRef idx="0">
            <a:schemeClr val="accent1"/>
          </a:effectRef>
          <a:fontRef idx="minor">
            <a:schemeClr val="tx1"/>
          </a:fontRef>
        </p:style>
      </p:cxnSp>
      <p:sp>
        <p:nvSpPr>
          <p:cNvPr id="77" name="正方形/長方形 76">
            <a:extLst>
              <a:ext uri="{FF2B5EF4-FFF2-40B4-BE49-F238E27FC236}">
                <a16:creationId xmlns:a16="http://schemas.microsoft.com/office/drawing/2014/main" id="{0A10ADF1-7199-B43E-2424-7A99C5FEDF2F}"/>
              </a:ext>
            </a:extLst>
          </p:cNvPr>
          <p:cNvSpPr/>
          <p:nvPr/>
        </p:nvSpPr>
        <p:spPr>
          <a:xfrm>
            <a:off x="3363325" y="5814570"/>
            <a:ext cx="1200055" cy="323026"/>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78000" tIns="40244" rIns="78000" bIns="40244" numCol="1" spcCol="0" rtlCol="0" fromWordArt="0" anchor="ctr" anchorCtr="0" forceAA="0" compatLnSpc="1">
            <a:prstTxWarp prst="textNoShape">
              <a:avLst/>
            </a:prstTxWarp>
            <a:noAutofit/>
          </a:bodyPr>
          <a:lstStyle/>
          <a:p>
            <a:pPr algn="ctr"/>
            <a:r>
              <a:rPr lang="ja-JP" altLang="en-US" sz="1083" dirty="0">
                <a:solidFill>
                  <a:schemeClr val="tx1"/>
                </a:solidFill>
                <a:latin typeface="Trebuchet MS" panose="020B0603020202020204" pitchFamily="34" charset="0"/>
                <a:ea typeface="Meiryo UI" panose="020B0604030504040204" pitchFamily="50" charset="-128"/>
                <a:cs typeface="Arial" panose="020B0604020202020204" pitchFamily="34" charset="0"/>
              </a:rPr>
              <a:t>補助事業実施期間</a:t>
            </a:r>
          </a:p>
        </p:txBody>
      </p:sp>
      <p:sp>
        <p:nvSpPr>
          <p:cNvPr id="109" name="正方形/長方形 46">
            <a:extLst>
              <a:ext uri="{FF2B5EF4-FFF2-40B4-BE49-F238E27FC236}">
                <a16:creationId xmlns:a16="http://schemas.microsoft.com/office/drawing/2014/main" id="{FD7BAB0F-AF9A-9CA6-8106-A66CDE2515CD}"/>
              </a:ext>
            </a:extLst>
          </p:cNvPr>
          <p:cNvSpPr/>
          <p:nvPr/>
        </p:nvSpPr>
        <p:spPr>
          <a:xfrm>
            <a:off x="498234" y="2741431"/>
            <a:ext cx="1656000" cy="393930"/>
          </a:xfrm>
          <a:prstGeom prst="rect">
            <a:avLst/>
          </a:prstGeom>
          <a:solidFill>
            <a:schemeClr val="accent5">
              <a:lumMod val="60000"/>
              <a:lumOff val="4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000" tIns="40244" rIns="78000" bIns="40244" numCol="1" spcCol="0" rtlCol="0" fromWordArt="0" anchor="ctr" anchorCtr="0" forceAA="0" compatLnSpc="1">
            <a:prstTxWarp prst="textNoShape">
              <a:avLst/>
            </a:prstTxWarp>
            <a:noAutofit/>
          </a:bodyPr>
          <a:lstStyle/>
          <a:p>
            <a:r>
              <a:rPr lang="ja-JP" altLang="en-US" sz="975">
                <a:solidFill>
                  <a:schemeClr val="tx1"/>
                </a:solidFill>
                <a:latin typeface="Meiryo UI" panose="020B0604030504040204" pitchFamily="50" charset="-128"/>
                <a:ea typeface="Meiryo UI" panose="020B0604030504040204" pitchFamily="50" charset="-128"/>
                <a:cs typeface="Arial" panose="020B0604020202020204" pitchFamily="34" charset="0"/>
              </a:rPr>
              <a:t>②被買収企業のリストアップ</a:t>
            </a:r>
          </a:p>
        </p:txBody>
      </p:sp>
      <p:sp>
        <p:nvSpPr>
          <p:cNvPr id="110" name="正方形/長方形 46">
            <a:extLst>
              <a:ext uri="{FF2B5EF4-FFF2-40B4-BE49-F238E27FC236}">
                <a16:creationId xmlns:a16="http://schemas.microsoft.com/office/drawing/2014/main" id="{78BD2070-DA57-F97D-68A8-952EB1569129}"/>
              </a:ext>
            </a:extLst>
          </p:cNvPr>
          <p:cNvSpPr/>
          <p:nvPr/>
        </p:nvSpPr>
        <p:spPr>
          <a:xfrm>
            <a:off x="498234" y="3226957"/>
            <a:ext cx="1656000" cy="393930"/>
          </a:xfrm>
          <a:prstGeom prst="rect">
            <a:avLst/>
          </a:prstGeom>
          <a:solidFill>
            <a:schemeClr val="accent5">
              <a:lumMod val="60000"/>
              <a:lumOff val="4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000" tIns="40244" rIns="78000" bIns="40244" numCol="1" spcCol="0" rtlCol="0" fromWordArt="0" anchor="ctr" anchorCtr="0" forceAA="0" compatLnSpc="1">
            <a:prstTxWarp prst="textNoShape">
              <a:avLst/>
            </a:prstTxWarp>
            <a:noAutofit/>
          </a:bodyPr>
          <a:lstStyle/>
          <a:p>
            <a:r>
              <a:rPr lang="ja-JP" altLang="en-US" sz="975">
                <a:solidFill>
                  <a:schemeClr val="tx1"/>
                </a:solidFill>
                <a:latin typeface="Meiryo UI" panose="020B0604030504040204" pitchFamily="50" charset="-128"/>
                <a:ea typeface="Meiryo UI" panose="020B0604030504040204" pitchFamily="50" charset="-128"/>
                <a:cs typeface="Arial" panose="020B0604020202020204" pitchFamily="34" charset="0"/>
              </a:rPr>
              <a:t>③タッピング</a:t>
            </a:r>
          </a:p>
        </p:txBody>
      </p:sp>
      <p:sp>
        <p:nvSpPr>
          <p:cNvPr id="111" name="正方形/長方形 46">
            <a:extLst>
              <a:ext uri="{FF2B5EF4-FFF2-40B4-BE49-F238E27FC236}">
                <a16:creationId xmlns:a16="http://schemas.microsoft.com/office/drawing/2014/main" id="{46C10341-E5CB-3A1E-F5AC-A527462858D3}"/>
              </a:ext>
            </a:extLst>
          </p:cNvPr>
          <p:cNvSpPr/>
          <p:nvPr/>
        </p:nvSpPr>
        <p:spPr>
          <a:xfrm>
            <a:off x="498234" y="3711568"/>
            <a:ext cx="1656000" cy="393930"/>
          </a:xfrm>
          <a:prstGeom prst="rect">
            <a:avLst/>
          </a:prstGeom>
          <a:solidFill>
            <a:schemeClr val="accent5">
              <a:lumMod val="60000"/>
              <a:lumOff val="4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000" tIns="40244" rIns="78000" bIns="40244" numCol="1" spcCol="0" rtlCol="0" fromWordArt="0" anchor="ctr" anchorCtr="0" forceAA="0" compatLnSpc="1">
            <a:prstTxWarp prst="textNoShape">
              <a:avLst/>
            </a:prstTxWarp>
            <a:noAutofit/>
          </a:bodyPr>
          <a:lstStyle/>
          <a:p>
            <a:r>
              <a:rPr lang="ja-JP" altLang="en-US" sz="975">
                <a:solidFill>
                  <a:schemeClr val="tx1"/>
                </a:solidFill>
                <a:latin typeface="Meiryo UI" panose="020B0604030504040204" pitchFamily="50" charset="-128"/>
                <a:ea typeface="Meiryo UI" panose="020B0604030504040204" pitchFamily="50" charset="-128"/>
                <a:cs typeface="Arial" panose="020B0604020202020204" pitchFamily="34" charset="0"/>
              </a:rPr>
              <a:t>④調査・基本合意書締結</a:t>
            </a:r>
          </a:p>
        </p:txBody>
      </p:sp>
      <p:sp>
        <p:nvSpPr>
          <p:cNvPr id="122" name="正方形/長方形 46">
            <a:extLst>
              <a:ext uri="{FF2B5EF4-FFF2-40B4-BE49-F238E27FC236}">
                <a16:creationId xmlns:a16="http://schemas.microsoft.com/office/drawing/2014/main" id="{BB6C4B26-3E10-28D5-5F67-E916C71225F2}"/>
              </a:ext>
            </a:extLst>
          </p:cNvPr>
          <p:cNvSpPr/>
          <p:nvPr/>
        </p:nvSpPr>
        <p:spPr>
          <a:xfrm>
            <a:off x="498234" y="4196179"/>
            <a:ext cx="1656000" cy="393930"/>
          </a:xfrm>
          <a:prstGeom prst="rect">
            <a:avLst/>
          </a:prstGeom>
          <a:solidFill>
            <a:schemeClr val="accent5">
              <a:lumMod val="60000"/>
              <a:lumOff val="4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000" tIns="40244" rIns="78000" bIns="40244" numCol="1" spcCol="0" rtlCol="0" fromWordArt="0" anchor="ctr" anchorCtr="0" forceAA="0" compatLnSpc="1">
            <a:prstTxWarp prst="textNoShape">
              <a:avLst/>
            </a:prstTxWarp>
            <a:noAutofit/>
          </a:bodyPr>
          <a:lstStyle/>
          <a:p>
            <a:r>
              <a:rPr lang="ja-JP" altLang="en-US" sz="975">
                <a:solidFill>
                  <a:schemeClr val="tx1"/>
                </a:solidFill>
                <a:latin typeface="Meiryo UI" panose="020B0604030504040204" pitchFamily="50" charset="-128"/>
                <a:ea typeface="Meiryo UI" panose="020B0604030504040204" pitchFamily="50" charset="-128"/>
                <a:cs typeface="Arial" panose="020B0604020202020204" pitchFamily="34" charset="0"/>
              </a:rPr>
              <a:t>⑤</a:t>
            </a:r>
            <a:r>
              <a:rPr lang="en-US" altLang="ja-JP" sz="975">
                <a:solidFill>
                  <a:schemeClr val="tx1"/>
                </a:solidFill>
                <a:latin typeface="Meiryo UI" panose="020B0604030504040204" pitchFamily="50" charset="-128"/>
                <a:ea typeface="Meiryo UI" panose="020B0604030504040204" pitchFamily="50" charset="-128"/>
                <a:cs typeface="Arial" panose="020B0604020202020204" pitchFamily="34" charset="0"/>
              </a:rPr>
              <a:t>DD</a:t>
            </a:r>
            <a:r>
              <a:rPr lang="ja-JP" altLang="en-US" sz="975">
                <a:solidFill>
                  <a:schemeClr val="tx1"/>
                </a:solidFill>
                <a:latin typeface="Meiryo UI" panose="020B0604030504040204" pitchFamily="50" charset="-128"/>
                <a:ea typeface="Meiryo UI" panose="020B0604030504040204" pitchFamily="50" charset="-128"/>
                <a:cs typeface="Arial" panose="020B0604020202020204" pitchFamily="34" charset="0"/>
              </a:rPr>
              <a:t>・クロージング</a:t>
            </a:r>
          </a:p>
        </p:txBody>
      </p:sp>
      <p:sp>
        <p:nvSpPr>
          <p:cNvPr id="123" name="正方形/長方形 46">
            <a:extLst>
              <a:ext uri="{FF2B5EF4-FFF2-40B4-BE49-F238E27FC236}">
                <a16:creationId xmlns:a16="http://schemas.microsoft.com/office/drawing/2014/main" id="{E290D49D-C5D3-6626-656F-A7415E051AA3}"/>
              </a:ext>
            </a:extLst>
          </p:cNvPr>
          <p:cNvSpPr/>
          <p:nvPr/>
        </p:nvSpPr>
        <p:spPr>
          <a:xfrm>
            <a:off x="498234" y="4681705"/>
            <a:ext cx="1656000" cy="393930"/>
          </a:xfrm>
          <a:prstGeom prst="rect">
            <a:avLst/>
          </a:prstGeom>
          <a:solidFill>
            <a:schemeClr val="accent5">
              <a:lumMod val="60000"/>
              <a:lumOff val="4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000" tIns="40244" rIns="78000" bIns="40244" numCol="1" spcCol="0" rtlCol="0" fromWordArt="0" anchor="ctr" anchorCtr="0" forceAA="0" compatLnSpc="1">
            <a:prstTxWarp prst="textNoShape">
              <a:avLst/>
            </a:prstTxWarp>
            <a:noAutofit/>
          </a:bodyPr>
          <a:lstStyle/>
          <a:p>
            <a:r>
              <a:rPr lang="ja-JP" altLang="en-US" sz="975">
                <a:solidFill>
                  <a:schemeClr val="tx1"/>
                </a:solidFill>
                <a:latin typeface="Meiryo UI" panose="020B0604030504040204" pitchFamily="50" charset="-128"/>
                <a:ea typeface="Meiryo UI" panose="020B0604030504040204" pitchFamily="50" charset="-128"/>
                <a:cs typeface="Arial" panose="020B0604020202020204" pitchFamily="34" charset="0"/>
              </a:rPr>
              <a:t>⑥プレクロージング再編</a:t>
            </a:r>
          </a:p>
        </p:txBody>
      </p:sp>
      <p:sp>
        <p:nvSpPr>
          <p:cNvPr id="124" name="正方形/長方形 46">
            <a:extLst>
              <a:ext uri="{FF2B5EF4-FFF2-40B4-BE49-F238E27FC236}">
                <a16:creationId xmlns:a16="http://schemas.microsoft.com/office/drawing/2014/main" id="{FAED3990-1719-3558-0BA4-5FC469E1D7E4}"/>
              </a:ext>
            </a:extLst>
          </p:cNvPr>
          <p:cNvSpPr/>
          <p:nvPr/>
        </p:nvSpPr>
        <p:spPr>
          <a:xfrm>
            <a:off x="498234" y="5166316"/>
            <a:ext cx="1656000" cy="393930"/>
          </a:xfrm>
          <a:prstGeom prst="rect">
            <a:avLst/>
          </a:prstGeom>
          <a:solidFill>
            <a:schemeClr val="accent5">
              <a:lumMod val="60000"/>
              <a:lumOff val="4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000" tIns="40244" rIns="78000" bIns="40244" numCol="1" spcCol="0" rtlCol="0" fromWordArt="0" anchor="ctr" anchorCtr="0" forceAA="0" compatLnSpc="1">
            <a:prstTxWarp prst="textNoShape">
              <a:avLst/>
            </a:prstTxWarp>
            <a:noAutofit/>
          </a:bodyPr>
          <a:lstStyle/>
          <a:p>
            <a:r>
              <a:rPr lang="ja-JP" altLang="en-US" sz="975">
                <a:solidFill>
                  <a:schemeClr val="tx1"/>
                </a:solidFill>
                <a:latin typeface="Meiryo UI" panose="020B0604030504040204" pitchFamily="50" charset="-128"/>
                <a:ea typeface="Meiryo UI" panose="020B0604030504040204" pitchFamily="50" charset="-128"/>
                <a:cs typeface="Arial" panose="020B0604020202020204" pitchFamily="34" charset="0"/>
              </a:rPr>
              <a:t>⑦</a:t>
            </a:r>
            <a:r>
              <a:rPr lang="en-US" altLang="ja-JP" sz="975">
                <a:solidFill>
                  <a:schemeClr val="tx1"/>
                </a:solidFill>
                <a:latin typeface="Meiryo UI" panose="020B0604030504040204" pitchFamily="50" charset="-128"/>
                <a:ea typeface="Meiryo UI" panose="020B0604030504040204" pitchFamily="50" charset="-128"/>
                <a:cs typeface="Arial" panose="020B0604020202020204" pitchFamily="34" charset="0"/>
              </a:rPr>
              <a:t>PMI</a:t>
            </a:r>
            <a:endParaRPr lang="ja-JP" altLang="en-US" sz="975">
              <a:solidFill>
                <a:schemeClr val="tx1"/>
              </a:solidFill>
              <a:latin typeface="Meiryo UI" panose="020B0604030504040204" pitchFamily="50" charset="-128"/>
              <a:ea typeface="Meiryo UI" panose="020B0604030504040204" pitchFamily="50" charset="-128"/>
              <a:cs typeface="Arial" panose="020B0604020202020204" pitchFamily="34" charset="0"/>
            </a:endParaRPr>
          </a:p>
        </p:txBody>
      </p:sp>
      <p:cxnSp>
        <p:nvCxnSpPr>
          <p:cNvPr id="107" name="直線コネクタ 135">
            <a:extLst>
              <a:ext uri="{FF2B5EF4-FFF2-40B4-BE49-F238E27FC236}">
                <a16:creationId xmlns:a16="http://schemas.microsoft.com/office/drawing/2014/main" id="{F6EFB9AB-D84E-4CC6-827F-32B2732F6733}"/>
              </a:ext>
            </a:extLst>
          </p:cNvPr>
          <p:cNvCxnSpPr>
            <a:cxnSpLocks/>
          </p:cNvCxnSpPr>
          <p:nvPr/>
        </p:nvCxnSpPr>
        <p:spPr>
          <a:xfrm>
            <a:off x="3193448" y="2275913"/>
            <a:ext cx="0" cy="3474781"/>
          </a:xfrm>
          <a:prstGeom prst="line">
            <a:avLst/>
          </a:prstGeom>
          <a:ln w="9525" cap="rnd" cmpd="sng" algn="ctr">
            <a:solidFill>
              <a:srgbClr val="E2E2E2"/>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8" name="直線コネクタ 135">
            <a:extLst>
              <a:ext uri="{FF2B5EF4-FFF2-40B4-BE49-F238E27FC236}">
                <a16:creationId xmlns:a16="http://schemas.microsoft.com/office/drawing/2014/main" id="{6BBC14A8-3071-020E-DD79-82C9C42321DB}"/>
              </a:ext>
            </a:extLst>
          </p:cNvPr>
          <p:cNvCxnSpPr>
            <a:cxnSpLocks/>
          </p:cNvCxnSpPr>
          <p:nvPr/>
        </p:nvCxnSpPr>
        <p:spPr>
          <a:xfrm>
            <a:off x="4136528" y="2275913"/>
            <a:ext cx="0" cy="3474781"/>
          </a:xfrm>
          <a:prstGeom prst="line">
            <a:avLst/>
          </a:prstGeom>
          <a:ln w="9525" cap="rnd" cmpd="sng" algn="ctr">
            <a:solidFill>
              <a:srgbClr val="E2E2E2"/>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2" name="直線コネクタ 135">
            <a:extLst>
              <a:ext uri="{FF2B5EF4-FFF2-40B4-BE49-F238E27FC236}">
                <a16:creationId xmlns:a16="http://schemas.microsoft.com/office/drawing/2014/main" id="{7BE3C8B0-70E2-AA40-95E3-820C17BB7A54}"/>
              </a:ext>
            </a:extLst>
          </p:cNvPr>
          <p:cNvCxnSpPr>
            <a:cxnSpLocks/>
          </p:cNvCxnSpPr>
          <p:nvPr/>
        </p:nvCxnSpPr>
        <p:spPr>
          <a:xfrm>
            <a:off x="5065564" y="2275913"/>
            <a:ext cx="0" cy="3474781"/>
          </a:xfrm>
          <a:prstGeom prst="line">
            <a:avLst/>
          </a:prstGeom>
          <a:ln w="9525" cap="rnd" cmpd="sng" algn="ctr">
            <a:solidFill>
              <a:srgbClr val="E2E2E2"/>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3" name="直線コネクタ 135">
            <a:extLst>
              <a:ext uri="{FF2B5EF4-FFF2-40B4-BE49-F238E27FC236}">
                <a16:creationId xmlns:a16="http://schemas.microsoft.com/office/drawing/2014/main" id="{147369F8-ED90-A1A3-2CEE-597F54AD0B19}"/>
              </a:ext>
            </a:extLst>
          </p:cNvPr>
          <p:cNvCxnSpPr>
            <a:cxnSpLocks/>
          </p:cNvCxnSpPr>
          <p:nvPr/>
        </p:nvCxnSpPr>
        <p:spPr>
          <a:xfrm>
            <a:off x="6003710" y="2275913"/>
            <a:ext cx="0" cy="3474781"/>
          </a:xfrm>
          <a:prstGeom prst="line">
            <a:avLst/>
          </a:prstGeom>
          <a:ln w="9525" cap="rnd" cmpd="sng" algn="ctr">
            <a:solidFill>
              <a:srgbClr val="E2E2E2"/>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5" name="直線コネクタ 135">
            <a:extLst>
              <a:ext uri="{FF2B5EF4-FFF2-40B4-BE49-F238E27FC236}">
                <a16:creationId xmlns:a16="http://schemas.microsoft.com/office/drawing/2014/main" id="{FB0E02B6-B6E7-510B-6F38-7DA169917465}"/>
              </a:ext>
            </a:extLst>
          </p:cNvPr>
          <p:cNvCxnSpPr>
            <a:cxnSpLocks/>
          </p:cNvCxnSpPr>
          <p:nvPr/>
        </p:nvCxnSpPr>
        <p:spPr>
          <a:xfrm>
            <a:off x="6968440" y="2275913"/>
            <a:ext cx="0" cy="3474781"/>
          </a:xfrm>
          <a:prstGeom prst="line">
            <a:avLst/>
          </a:prstGeom>
          <a:ln w="9525" cap="rnd" cmpd="sng" algn="ctr">
            <a:solidFill>
              <a:srgbClr val="E2E2E2"/>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6" name="直線コネクタ 135">
            <a:extLst>
              <a:ext uri="{FF2B5EF4-FFF2-40B4-BE49-F238E27FC236}">
                <a16:creationId xmlns:a16="http://schemas.microsoft.com/office/drawing/2014/main" id="{6EA3F6B3-620E-ADE3-AC8A-5C64F67FA733}"/>
              </a:ext>
            </a:extLst>
          </p:cNvPr>
          <p:cNvCxnSpPr>
            <a:cxnSpLocks/>
          </p:cNvCxnSpPr>
          <p:nvPr/>
        </p:nvCxnSpPr>
        <p:spPr>
          <a:xfrm>
            <a:off x="7915894" y="2275913"/>
            <a:ext cx="0" cy="3474781"/>
          </a:xfrm>
          <a:prstGeom prst="line">
            <a:avLst/>
          </a:prstGeom>
          <a:ln w="9525" cap="rnd" cmpd="sng" algn="ctr">
            <a:solidFill>
              <a:srgbClr val="E2E2E2"/>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17" name="テキスト ボックス 116">
            <a:extLst>
              <a:ext uri="{FF2B5EF4-FFF2-40B4-BE49-F238E27FC236}">
                <a16:creationId xmlns:a16="http://schemas.microsoft.com/office/drawing/2014/main" id="{3D43D017-70B7-3865-9C30-CCBAD33B4D72}"/>
              </a:ext>
            </a:extLst>
          </p:cNvPr>
          <p:cNvSpPr txBox="1"/>
          <p:nvPr/>
        </p:nvSpPr>
        <p:spPr>
          <a:xfrm>
            <a:off x="554531" y="5905500"/>
            <a:ext cx="1542034" cy="577081"/>
          </a:xfrm>
          <a:prstGeom prst="rect">
            <a:avLst/>
          </a:prstGeom>
          <a:solidFill>
            <a:srgbClr val="FFFF00"/>
          </a:solidFill>
          <a:ln>
            <a:solidFill>
              <a:schemeClr val="tx1"/>
            </a:solidFill>
          </a:ln>
        </p:spPr>
        <p:txBody>
          <a:bodyPr wrap="square" rtlCol="0">
            <a:spAutoFit/>
          </a:bodyPr>
          <a:lstStyle/>
          <a:p>
            <a:r>
              <a:rPr kumimoji="1" lang="en-US" altLang="ja-JP" sz="1050" dirty="0">
                <a:solidFill>
                  <a:srgbClr val="FF0000"/>
                </a:solidFill>
              </a:rPr>
              <a:t>※</a:t>
            </a:r>
            <a:r>
              <a:rPr kumimoji="1" lang="ja-JP" altLang="en-US" sz="1050" dirty="0">
                <a:solidFill>
                  <a:srgbClr val="FF0000"/>
                </a:solidFill>
              </a:rPr>
              <a:t>①～⑦のプロセスは変更・増減いただいて構いません</a:t>
            </a:r>
          </a:p>
        </p:txBody>
      </p:sp>
      <p:sp>
        <p:nvSpPr>
          <p:cNvPr id="131" name="四角形: 1 つの角を切り取る 130">
            <a:extLst>
              <a:ext uri="{FF2B5EF4-FFF2-40B4-BE49-F238E27FC236}">
                <a16:creationId xmlns:a16="http://schemas.microsoft.com/office/drawing/2014/main" id="{3E4B03AA-14AF-7EE1-D4DB-58E65B25A6E6}"/>
              </a:ext>
            </a:extLst>
          </p:cNvPr>
          <p:cNvSpPr/>
          <p:nvPr/>
        </p:nvSpPr>
        <p:spPr>
          <a:xfrm>
            <a:off x="5603596"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経営力</a:t>
            </a:r>
          </a:p>
        </p:txBody>
      </p:sp>
      <p:sp>
        <p:nvSpPr>
          <p:cNvPr id="132" name="四角形: 1 つの角を切り取る 131">
            <a:extLst>
              <a:ext uri="{FF2B5EF4-FFF2-40B4-BE49-F238E27FC236}">
                <a16:creationId xmlns:a16="http://schemas.microsoft.com/office/drawing/2014/main" id="{EBB013FF-9E87-50B3-0181-04FF6211C5FA}"/>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波及効果</a:t>
            </a:r>
          </a:p>
        </p:txBody>
      </p:sp>
      <p:sp>
        <p:nvSpPr>
          <p:cNvPr id="133" name="四角形: 1 つの角を切り取る 132">
            <a:extLst>
              <a:ext uri="{FF2B5EF4-FFF2-40B4-BE49-F238E27FC236}">
                <a16:creationId xmlns:a16="http://schemas.microsoft.com/office/drawing/2014/main" id="{3AB13D99-B7FA-3E63-8502-8AD4CFA569F1}"/>
              </a:ext>
            </a:extLst>
          </p:cNvPr>
          <p:cNvSpPr/>
          <p:nvPr/>
        </p:nvSpPr>
        <p:spPr>
          <a:xfrm>
            <a:off x="8443560"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dirty="0">
                <a:solidFill>
                  <a:schemeClr val="bg1"/>
                </a:solidFill>
                <a:latin typeface="Meiryo UI" panose="020B0604030504040204" pitchFamily="50" charset="-128"/>
                <a:ea typeface="Meiryo UI" panose="020B0604030504040204" pitchFamily="50" charset="-128"/>
              </a:rPr>
              <a:t>M&amp;A</a:t>
            </a:r>
            <a:r>
              <a:rPr kumimoji="1" lang="ja-JP" altLang="en-US" sz="867" b="1" dirty="0">
                <a:solidFill>
                  <a:schemeClr val="bg1"/>
                </a:solidFill>
                <a:latin typeface="Meiryo UI" panose="020B0604030504040204" pitchFamily="50" charset="-128"/>
                <a:ea typeface="Meiryo UI" panose="020B0604030504040204" pitchFamily="50" charset="-128"/>
              </a:rPr>
              <a:t>実施の諸条件</a:t>
            </a:r>
          </a:p>
        </p:txBody>
      </p:sp>
      <p:sp>
        <p:nvSpPr>
          <p:cNvPr id="3" name="スライド番号プレースホルダー 2">
            <a:extLst>
              <a:ext uri="{FF2B5EF4-FFF2-40B4-BE49-F238E27FC236}">
                <a16:creationId xmlns:a16="http://schemas.microsoft.com/office/drawing/2014/main" id="{01A6C555-59F3-A5EC-E1C6-C453276DCAB0}"/>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17</a:t>
            </a:fld>
            <a:endParaRPr lang="ja-JP" altLang="en-US" dirty="0">
              <a:solidFill>
                <a:schemeClr val="tx1"/>
              </a:solidFill>
              <a:latin typeface="Yu Gothic UI" panose="020B0500000000000000" pitchFamily="50" charset="-128"/>
              <a:ea typeface="Yu Gothic UI" panose="020B0500000000000000" pitchFamily="50" charset="-128"/>
            </a:endParaRPr>
          </a:p>
        </p:txBody>
      </p:sp>
      <p:grpSp>
        <p:nvGrpSpPr>
          <p:cNvPr id="7" name="グループ化 6">
            <a:extLst>
              <a:ext uri="{FF2B5EF4-FFF2-40B4-BE49-F238E27FC236}">
                <a16:creationId xmlns:a16="http://schemas.microsoft.com/office/drawing/2014/main" id="{3281C6BF-E132-1B9E-49E7-7CF41BF241FE}"/>
              </a:ext>
            </a:extLst>
          </p:cNvPr>
          <p:cNvGrpSpPr/>
          <p:nvPr/>
        </p:nvGrpSpPr>
        <p:grpSpPr>
          <a:xfrm>
            <a:off x="2264965" y="1783415"/>
            <a:ext cx="6288336" cy="223474"/>
            <a:chOff x="5047902" y="1783415"/>
            <a:chExt cx="6288336" cy="223474"/>
          </a:xfrm>
        </p:grpSpPr>
        <p:sp>
          <p:nvSpPr>
            <p:cNvPr id="8" name="テキスト ボックス 216">
              <a:extLst>
                <a:ext uri="{FF2B5EF4-FFF2-40B4-BE49-F238E27FC236}">
                  <a16:creationId xmlns:a16="http://schemas.microsoft.com/office/drawing/2014/main" id="{FF0545F3-951A-400B-C79D-19FF2048B291}"/>
                </a:ext>
              </a:extLst>
            </p:cNvPr>
            <p:cNvSpPr txBox="1"/>
            <p:nvPr/>
          </p:nvSpPr>
          <p:spPr>
            <a:xfrm>
              <a:off x="5047902" y="1783415"/>
              <a:ext cx="637407" cy="22347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9060" tIns="49530" rIns="99060" bIns="49530" numCol="1" spcCol="0" rtlCol="0" fromWordArt="0" anchor="ctr" anchorCtr="0" forceAA="0" compatLnSpc="1">
              <a:prstTxWarp prst="textNoShape">
                <a:avLst/>
              </a:prstTxWarp>
              <a:noAutofit/>
            </a:bodyPr>
            <a:lstStyle/>
            <a:p>
              <a:pPr algn="ctr"/>
              <a:r>
                <a:rPr kumimoji="1" lang="en-US" sz="1300" dirty="0">
                  <a:solidFill>
                    <a:srgbClr val="575757"/>
                  </a:solidFill>
                  <a:latin typeface="Trebuchet MS" panose="020B0603020202020204" pitchFamily="34" charset="0"/>
                  <a:ea typeface="Meiryo UI" panose="020B0604030504040204" pitchFamily="50" charset="-128"/>
                </a:rPr>
                <a:t>26/6</a:t>
              </a:r>
            </a:p>
          </p:txBody>
        </p:sp>
        <p:sp>
          <p:nvSpPr>
            <p:cNvPr id="9" name="テキスト ボックス 216">
              <a:extLst>
                <a:ext uri="{FF2B5EF4-FFF2-40B4-BE49-F238E27FC236}">
                  <a16:creationId xmlns:a16="http://schemas.microsoft.com/office/drawing/2014/main" id="{A8D33100-C792-3ACA-ACF2-F8BBC840824D}"/>
                </a:ext>
              </a:extLst>
            </p:cNvPr>
            <p:cNvSpPr txBox="1"/>
            <p:nvPr/>
          </p:nvSpPr>
          <p:spPr>
            <a:xfrm>
              <a:off x="6007526" y="1783415"/>
              <a:ext cx="637407" cy="22347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9060" tIns="49530" rIns="99060" bIns="49530" numCol="1" spcCol="0" rtlCol="0" fromWordArt="0" anchor="ctr" anchorCtr="0" forceAA="0" compatLnSpc="1">
              <a:prstTxWarp prst="textNoShape">
                <a:avLst/>
              </a:prstTxWarp>
              <a:noAutofit/>
            </a:bodyPr>
            <a:lstStyle/>
            <a:p>
              <a:pPr algn="ctr"/>
              <a:r>
                <a:rPr kumimoji="1" lang="en-US" altLang="ja-JP" sz="1300">
                  <a:solidFill>
                    <a:srgbClr val="575757"/>
                  </a:solidFill>
                  <a:latin typeface="Trebuchet MS" panose="020B0603020202020204" pitchFamily="34" charset="0"/>
                  <a:ea typeface="Meiryo UI" panose="020B0604030504040204" pitchFamily="50" charset="-128"/>
                </a:rPr>
                <a:t>26/9</a:t>
              </a:r>
              <a:endParaRPr kumimoji="1" lang="en-US" sz="1300">
                <a:solidFill>
                  <a:srgbClr val="575757"/>
                </a:solidFill>
                <a:latin typeface="Trebuchet MS" panose="020B0603020202020204" pitchFamily="34" charset="0"/>
                <a:ea typeface="Meiryo UI" panose="020B0604030504040204" pitchFamily="50" charset="-128"/>
              </a:endParaRPr>
            </a:p>
          </p:txBody>
        </p:sp>
        <p:sp>
          <p:nvSpPr>
            <p:cNvPr id="12" name="テキスト ボックス 216">
              <a:extLst>
                <a:ext uri="{FF2B5EF4-FFF2-40B4-BE49-F238E27FC236}">
                  <a16:creationId xmlns:a16="http://schemas.microsoft.com/office/drawing/2014/main" id="{52D190C7-C469-C4A4-527F-474B9C29FD74}"/>
                </a:ext>
              </a:extLst>
            </p:cNvPr>
            <p:cNvSpPr txBox="1"/>
            <p:nvPr/>
          </p:nvSpPr>
          <p:spPr>
            <a:xfrm>
              <a:off x="6965480" y="1783415"/>
              <a:ext cx="637407" cy="22347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9060" tIns="49530" rIns="99060" bIns="49530" numCol="1" spcCol="0" rtlCol="0" fromWordArt="0" anchor="ctr" anchorCtr="0" forceAA="0" compatLnSpc="1">
              <a:prstTxWarp prst="textNoShape">
                <a:avLst/>
              </a:prstTxWarp>
              <a:noAutofit/>
            </a:bodyPr>
            <a:lstStyle/>
            <a:p>
              <a:pPr algn="ctr"/>
              <a:r>
                <a:rPr kumimoji="1" lang="en-US" altLang="ja-JP" sz="1300">
                  <a:solidFill>
                    <a:srgbClr val="575757"/>
                  </a:solidFill>
                  <a:latin typeface="Trebuchet MS" panose="020B0603020202020204" pitchFamily="34" charset="0"/>
                  <a:ea typeface="Meiryo UI" panose="020B0604030504040204" pitchFamily="50" charset="-128"/>
                </a:rPr>
                <a:t>26/12</a:t>
              </a:r>
              <a:endParaRPr kumimoji="1" lang="en-US" sz="1300">
                <a:solidFill>
                  <a:srgbClr val="575757"/>
                </a:solidFill>
                <a:latin typeface="Trebuchet MS" panose="020B0603020202020204" pitchFamily="34" charset="0"/>
                <a:ea typeface="Meiryo UI" panose="020B0604030504040204" pitchFamily="50" charset="-128"/>
              </a:endParaRPr>
            </a:p>
          </p:txBody>
        </p:sp>
        <p:sp>
          <p:nvSpPr>
            <p:cNvPr id="13" name="テキスト ボックス 216">
              <a:extLst>
                <a:ext uri="{FF2B5EF4-FFF2-40B4-BE49-F238E27FC236}">
                  <a16:creationId xmlns:a16="http://schemas.microsoft.com/office/drawing/2014/main" id="{6620AEF1-93F1-1726-C356-33C2ADA2AF74}"/>
                </a:ext>
              </a:extLst>
            </p:cNvPr>
            <p:cNvSpPr txBox="1"/>
            <p:nvPr/>
          </p:nvSpPr>
          <p:spPr>
            <a:xfrm>
              <a:off x="7924324" y="1783415"/>
              <a:ext cx="637407" cy="22347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9060" tIns="49530" rIns="99060" bIns="49530" numCol="1" spcCol="0" rtlCol="0" fromWordArt="0" anchor="ctr" anchorCtr="0" forceAA="0" compatLnSpc="1">
              <a:prstTxWarp prst="textNoShape">
                <a:avLst/>
              </a:prstTxWarp>
              <a:noAutofit/>
            </a:bodyPr>
            <a:lstStyle/>
            <a:p>
              <a:pPr algn="ctr"/>
              <a:r>
                <a:rPr kumimoji="1" lang="en-US" altLang="ja-JP" sz="1300" dirty="0">
                  <a:solidFill>
                    <a:srgbClr val="575757"/>
                  </a:solidFill>
                  <a:latin typeface="Trebuchet MS" panose="020B0603020202020204" pitchFamily="34" charset="0"/>
                  <a:ea typeface="Meiryo UI" panose="020B0604030504040204" pitchFamily="50" charset="-128"/>
                </a:rPr>
                <a:t>27/3</a:t>
              </a:r>
              <a:endParaRPr kumimoji="1" lang="en-US" sz="1300" dirty="0">
                <a:solidFill>
                  <a:srgbClr val="575757"/>
                </a:solidFill>
                <a:latin typeface="Trebuchet MS" panose="020B0603020202020204" pitchFamily="34" charset="0"/>
                <a:ea typeface="Meiryo UI" panose="020B0604030504040204" pitchFamily="50" charset="-128"/>
              </a:endParaRPr>
            </a:p>
          </p:txBody>
        </p:sp>
        <p:sp>
          <p:nvSpPr>
            <p:cNvPr id="14" name="テキスト ボックス 216">
              <a:extLst>
                <a:ext uri="{FF2B5EF4-FFF2-40B4-BE49-F238E27FC236}">
                  <a16:creationId xmlns:a16="http://schemas.microsoft.com/office/drawing/2014/main" id="{E9485F83-1E54-9093-F5AD-EA0F8C47ADB7}"/>
                </a:ext>
              </a:extLst>
            </p:cNvPr>
            <p:cNvSpPr txBox="1"/>
            <p:nvPr/>
          </p:nvSpPr>
          <p:spPr>
            <a:xfrm>
              <a:off x="8790463" y="1783415"/>
              <a:ext cx="637407" cy="22347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9060" tIns="49530" rIns="99060" bIns="49530" numCol="1" spcCol="0" rtlCol="0" fromWordArt="0" anchor="ctr" anchorCtr="0" forceAA="0" compatLnSpc="1">
              <a:prstTxWarp prst="textNoShape">
                <a:avLst/>
              </a:prstTxWarp>
              <a:noAutofit/>
            </a:bodyPr>
            <a:lstStyle/>
            <a:p>
              <a:pPr algn="ctr"/>
              <a:r>
                <a:rPr kumimoji="1" lang="en-US" altLang="ja-JP" sz="1300" dirty="0">
                  <a:solidFill>
                    <a:srgbClr val="575757"/>
                  </a:solidFill>
                  <a:latin typeface="Trebuchet MS" panose="020B0603020202020204" pitchFamily="34" charset="0"/>
                  <a:ea typeface="Meiryo UI" panose="020B0604030504040204" pitchFamily="50" charset="-128"/>
                </a:rPr>
                <a:t>27/6</a:t>
              </a:r>
              <a:endParaRPr kumimoji="1" lang="en-US" sz="1300" dirty="0">
                <a:solidFill>
                  <a:srgbClr val="575757"/>
                </a:solidFill>
                <a:latin typeface="Trebuchet MS" panose="020B0603020202020204" pitchFamily="34" charset="0"/>
                <a:ea typeface="Meiryo UI" panose="020B0604030504040204" pitchFamily="50" charset="-128"/>
              </a:endParaRPr>
            </a:p>
          </p:txBody>
        </p:sp>
        <p:sp>
          <p:nvSpPr>
            <p:cNvPr id="16" name="テキスト ボックス 216">
              <a:extLst>
                <a:ext uri="{FF2B5EF4-FFF2-40B4-BE49-F238E27FC236}">
                  <a16:creationId xmlns:a16="http://schemas.microsoft.com/office/drawing/2014/main" id="{A870DCB8-0205-483B-75EE-2B3375A8C39E}"/>
                </a:ext>
              </a:extLst>
            </p:cNvPr>
            <p:cNvSpPr txBox="1"/>
            <p:nvPr/>
          </p:nvSpPr>
          <p:spPr>
            <a:xfrm>
              <a:off x="9739988" y="1783415"/>
              <a:ext cx="637407" cy="22347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9060" tIns="49530" rIns="99060" bIns="49530" numCol="1" spcCol="0" rtlCol="0" fromWordArt="0" anchor="ctr" anchorCtr="0" forceAA="0" compatLnSpc="1">
              <a:prstTxWarp prst="textNoShape">
                <a:avLst/>
              </a:prstTxWarp>
              <a:noAutofit/>
            </a:bodyPr>
            <a:lstStyle/>
            <a:p>
              <a:pPr algn="ctr"/>
              <a:r>
                <a:rPr kumimoji="1" lang="en-US" altLang="ja-JP" sz="1300" dirty="0">
                  <a:solidFill>
                    <a:srgbClr val="575757"/>
                  </a:solidFill>
                  <a:latin typeface="Trebuchet MS" panose="020B0603020202020204" pitchFamily="34" charset="0"/>
                  <a:ea typeface="Meiryo UI" panose="020B0604030504040204" pitchFamily="50" charset="-128"/>
                </a:rPr>
                <a:t>27/9</a:t>
              </a:r>
              <a:endParaRPr kumimoji="1" lang="en-US" sz="1300" dirty="0">
                <a:solidFill>
                  <a:srgbClr val="575757"/>
                </a:solidFill>
                <a:latin typeface="Trebuchet MS" panose="020B0603020202020204" pitchFamily="34" charset="0"/>
                <a:ea typeface="Meiryo UI" panose="020B0604030504040204" pitchFamily="50" charset="-128"/>
              </a:endParaRPr>
            </a:p>
          </p:txBody>
        </p:sp>
        <p:sp>
          <p:nvSpPr>
            <p:cNvPr id="18" name="テキスト ボックス 216">
              <a:extLst>
                <a:ext uri="{FF2B5EF4-FFF2-40B4-BE49-F238E27FC236}">
                  <a16:creationId xmlns:a16="http://schemas.microsoft.com/office/drawing/2014/main" id="{55BCB181-0B2C-1AA9-1752-05C0E6CC4E2E}"/>
                </a:ext>
              </a:extLst>
            </p:cNvPr>
            <p:cNvSpPr txBox="1"/>
            <p:nvPr/>
          </p:nvSpPr>
          <p:spPr>
            <a:xfrm>
              <a:off x="10698831" y="1783415"/>
              <a:ext cx="637407" cy="223474"/>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9060" tIns="49530" rIns="99060" bIns="49530" numCol="1" spcCol="0" rtlCol="0" fromWordArt="0" anchor="ctr" anchorCtr="0" forceAA="0" compatLnSpc="1">
              <a:prstTxWarp prst="textNoShape">
                <a:avLst/>
              </a:prstTxWarp>
              <a:noAutofit/>
            </a:bodyPr>
            <a:lstStyle/>
            <a:p>
              <a:pPr algn="ctr"/>
              <a:r>
                <a:rPr kumimoji="1" lang="en-US" altLang="ja-JP" sz="1300" dirty="0">
                  <a:solidFill>
                    <a:srgbClr val="575757"/>
                  </a:solidFill>
                  <a:latin typeface="Trebuchet MS" panose="020B0603020202020204" pitchFamily="34" charset="0"/>
                  <a:ea typeface="Meiryo UI" panose="020B0604030504040204" pitchFamily="50" charset="-128"/>
                </a:rPr>
                <a:t>27/12</a:t>
              </a:r>
              <a:endParaRPr kumimoji="1" lang="en-US" sz="1300" dirty="0">
                <a:solidFill>
                  <a:srgbClr val="575757"/>
                </a:solidFill>
                <a:latin typeface="Trebuchet MS" panose="020B0603020202020204" pitchFamily="34" charset="0"/>
                <a:ea typeface="Meiryo UI" panose="020B0604030504040204" pitchFamily="50" charset="-128"/>
              </a:endParaRPr>
            </a:p>
          </p:txBody>
        </p:sp>
      </p:grpSp>
    </p:spTree>
    <p:extLst>
      <p:ext uri="{BB962C8B-B14F-4D97-AF65-F5344CB8AC3E}">
        <p14:creationId xmlns:p14="http://schemas.microsoft.com/office/powerpoint/2010/main" val="4465598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A03AB354-B6A4-E17B-B254-41498A8BC2B3}"/>
              </a:ext>
            </a:extLst>
          </p:cNvPr>
          <p:cNvSpPr txBox="1">
            <a:spLocks/>
          </p:cNvSpPr>
          <p:nvPr/>
        </p:nvSpPr>
        <p:spPr>
          <a:xfrm>
            <a:off x="554531" y="-22974"/>
            <a:ext cx="5128912" cy="270528"/>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3. M&amp;A</a:t>
            </a:r>
            <a:r>
              <a:rPr lang="ja-JP" altLang="en-US" sz="1300" dirty="0">
                <a:solidFill>
                  <a:schemeClr val="tx2"/>
                </a:solidFill>
                <a:latin typeface="Meiryo UI" panose="020B0604030504040204" pitchFamily="50" charset="-128"/>
                <a:ea typeface="Meiryo UI" panose="020B0604030504040204" pitchFamily="50" charset="-128"/>
                <a:cs typeface="+mn-cs"/>
              </a:rPr>
              <a:t>の</a:t>
            </a:r>
            <a:r>
              <a:rPr lang="ja-JP" altLang="en-US" sz="1300" dirty="0">
                <a:solidFill>
                  <a:schemeClr val="tx2"/>
                </a:solidFill>
                <a:latin typeface="Meiryo UI" panose="020B0604030504040204" pitchFamily="50" charset="-128"/>
                <a:ea typeface="Meiryo UI" panose="020B0604030504040204" pitchFamily="50" charset="-128"/>
              </a:rPr>
              <a:t>実施</a:t>
            </a:r>
            <a:r>
              <a:rPr lang="ja-JP" altLang="en-US" sz="1300" dirty="0">
                <a:solidFill>
                  <a:schemeClr val="tx2"/>
                </a:solidFill>
                <a:latin typeface="Meiryo UI" panose="020B0604030504040204" pitchFamily="50" charset="-128"/>
                <a:ea typeface="Meiryo UI" panose="020B0604030504040204" pitchFamily="50" charset="-128"/>
                <a:cs typeface="+mn-cs"/>
              </a:rPr>
              <a:t>体制と方針／</a:t>
            </a:r>
            <a:r>
              <a:rPr lang="en-US" altLang="ja-JP" sz="1300" dirty="0">
                <a:solidFill>
                  <a:schemeClr val="tx2"/>
                </a:solidFill>
                <a:latin typeface="Meiryo UI" panose="020B0604030504040204" pitchFamily="50" charset="-128"/>
                <a:ea typeface="Meiryo UI" panose="020B0604030504040204" pitchFamily="50" charset="-128"/>
                <a:cs typeface="+mn-cs"/>
              </a:rPr>
              <a:t>5. </a:t>
            </a:r>
            <a:r>
              <a:rPr lang="ja-JP" altLang="en-US" sz="1300" dirty="0">
                <a:solidFill>
                  <a:schemeClr val="tx2"/>
                </a:solidFill>
                <a:latin typeface="Meiryo UI" panose="020B0604030504040204" pitchFamily="50" charset="-128"/>
                <a:ea typeface="Meiryo UI" panose="020B0604030504040204" pitchFamily="50" charset="-128"/>
                <a:cs typeface="+mn-cs"/>
              </a:rPr>
              <a:t>買収資金の調達計画</a:t>
            </a:r>
          </a:p>
        </p:txBody>
      </p:sp>
      <p:sp>
        <p:nvSpPr>
          <p:cNvPr id="15" name="タイトル 3">
            <a:extLst>
              <a:ext uri="{FF2B5EF4-FFF2-40B4-BE49-F238E27FC236}">
                <a16:creationId xmlns:a16="http://schemas.microsoft.com/office/drawing/2014/main" id="{9D12A233-739B-3196-7D2D-694657480BC3}"/>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sp>
        <p:nvSpPr>
          <p:cNvPr id="10" name="四角形: 1 つの角を切り取る 9">
            <a:extLst>
              <a:ext uri="{FF2B5EF4-FFF2-40B4-BE49-F238E27FC236}">
                <a16:creationId xmlns:a16="http://schemas.microsoft.com/office/drawing/2014/main" id="{AA3F42DB-DF6F-5DCD-4E26-00661A684C2A}"/>
              </a:ext>
            </a:extLst>
          </p:cNvPr>
          <p:cNvSpPr/>
          <p:nvPr/>
        </p:nvSpPr>
        <p:spPr>
          <a:xfrm>
            <a:off x="5603596"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経営力</a:t>
            </a:r>
          </a:p>
        </p:txBody>
      </p:sp>
      <p:sp>
        <p:nvSpPr>
          <p:cNvPr id="11" name="四角形: 1 つの角を切り取る 10">
            <a:extLst>
              <a:ext uri="{FF2B5EF4-FFF2-40B4-BE49-F238E27FC236}">
                <a16:creationId xmlns:a16="http://schemas.microsoft.com/office/drawing/2014/main" id="{E657F48A-4C0B-F75E-B44A-0691CA8E5A33}"/>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波及効果</a:t>
            </a:r>
          </a:p>
        </p:txBody>
      </p:sp>
      <p:sp>
        <p:nvSpPr>
          <p:cNvPr id="12" name="四角形: 1 つの角を切り取る 11">
            <a:extLst>
              <a:ext uri="{FF2B5EF4-FFF2-40B4-BE49-F238E27FC236}">
                <a16:creationId xmlns:a16="http://schemas.microsoft.com/office/drawing/2014/main" id="{698EBA78-DCE2-CD34-7A8E-0B91E1602065}"/>
              </a:ext>
            </a:extLst>
          </p:cNvPr>
          <p:cNvSpPr/>
          <p:nvPr/>
        </p:nvSpPr>
        <p:spPr>
          <a:xfrm>
            <a:off x="8443560"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dirty="0">
                <a:solidFill>
                  <a:schemeClr val="bg1"/>
                </a:solidFill>
                <a:latin typeface="Meiryo UI" panose="020B0604030504040204" pitchFamily="50" charset="-128"/>
                <a:ea typeface="Meiryo UI" panose="020B0604030504040204" pitchFamily="50" charset="-128"/>
              </a:rPr>
              <a:t>M&amp;A</a:t>
            </a:r>
            <a:r>
              <a:rPr kumimoji="1" lang="ja-JP" altLang="en-US" sz="867" b="1" dirty="0">
                <a:solidFill>
                  <a:schemeClr val="bg1"/>
                </a:solidFill>
                <a:latin typeface="Meiryo UI" panose="020B0604030504040204" pitchFamily="50" charset="-128"/>
                <a:ea typeface="Meiryo UI" panose="020B0604030504040204" pitchFamily="50" charset="-128"/>
              </a:rPr>
              <a:t>実施の諸条件</a:t>
            </a:r>
          </a:p>
        </p:txBody>
      </p:sp>
      <p:sp>
        <p:nvSpPr>
          <p:cNvPr id="3" name="スライド番号プレースホルダー 2">
            <a:extLst>
              <a:ext uri="{FF2B5EF4-FFF2-40B4-BE49-F238E27FC236}">
                <a16:creationId xmlns:a16="http://schemas.microsoft.com/office/drawing/2014/main" id="{7A826359-52E0-E122-472E-9B789668FF6F}"/>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18</a:t>
            </a:fld>
            <a:endParaRPr lang="ja-JP" altLang="en-US" dirty="0">
              <a:solidFill>
                <a:schemeClr val="tx1"/>
              </a:solidFill>
              <a:latin typeface="Yu Gothic UI" panose="020B0500000000000000" pitchFamily="50" charset="-128"/>
              <a:ea typeface="Yu Gothic UI" panose="020B0500000000000000" pitchFamily="50" charset="-128"/>
            </a:endParaRPr>
          </a:p>
        </p:txBody>
      </p:sp>
      <p:sp>
        <p:nvSpPr>
          <p:cNvPr id="5" name="テキスト ボックス 4">
            <a:extLst>
              <a:ext uri="{FF2B5EF4-FFF2-40B4-BE49-F238E27FC236}">
                <a16:creationId xmlns:a16="http://schemas.microsoft.com/office/drawing/2014/main" id="{7CF68EC1-2A1A-E2EF-82A6-BEE6E818DE06}"/>
              </a:ext>
            </a:extLst>
          </p:cNvPr>
          <p:cNvSpPr txBox="1"/>
          <p:nvPr/>
        </p:nvSpPr>
        <p:spPr>
          <a:xfrm>
            <a:off x="380081" y="1337582"/>
            <a:ext cx="2626115" cy="392415"/>
          </a:xfrm>
          <a:prstGeom prst="rect">
            <a:avLst/>
          </a:prstGeom>
          <a:noFill/>
        </p:spPr>
        <p:txBody>
          <a:bodyPr wrap="square" rtlCol="0">
            <a:spAutoFit/>
          </a:bodyPr>
          <a:lstStyle/>
          <a:p>
            <a:r>
              <a:rPr kumimoji="1" lang="en-US" altLang="ja-JP" sz="1950" dirty="0">
                <a:latin typeface="Yu Gothic UI" panose="020B0500000000000000" pitchFamily="50" charset="-128"/>
                <a:ea typeface="Yu Gothic UI" panose="020B0500000000000000" pitchFamily="50" charset="-128"/>
              </a:rPr>
              <a:t>【</a:t>
            </a:r>
            <a:r>
              <a:rPr kumimoji="1" lang="ja-JP" altLang="en-US" sz="1950" dirty="0">
                <a:latin typeface="Yu Gothic UI" panose="020B0500000000000000" pitchFamily="50" charset="-128"/>
                <a:ea typeface="Yu Gothic UI" panose="020B0500000000000000" pitchFamily="50" charset="-128"/>
              </a:rPr>
              <a:t>資金調達計画</a:t>
            </a:r>
            <a:r>
              <a:rPr kumimoji="1" lang="en-US" altLang="ja-JP" sz="1950" dirty="0">
                <a:latin typeface="Yu Gothic UI" panose="020B0500000000000000" pitchFamily="50" charset="-128"/>
                <a:ea typeface="Yu Gothic UI" panose="020B0500000000000000" pitchFamily="50" charset="-128"/>
              </a:rPr>
              <a:t>】</a:t>
            </a:r>
            <a:endParaRPr kumimoji="1" lang="ja-JP" altLang="en-US" sz="1950" dirty="0">
              <a:latin typeface="Yu Gothic UI" panose="020B0500000000000000" pitchFamily="50" charset="-128"/>
              <a:ea typeface="Yu Gothic UI" panose="020B0500000000000000" pitchFamily="50" charset="-128"/>
            </a:endParaRPr>
          </a:p>
        </p:txBody>
      </p:sp>
      <p:graphicFrame>
        <p:nvGraphicFramePr>
          <p:cNvPr id="6" name="表 5">
            <a:extLst>
              <a:ext uri="{FF2B5EF4-FFF2-40B4-BE49-F238E27FC236}">
                <a16:creationId xmlns:a16="http://schemas.microsoft.com/office/drawing/2014/main" id="{C090FDEE-83A3-0F1C-E5ED-F9FE40384D77}"/>
              </a:ext>
            </a:extLst>
          </p:cNvPr>
          <p:cNvGraphicFramePr>
            <a:graphicFrameLocks noGrp="1"/>
          </p:cNvGraphicFramePr>
          <p:nvPr>
            <p:extLst>
              <p:ext uri="{D42A27DB-BD31-4B8C-83A1-F6EECF244321}">
                <p14:modId xmlns:p14="http://schemas.microsoft.com/office/powerpoint/2010/main" val="2304312930"/>
              </p:ext>
            </p:extLst>
          </p:nvPr>
        </p:nvGraphicFramePr>
        <p:xfrm>
          <a:off x="628672" y="1779425"/>
          <a:ext cx="8784000" cy="4500000"/>
        </p:xfrm>
        <a:graphic>
          <a:graphicData uri="http://schemas.openxmlformats.org/drawingml/2006/table">
            <a:tbl>
              <a:tblPr firstRow="1" bandRow="1">
                <a:tableStyleId>{5C22544A-7EE6-4342-B048-85BDC9FD1C3A}</a:tableStyleId>
              </a:tblPr>
              <a:tblGrid>
                <a:gridCol w="936000">
                  <a:extLst>
                    <a:ext uri="{9D8B030D-6E8A-4147-A177-3AD203B41FA5}">
                      <a16:colId xmlns:a16="http://schemas.microsoft.com/office/drawing/2014/main" val="218071589"/>
                    </a:ext>
                  </a:extLst>
                </a:gridCol>
                <a:gridCol w="936000">
                  <a:extLst>
                    <a:ext uri="{9D8B030D-6E8A-4147-A177-3AD203B41FA5}">
                      <a16:colId xmlns:a16="http://schemas.microsoft.com/office/drawing/2014/main" val="1832330406"/>
                    </a:ext>
                  </a:extLst>
                </a:gridCol>
                <a:gridCol w="936000">
                  <a:extLst>
                    <a:ext uri="{9D8B030D-6E8A-4147-A177-3AD203B41FA5}">
                      <a16:colId xmlns:a16="http://schemas.microsoft.com/office/drawing/2014/main" val="931339895"/>
                    </a:ext>
                  </a:extLst>
                </a:gridCol>
                <a:gridCol w="936000">
                  <a:extLst>
                    <a:ext uri="{9D8B030D-6E8A-4147-A177-3AD203B41FA5}">
                      <a16:colId xmlns:a16="http://schemas.microsoft.com/office/drawing/2014/main" val="908198293"/>
                    </a:ext>
                  </a:extLst>
                </a:gridCol>
                <a:gridCol w="2232000">
                  <a:extLst>
                    <a:ext uri="{9D8B030D-6E8A-4147-A177-3AD203B41FA5}">
                      <a16:colId xmlns:a16="http://schemas.microsoft.com/office/drawing/2014/main" val="1763637946"/>
                    </a:ext>
                  </a:extLst>
                </a:gridCol>
                <a:gridCol w="936000">
                  <a:extLst>
                    <a:ext uri="{9D8B030D-6E8A-4147-A177-3AD203B41FA5}">
                      <a16:colId xmlns:a16="http://schemas.microsoft.com/office/drawing/2014/main" val="1093256223"/>
                    </a:ext>
                  </a:extLst>
                </a:gridCol>
                <a:gridCol w="936000">
                  <a:extLst>
                    <a:ext uri="{9D8B030D-6E8A-4147-A177-3AD203B41FA5}">
                      <a16:colId xmlns:a16="http://schemas.microsoft.com/office/drawing/2014/main" val="1429098860"/>
                    </a:ext>
                  </a:extLst>
                </a:gridCol>
                <a:gridCol w="936000">
                  <a:extLst>
                    <a:ext uri="{9D8B030D-6E8A-4147-A177-3AD203B41FA5}">
                      <a16:colId xmlns:a16="http://schemas.microsoft.com/office/drawing/2014/main" val="276635464"/>
                    </a:ext>
                  </a:extLst>
                </a:gridCol>
              </a:tblGrid>
              <a:tr h="720000">
                <a:tc>
                  <a:txBody>
                    <a:bodyPr/>
                    <a:lstStyle/>
                    <a:p>
                      <a:pPr algn="ctr"/>
                      <a:r>
                        <a:rPr kumimoji="1" lang="ja-JP" altLang="en-US" sz="1100" dirty="0">
                          <a:latin typeface="Yu Gothic UI" panose="020B0500000000000000" pitchFamily="50" charset="-128"/>
                          <a:ea typeface="Yu Gothic UI" panose="020B0500000000000000" pitchFamily="50" charset="-128"/>
                        </a:rPr>
                        <a:t>調達時期</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100" dirty="0">
                          <a:latin typeface="Yu Gothic UI" panose="020B0500000000000000" pitchFamily="50" charset="-128"/>
                          <a:ea typeface="Yu Gothic UI" panose="020B0500000000000000" pitchFamily="50" charset="-128"/>
                        </a:rPr>
                        <a:t>金額</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100" dirty="0">
                          <a:latin typeface="Yu Gothic UI" panose="020B0500000000000000" pitchFamily="50" charset="-128"/>
                          <a:ea typeface="Yu Gothic UI" panose="020B0500000000000000" pitchFamily="50" charset="-128"/>
                        </a:rPr>
                        <a:t>調達手段</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100" dirty="0">
                          <a:latin typeface="Yu Gothic UI" panose="020B0500000000000000" pitchFamily="50" charset="-128"/>
                          <a:ea typeface="Yu Gothic UI" panose="020B0500000000000000" pitchFamily="50" charset="-128"/>
                        </a:rPr>
                        <a:t>予定利率</a:t>
                      </a:r>
                      <a:r>
                        <a:rPr kumimoji="1" lang="en-US" altLang="ja-JP" sz="1100" dirty="0">
                          <a:latin typeface="Yu Gothic UI" panose="020B0500000000000000" pitchFamily="50" charset="-128"/>
                          <a:ea typeface="Yu Gothic UI" panose="020B0500000000000000" pitchFamily="50" charset="-128"/>
                        </a:rPr>
                        <a:t>/</a:t>
                      </a:r>
                    </a:p>
                    <a:p>
                      <a:pPr algn="ctr"/>
                      <a:r>
                        <a:rPr kumimoji="1" lang="ja-JP" altLang="en-US" sz="1100" dirty="0">
                          <a:latin typeface="Yu Gothic UI" panose="020B0500000000000000" pitchFamily="50" charset="-128"/>
                          <a:ea typeface="Yu Gothic UI" panose="020B0500000000000000" pitchFamily="50" charset="-128"/>
                        </a:rPr>
                        <a:t>株式割合</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100" dirty="0">
                          <a:latin typeface="Yu Gothic UI" panose="020B0500000000000000" pitchFamily="50" charset="-128"/>
                          <a:ea typeface="Yu Gothic UI" panose="020B0500000000000000" pitchFamily="50" charset="-128"/>
                        </a:rPr>
                        <a:t>調達先</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100" dirty="0">
                          <a:latin typeface="Yu Gothic UI" panose="020B0500000000000000" pitchFamily="50" charset="-128"/>
                          <a:ea typeface="Yu Gothic UI" panose="020B0500000000000000" pitchFamily="50" charset="-128"/>
                        </a:rPr>
                        <a:t>返済開始</a:t>
                      </a:r>
                      <a:endParaRPr kumimoji="1" lang="en-US" altLang="ja-JP" sz="1100" dirty="0">
                        <a:latin typeface="Yu Gothic UI" panose="020B0500000000000000" pitchFamily="50" charset="-128"/>
                        <a:ea typeface="Yu Gothic UI" panose="020B0500000000000000" pitchFamily="50" charset="-128"/>
                      </a:endParaRPr>
                    </a:p>
                    <a:p>
                      <a:pPr algn="ctr"/>
                      <a:r>
                        <a:rPr kumimoji="1" lang="ja-JP" altLang="en-US" sz="1100" dirty="0">
                          <a:latin typeface="Yu Gothic UI" panose="020B0500000000000000" pitchFamily="50" charset="-128"/>
                          <a:ea typeface="Yu Gothic UI" panose="020B0500000000000000" pitchFamily="50" charset="-128"/>
                        </a:rPr>
                        <a:t>時期</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100" dirty="0">
                          <a:latin typeface="Yu Gothic UI" panose="020B0500000000000000" pitchFamily="50" charset="-128"/>
                          <a:ea typeface="Yu Gothic UI" panose="020B0500000000000000" pitchFamily="50" charset="-128"/>
                        </a:rPr>
                        <a:t>返済期間</a:t>
                      </a:r>
                      <a:endParaRPr kumimoji="1" lang="en-US" altLang="ja-JP" sz="1100" dirty="0">
                        <a:latin typeface="Yu Gothic UI" panose="020B0500000000000000" pitchFamily="50" charset="-128"/>
                        <a:ea typeface="Yu Gothic UI" panose="020B0500000000000000" pitchFamily="50" charset="-128"/>
                      </a:endParaRPr>
                    </a:p>
                    <a:p>
                      <a:pPr algn="ctr"/>
                      <a:r>
                        <a:rPr kumimoji="1" lang="ja-JP" altLang="en-US" sz="1100" dirty="0">
                          <a:latin typeface="Yu Gothic UI" panose="020B0500000000000000" pitchFamily="50" charset="-128"/>
                          <a:ea typeface="Yu Gothic UI" panose="020B0500000000000000" pitchFamily="50" charset="-128"/>
                        </a:rPr>
                        <a:t>（月）</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100" dirty="0">
                          <a:latin typeface="Yu Gothic UI" panose="020B0500000000000000" pitchFamily="50" charset="-128"/>
                          <a:ea typeface="Yu Gothic UI" panose="020B0500000000000000" pitchFamily="50" charset="-128"/>
                        </a:rPr>
                        <a:t>毎月返済額</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extLst>
                  <a:ext uri="{0D108BD9-81ED-4DB2-BD59-A6C34878D82A}">
                    <a16:rowId xmlns:a16="http://schemas.microsoft.com/office/drawing/2014/main" val="4186246924"/>
                  </a:ext>
                </a:extLst>
              </a:tr>
              <a:tr h="756000">
                <a:tc>
                  <a:txBody>
                    <a:bodyPr/>
                    <a:lstStyle/>
                    <a:p>
                      <a:pPr algn="l"/>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45018293"/>
                  </a:ext>
                </a:extLst>
              </a:tr>
              <a:tr h="756000">
                <a:tc>
                  <a:txBody>
                    <a:bodyPr/>
                    <a:lstStyle/>
                    <a:p>
                      <a:pPr algn="l"/>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84629378"/>
                  </a:ext>
                </a:extLst>
              </a:tr>
              <a:tr h="756000">
                <a:tc>
                  <a:txBody>
                    <a:bodyPr/>
                    <a:lstStyle/>
                    <a:p>
                      <a:pPr algn="l"/>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47533602"/>
                  </a:ext>
                </a:extLst>
              </a:tr>
              <a:tr h="756000">
                <a:tc>
                  <a:txBody>
                    <a:bodyPr/>
                    <a:lstStyle/>
                    <a:p>
                      <a:pPr algn="l"/>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7221756"/>
                  </a:ext>
                </a:extLst>
              </a:tr>
              <a:tr h="756000">
                <a:tc>
                  <a:txBody>
                    <a:bodyPr/>
                    <a:lstStyle/>
                    <a:p>
                      <a:pPr algn="l"/>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6710354"/>
                  </a:ext>
                </a:extLst>
              </a:tr>
            </a:tbl>
          </a:graphicData>
        </a:graphic>
      </p:graphicFrame>
    </p:spTree>
    <p:extLst>
      <p:ext uri="{BB962C8B-B14F-4D97-AF65-F5344CB8AC3E}">
        <p14:creationId xmlns:p14="http://schemas.microsoft.com/office/powerpoint/2010/main" val="1189320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6">
            <a:extLst>
              <a:ext uri="{FF2B5EF4-FFF2-40B4-BE49-F238E27FC236}">
                <a16:creationId xmlns:a16="http://schemas.microsoft.com/office/drawing/2014/main" id="{DC3FADF6-C54B-85DE-D09B-EEFA962D69E4}"/>
              </a:ext>
            </a:extLst>
          </p:cNvPr>
          <p:cNvSpPr txBox="1">
            <a:spLocks/>
          </p:cNvSpPr>
          <p:nvPr/>
        </p:nvSpPr>
        <p:spPr>
          <a:xfrm>
            <a:off x="294373" y="2157760"/>
            <a:ext cx="8420906" cy="1271240"/>
          </a:xfrm>
          <a:prstGeom prst="rect">
            <a:avLst/>
          </a:prstGeom>
        </p:spPr>
        <p:txBody>
          <a:bodyPr vert="horz" lIns="99060" tIns="49530" rIns="99060" bIns="4953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defTabSz="804838">
              <a:lnSpc>
                <a:spcPct val="110000"/>
              </a:lnSpc>
              <a:spcBef>
                <a:spcPts val="529"/>
              </a:spcBef>
              <a:spcAft>
                <a:spcPts val="264"/>
              </a:spcAft>
              <a:buFont typeface="Arial" panose="020B0604020202020204" pitchFamily="34" charset="0"/>
              <a:buChar char="​"/>
            </a:pPr>
            <a:r>
              <a:rPr lang="ja-JP" altLang="en-US" sz="3900">
                <a:solidFill>
                  <a:schemeClr val="bg1"/>
                </a:solidFill>
                <a:latin typeface="Meiryo UI" panose="020B0604030504040204" pitchFamily="50" charset="-128"/>
                <a:ea typeface="Meiryo UI" panose="020B0604030504040204" pitchFamily="50" charset="-128"/>
                <a:cs typeface="+mn-cs"/>
                <a:sym typeface="Trebuchet MS" panose="020B0603020202020204" pitchFamily="34" charset="0"/>
              </a:rPr>
              <a:t>事業計画書</a:t>
            </a:r>
            <a:endParaRPr lang="en-US" sz="3900">
              <a:solidFill>
                <a:schemeClr val="bg1"/>
              </a:solidFill>
              <a:latin typeface="Meiryo UI" panose="020B0604030504040204" pitchFamily="50" charset="-128"/>
              <a:ea typeface="Meiryo UI" panose="020B0604030504040204" pitchFamily="50" charset="-128"/>
              <a:cs typeface="+mn-cs"/>
              <a:sym typeface="Trebuchet MS" panose="020B0603020202020204" pitchFamily="34" charset="0"/>
            </a:endParaRPr>
          </a:p>
        </p:txBody>
      </p:sp>
      <p:sp>
        <p:nvSpPr>
          <p:cNvPr id="3" name="テキスト プレースホルダー 11">
            <a:extLst>
              <a:ext uri="{FF2B5EF4-FFF2-40B4-BE49-F238E27FC236}">
                <a16:creationId xmlns:a16="http://schemas.microsoft.com/office/drawing/2014/main" id="{3F53172A-488A-0B99-C25F-0FABD2FE1C61}"/>
              </a:ext>
            </a:extLst>
          </p:cNvPr>
          <p:cNvSpPr txBox="1">
            <a:spLocks/>
          </p:cNvSpPr>
          <p:nvPr/>
        </p:nvSpPr>
        <p:spPr>
          <a:xfrm>
            <a:off x="454472" y="3563894"/>
            <a:ext cx="2476054" cy="353841"/>
          </a:xfrm>
          <a:prstGeom prst="rect">
            <a:avLst/>
          </a:prstGeom>
        </p:spPr>
        <p:txBody>
          <a:bodyPr vert="horz" lIns="0" tIns="0" rIns="0" bIns="0" rtlCol="0">
            <a:noAutofit/>
          </a:bodyPr>
          <a:lstStyle>
            <a:lvl1pPr marL="0" indent="0" algn="r" defTabSz="742950" rtl="0" eaLnBrk="1" latinLnBrk="0" hangingPunct="1">
              <a:lnSpc>
                <a:spcPct val="110000"/>
              </a:lnSpc>
              <a:spcBef>
                <a:spcPts val="488"/>
              </a:spcBef>
              <a:spcAft>
                <a:spcPts val="244"/>
              </a:spcAft>
              <a:buFont typeface="Arial" panose="020B0604020202020204" pitchFamily="34" charset="0"/>
              <a:buChar char="​"/>
              <a:defRPr lang="en-US" sz="1200" kern="1200">
                <a:solidFill>
                  <a:schemeClr val="tx2"/>
                </a:solidFill>
                <a:latin typeface="Meiryo UI" panose="020B0604030504040204" pitchFamily="50" charset="-128"/>
                <a:ea typeface="Meiryo UI" panose="020B0604030504040204" pitchFamily="50" charset="-128"/>
                <a:cs typeface="+mn-cs"/>
                <a:sym typeface="Trebuchet MS" panose="020B0603020202020204" pitchFamily="34" charset="0"/>
              </a:defRPr>
            </a:lvl1pPr>
            <a:lvl2pPr marL="231075" indent="-140400" algn="l" defTabSz="742950" rtl="0" eaLnBrk="1" latinLnBrk="0" hangingPunct="1">
              <a:lnSpc>
                <a:spcPct val="90000"/>
              </a:lnSpc>
              <a:spcBef>
                <a:spcPts val="0"/>
              </a:spcBef>
              <a:spcAft>
                <a:spcPts val="244"/>
              </a:spcAft>
              <a:buClr>
                <a:schemeClr val="tx2"/>
              </a:buClr>
              <a:buFont typeface="Arial" panose="020B0604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2pPr>
            <a:lvl3pPr marL="415350" indent="-134550" algn="l" defTabSz="742950" rtl="0" eaLnBrk="1" latinLnBrk="0" hangingPunct="1">
              <a:lnSpc>
                <a:spcPct val="90000"/>
              </a:lnSpc>
              <a:spcBef>
                <a:spcPts val="0"/>
              </a:spcBef>
              <a:spcAft>
                <a:spcPts val="244"/>
              </a:spcAft>
              <a:buClr>
                <a:schemeClr val="tx2"/>
              </a:buClr>
              <a:buFont typeface="Trebuchet MS" panose="020B0603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3pPr>
            <a:lvl4pPr marL="0" indent="0" algn="l" defTabSz="742950" rtl="0" eaLnBrk="1" latinLnBrk="0" hangingPunct="1">
              <a:lnSpc>
                <a:spcPct val="110000"/>
              </a:lnSpc>
              <a:spcBef>
                <a:spcPts val="244"/>
              </a:spcBef>
              <a:spcAft>
                <a:spcPts val="244"/>
              </a:spcAft>
              <a:buClr>
                <a:schemeClr val="tx2"/>
              </a:buClr>
              <a:buFont typeface="Arial" panose="020B0604020202020204" pitchFamily="34" charset="0"/>
              <a:buChar char="​"/>
              <a:defRPr lang="en-US" sz="1200" kern="1200">
                <a:solidFill>
                  <a:schemeClr val="tx2"/>
                </a:solidFill>
                <a:latin typeface="Meiryo UI" panose="020B0604030504040204" pitchFamily="50" charset="-128"/>
                <a:ea typeface="Meiryo UI" panose="020B0604030504040204" pitchFamily="50" charset="-128"/>
                <a:cs typeface="+mn-cs"/>
                <a:sym typeface="Trebuchet MS" panose="020B0603020202020204" pitchFamily="34" charset="0"/>
              </a:defRPr>
            </a:lvl4pPr>
            <a:lvl5pPr marL="0" indent="0" algn="l" defTabSz="742950" rtl="0" eaLnBrk="1" latinLnBrk="0" hangingPunct="1">
              <a:lnSpc>
                <a:spcPct val="100000"/>
              </a:lnSpc>
              <a:spcBef>
                <a:spcPts val="0"/>
              </a:spcBef>
              <a:spcAft>
                <a:spcPts val="244"/>
              </a:spcAft>
              <a:buClrTx/>
              <a:buFont typeface="Arial" panose="020B0604020202020204" pitchFamily="34" charset="0"/>
              <a:buChar char="​"/>
              <a:defRPr lang="en-US" sz="1200" b="1" kern="1200" smtClean="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5pPr>
            <a:lvl6pPr marL="219273" indent="-123825" algn="l" defTabSz="742950" rtl="0" eaLnBrk="1" latinLnBrk="0" hangingPunct="1">
              <a:lnSpc>
                <a:spcPct val="90000"/>
              </a:lnSpc>
              <a:spcBef>
                <a:spcPts val="0"/>
              </a:spcBef>
              <a:spcAft>
                <a:spcPts val="488"/>
              </a:spcAft>
              <a:buClr>
                <a:schemeClr val="tx2"/>
              </a:buClr>
              <a:buFont typeface="Arial" panose="020B0604020202020204" pitchFamily="34" charset="0"/>
              <a:buChar char="•"/>
              <a:defRPr lang="en-US" sz="1300" kern="1200" smtClean="0">
                <a:solidFill>
                  <a:schemeClr val="tx1"/>
                </a:solidFill>
                <a:latin typeface="+mn-lt"/>
                <a:ea typeface="+mn-ea"/>
                <a:cs typeface="+mn-cs"/>
                <a:sym typeface="Trebuchet MS" panose="020B0603020202020204" pitchFamily="34" charset="0"/>
              </a:defRPr>
            </a:lvl6pPr>
            <a:lvl7pPr marL="0" indent="0" algn="l" defTabSz="742950" rtl="0" eaLnBrk="1" latinLnBrk="0" hangingPunct="1">
              <a:lnSpc>
                <a:spcPct val="90000"/>
              </a:lnSpc>
              <a:spcBef>
                <a:spcPts val="731"/>
              </a:spcBef>
              <a:spcAft>
                <a:spcPts val="731"/>
              </a:spcAft>
              <a:buFont typeface="Arial" panose="020B0604020202020204" pitchFamily="34" charset="0"/>
              <a:buChar char="​"/>
              <a:defRPr lang="en-US" sz="3575" kern="1200" baseline="0" smtClean="0">
                <a:solidFill>
                  <a:schemeClr val="tx1"/>
                </a:solidFill>
                <a:latin typeface="+mn-lt"/>
                <a:ea typeface="+mn-ea"/>
                <a:cs typeface="+mn-cs"/>
                <a:sym typeface="Trebuchet MS" panose="020B0603020202020204" pitchFamily="34" charset="0"/>
              </a:defRPr>
            </a:lvl7pPr>
            <a:lvl8pPr marL="0" indent="0" algn="l" defTabSz="742950" rtl="0" eaLnBrk="1" latinLnBrk="0" hangingPunct="1">
              <a:lnSpc>
                <a:spcPct val="90000"/>
              </a:lnSpc>
              <a:spcBef>
                <a:spcPts val="731"/>
              </a:spcBef>
              <a:spcAft>
                <a:spcPts val="0"/>
              </a:spcAft>
              <a:buFont typeface="Arial" panose="020B0604020202020204" pitchFamily="34" charset="0"/>
              <a:buChar char="​"/>
              <a:defRPr lang="en-US" sz="4388" kern="1200" baseline="0" smtClean="0">
                <a:solidFill>
                  <a:schemeClr val="tx2"/>
                </a:solidFill>
                <a:latin typeface="+mn-lt"/>
                <a:ea typeface="+mn-ea"/>
                <a:cs typeface="+mn-cs"/>
                <a:sym typeface="Trebuchet MS" panose="020B0603020202020204" pitchFamily="34" charset="0"/>
              </a:defRPr>
            </a:lvl8pPr>
            <a:lvl9pPr marL="0" indent="0" algn="l" defTabSz="742950" rtl="0" eaLnBrk="1" latinLnBrk="0" hangingPunct="1">
              <a:lnSpc>
                <a:spcPct val="100000"/>
              </a:lnSpc>
              <a:spcBef>
                <a:spcPts val="0"/>
              </a:spcBef>
              <a:spcAft>
                <a:spcPts val="731"/>
              </a:spcAft>
              <a:buFont typeface="Arial" panose="020B0604020202020204" pitchFamily="34" charset="0"/>
              <a:buChar char="​"/>
              <a:defRPr lang="en-US" sz="1950" kern="1200" baseline="0" dirty="0">
                <a:solidFill>
                  <a:schemeClr val="tx2"/>
                </a:solidFill>
                <a:latin typeface="+mn-lt"/>
                <a:ea typeface="+mn-ea"/>
                <a:cs typeface="+mn-cs"/>
                <a:sym typeface="Trebuchet MS" panose="020B0603020202020204" pitchFamily="34" charset="0"/>
              </a:defRPr>
            </a:lvl9pPr>
          </a:lstStyle>
          <a:p>
            <a:pPr algn="l"/>
            <a:r>
              <a:rPr kumimoji="1" lang="ja-JP" altLang="en-US" sz="1625" dirty="0">
                <a:solidFill>
                  <a:schemeClr val="bg1"/>
                </a:solidFill>
              </a:rPr>
              <a:t>令和●年●月●日付</a:t>
            </a:r>
            <a:endParaRPr lang="zh-TW" altLang="en-US" sz="1625" dirty="0">
              <a:solidFill>
                <a:schemeClr val="bg1"/>
              </a:solidFill>
            </a:endParaRPr>
          </a:p>
        </p:txBody>
      </p:sp>
      <p:sp>
        <p:nvSpPr>
          <p:cNvPr id="4" name="Title 6">
            <a:extLst>
              <a:ext uri="{FF2B5EF4-FFF2-40B4-BE49-F238E27FC236}">
                <a16:creationId xmlns:a16="http://schemas.microsoft.com/office/drawing/2014/main" id="{5E0E7D98-A088-65EC-535D-ABC19CCEF365}"/>
              </a:ext>
            </a:extLst>
          </p:cNvPr>
          <p:cNvSpPr txBox="1">
            <a:spLocks/>
          </p:cNvSpPr>
          <p:nvPr/>
        </p:nvSpPr>
        <p:spPr>
          <a:xfrm>
            <a:off x="294373" y="1674498"/>
            <a:ext cx="8420906" cy="483262"/>
          </a:xfrm>
          <a:prstGeom prst="rect">
            <a:avLst/>
          </a:prstGeom>
        </p:spPr>
        <p:txBody>
          <a:bodyPr vert="horz" lIns="99060" tIns="49530" rIns="99060" bIns="4953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defTabSz="804838">
              <a:lnSpc>
                <a:spcPct val="110000"/>
              </a:lnSpc>
              <a:spcBef>
                <a:spcPts val="529"/>
              </a:spcBef>
              <a:spcAft>
                <a:spcPts val="264"/>
              </a:spcAft>
              <a:buFont typeface="Arial" panose="020B0604020202020204" pitchFamily="34" charset="0"/>
              <a:buChar char="​"/>
            </a:pPr>
            <a:r>
              <a:rPr lang="ja-JP" altLang="en-US" sz="1950">
                <a:solidFill>
                  <a:schemeClr val="bg1"/>
                </a:solidFill>
                <a:latin typeface="Meiryo UI" panose="020B0604030504040204" pitchFamily="50" charset="-128"/>
                <a:ea typeface="Meiryo UI" panose="020B0604030504040204" pitchFamily="50" charset="-128"/>
                <a:cs typeface="+mn-cs"/>
                <a:sym typeface="Trebuchet MS" panose="020B0603020202020204" pitchFamily="34" charset="0"/>
              </a:rPr>
              <a:t>事業承継・</a:t>
            </a:r>
            <a:r>
              <a:rPr lang="en-US" altLang="ja-JP" sz="1950">
                <a:solidFill>
                  <a:schemeClr val="bg1"/>
                </a:solidFill>
                <a:latin typeface="Meiryo UI" panose="020B0604030504040204" pitchFamily="50" charset="-128"/>
                <a:ea typeface="Meiryo UI" panose="020B0604030504040204" pitchFamily="50" charset="-128"/>
                <a:cs typeface="+mn-cs"/>
                <a:sym typeface="Trebuchet MS" panose="020B0603020202020204" pitchFamily="34" charset="0"/>
              </a:rPr>
              <a:t>M&amp;A</a:t>
            </a:r>
            <a:r>
              <a:rPr lang="ja-JP" altLang="en-US" sz="1950">
                <a:solidFill>
                  <a:schemeClr val="bg1"/>
                </a:solidFill>
                <a:latin typeface="Meiryo UI" panose="020B0604030504040204" pitchFamily="50" charset="-128"/>
                <a:ea typeface="Meiryo UI" panose="020B0604030504040204" pitchFamily="50" charset="-128"/>
                <a:cs typeface="+mn-cs"/>
                <a:sym typeface="Trebuchet MS" panose="020B0603020202020204" pitchFamily="34" charset="0"/>
              </a:rPr>
              <a:t>補助金</a:t>
            </a:r>
            <a:endParaRPr lang="en-US" sz="1950">
              <a:solidFill>
                <a:schemeClr val="bg1"/>
              </a:solidFill>
              <a:latin typeface="Meiryo UI" panose="020B0604030504040204" pitchFamily="50" charset="-128"/>
              <a:ea typeface="Meiryo UI" panose="020B0604030504040204" pitchFamily="50" charset="-128"/>
              <a:cs typeface="+mn-cs"/>
              <a:sym typeface="Trebuchet MS" panose="020B0603020202020204" pitchFamily="34" charset="0"/>
            </a:endParaRPr>
          </a:p>
        </p:txBody>
      </p:sp>
      <p:graphicFrame>
        <p:nvGraphicFramePr>
          <p:cNvPr id="5" name="表 4">
            <a:extLst>
              <a:ext uri="{FF2B5EF4-FFF2-40B4-BE49-F238E27FC236}">
                <a16:creationId xmlns:a16="http://schemas.microsoft.com/office/drawing/2014/main" id="{73E1811A-1032-706C-30A3-E6CD479727B4}"/>
              </a:ext>
            </a:extLst>
          </p:cNvPr>
          <p:cNvGraphicFramePr>
            <a:graphicFrameLocks noGrp="1"/>
          </p:cNvGraphicFramePr>
          <p:nvPr>
            <p:extLst>
              <p:ext uri="{D42A27DB-BD31-4B8C-83A1-F6EECF244321}">
                <p14:modId xmlns:p14="http://schemas.microsoft.com/office/powerpoint/2010/main" val="3308130263"/>
              </p:ext>
            </p:extLst>
          </p:nvPr>
        </p:nvGraphicFramePr>
        <p:xfrm>
          <a:off x="5100822" y="5654290"/>
          <a:ext cx="4567766" cy="594360"/>
        </p:xfrm>
        <a:graphic>
          <a:graphicData uri="http://schemas.openxmlformats.org/drawingml/2006/table">
            <a:tbl>
              <a:tblPr firstRow="1" bandRow="1">
                <a:tableStyleId>{5C22544A-7EE6-4342-B048-85BDC9FD1C3A}</a:tableStyleId>
              </a:tblPr>
              <a:tblGrid>
                <a:gridCol w="1706033">
                  <a:extLst>
                    <a:ext uri="{9D8B030D-6E8A-4147-A177-3AD203B41FA5}">
                      <a16:colId xmlns:a16="http://schemas.microsoft.com/office/drawing/2014/main" val="1690658331"/>
                    </a:ext>
                  </a:extLst>
                </a:gridCol>
                <a:gridCol w="2861733">
                  <a:extLst>
                    <a:ext uri="{9D8B030D-6E8A-4147-A177-3AD203B41FA5}">
                      <a16:colId xmlns:a16="http://schemas.microsoft.com/office/drawing/2014/main" val="1593283125"/>
                    </a:ext>
                  </a:extLst>
                </a:gridCol>
              </a:tblGrid>
              <a:tr h="297180">
                <a:tc>
                  <a:txBody>
                    <a:bodyPr/>
                    <a:lstStyle/>
                    <a:p>
                      <a:pPr marL="0" algn="l" defTabSz="914400" rtl="0" eaLnBrk="1" latinLnBrk="0" hangingPunct="1"/>
                      <a:r>
                        <a:rPr kumimoji="1" lang="ja-JP" altLang="en-US" sz="1300" b="0" kern="1200" dirty="0">
                          <a:solidFill>
                            <a:schemeClr val="tx2"/>
                          </a:solidFill>
                          <a:latin typeface="Meiryo UI" panose="020B0604030504040204" pitchFamily="50" charset="-128"/>
                          <a:ea typeface="Meiryo UI" panose="020B0604030504040204" pitchFamily="50" charset="-128"/>
                          <a:cs typeface="+mn-cs"/>
                          <a:sym typeface="Trebuchet MS" panose="020B0603020202020204" pitchFamily="34" charset="0"/>
                        </a:rPr>
                        <a:t>補助事業名：</a:t>
                      </a:r>
                    </a:p>
                  </a:txBody>
                  <a:tcPr marL="99060" marR="99060" marT="49530" marB="49530" anchor="ctr">
                    <a:lnL w="12700" cmpd="sng">
                      <a:noFill/>
                    </a:lnL>
                    <a:lnR w="12700" cmpd="sng">
                      <a:noFill/>
                    </a:lnR>
                    <a:lnT w="12700" cmpd="sng">
                      <a:noFill/>
                    </a:lnT>
                    <a:lnB w="38100" cmpd="sng">
                      <a:noFill/>
                    </a:lnB>
                    <a:noFill/>
                  </a:tcPr>
                </a:tc>
                <a:tc>
                  <a:txBody>
                    <a:bodyPr/>
                    <a:lstStyle/>
                    <a:p>
                      <a:pPr marL="0" algn="l" defTabSz="914400" rtl="0" eaLnBrk="1" latinLnBrk="0" hangingPunct="1"/>
                      <a:r>
                        <a:rPr kumimoji="1" lang="en-US" altLang="ja-JP" sz="1300" b="0" kern="1200">
                          <a:solidFill>
                            <a:schemeClr val="tx2"/>
                          </a:solidFill>
                          <a:latin typeface="Meiryo UI" panose="020B0604030504040204" pitchFamily="50" charset="-128"/>
                          <a:ea typeface="Meiryo UI" panose="020B0604030504040204" pitchFamily="50" charset="-128"/>
                          <a:cs typeface="+mn-cs"/>
                        </a:rPr>
                        <a:t>xxx</a:t>
                      </a:r>
                      <a:endParaRPr kumimoji="1" lang="ja-JP" altLang="en-US" sz="1300" b="0" kern="1200">
                        <a:solidFill>
                          <a:schemeClr val="tx2"/>
                        </a:solidFill>
                        <a:latin typeface="Meiryo UI" panose="020B0604030504040204" pitchFamily="50" charset="-128"/>
                        <a:ea typeface="Meiryo UI" panose="020B0604030504040204" pitchFamily="50" charset="-128"/>
                        <a:cs typeface="+mn-cs"/>
                      </a:endParaRPr>
                    </a:p>
                  </a:txBody>
                  <a:tcPr marL="99060" marR="99060" marT="49530" marB="49530" anchor="ctr">
                    <a:lnL w="12700" cmpd="sng">
                      <a:noFill/>
                    </a:lnL>
                    <a:lnR w="12700" cmpd="sng">
                      <a:noFill/>
                    </a:lnR>
                    <a:lnT w="12700" cmpd="sng">
                      <a:noFill/>
                    </a:lnT>
                    <a:lnB w="38100" cmpd="sng">
                      <a:noFill/>
                    </a:lnB>
                    <a:noFill/>
                  </a:tcPr>
                </a:tc>
                <a:extLst>
                  <a:ext uri="{0D108BD9-81ED-4DB2-BD59-A6C34878D82A}">
                    <a16:rowId xmlns:a16="http://schemas.microsoft.com/office/drawing/2014/main" val="2430934698"/>
                  </a:ext>
                </a:extLst>
              </a:tr>
              <a:tr h="297180">
                <a:tc>
                  <a:txBody>
                    <a:bodyPr/>
                    <a:lstStyle/>
                    <a:p>
                      <a:pPr marL="0" algn="l" defTabSz="914400" rtl="0" eaLnBrk="1" latinLnBrk="0" hangingPunct="1"/>
                      <a:r>
                        <a:rPr kumimoji="1" lang="ja-JP" altLang="en-US" sz="1300" b="0" kern="1200">
                          <a:solidFill>
                            <a:schemeClr val="tx2"/>
                          </a:solidFill>
                          <a:latin typeface="Meiryo UI" panose="020B0604030504040204" pitchFamily="50" charset="-128"/>
                          <a:ea typeface="Meiryo UI" panose="020B0604030504040204" pitchFamily="50" charset="-128"/>
                          <a:cs typeface="+mn-cs"/>
                        </a:rPr>
                        <a:t>申請者名：</a:t>
                      </a:r>
                      <a:endParaRPr kumimoji="1" lang="ja-JP" altLang="en-US" sz="1300" b="0" kern="1200">
                        <a:solidFill>
                          <a:schemeClr val="tx2"/>
                        </a:solidFill>
                        <a:latin typeface="Meiryo UI" panose="020B0604030504040204" pitchFamily="50" charset="-128"/>
                        <a:ea typeface="Meiryo UI" panose="020B0604030504040204" pitchFamily="50" charset="-128"/>
                        <a:cs typeface="+mn-cs"/>
                        <a:sym typeface="Trebuchet MS" panose="020B0603020202020204" pitchFamily="34" charset="0"/>
                      </a:endParaRPr>
                    </a:p>
                  </a:txBody>
                  <a:tcPr marL="99060" marR="99060" marT="49530" marB="49530" anchor="ctr">
                    <a:lnL w="12700" cmpd="sng">
                      <a:noFill/>
                    </a:lnL>
                    <a:lnR w="12700" cmpd="sng">
                      <a:noFill/>
                    </a:lnR>
                    <a:lnT w="12700" cmpd="sng">
                      <a:noFill/>
                    </a:lnT>
                    <a:lnB w="38100" cmpd="sng">
                      <a:noFill/>
                    </a:lnB>
                    <a:noFill/>
                  </a:tcPr>
                </a:tc>
                <a:tc>
                  <a:txBody>
                    <a:bodyPr/>
                    <a:lstStyle/>
                    <a:p>
                      <a:pPr marL="0" algn="l" defTabSz="914400" rtl="0" eaLnBrk="1" latinLnBrk="0" hangingPunct="1"/>
                      <a:r>
                        <a:rPr kumimoji="1" lang="en-US" altLang="ja-JP" sz="1300" b="0" kern="1200" dirty="0">
                          <a:solidFill>
                            <a:schemeClr val="tx2"/>
                          </a:solidFill>
                          <a:latin typeface="Meiryo UI" panose="020B0604030504040204" pitchFamily="50" charset="-128"/>
                          <a:ea typeface="Meiryo UI" panose="020B0604030504040204" pitchFamily="50" charset="-128"/>
                          <a:cs typeface="+mn-cs"/>
                        </a:rPr>
                        <a:t>xxx</a:t>
                      </a:r>
                      <a:endParaRPr kumimoji="1" lang="ja-JP" altLang="en-US" sz="1300" b="0" kern="1200" dirty="0">
                        <a:solidFill>
                          <a:schemeClr val="tx2"/>
                        </a:solidFill>
                        <a:latin typeface="Meiryo UI" panose="020B0604030504040204" pitchFamily="50" charset="-128"/>
                        <a:ea typeface="Meiryo UI" panose="020B0604030504040204" pitchFamily="50" charset="-128"/>
                        <a:cs typeface="+mn-cs"/>
                      </a:endParaRPr>
                    </a:p>
                  </a:txBody>
                  <a:tcPr marL="99060" marR="99060" marT="49530" marB="49530" anchor="ctr">
                    <a:lnL w="12700" cmpd="sng">
                      <a:noFill/>
                    </a:lnL>
                    <a:lnR w="12700" cmpd="sng">
                      <a:noFill/>
                    </a:lnR>
                    <a:lnT w="12700" cmpd="sng">
                      <a:noFill/>
                    </a:lnT>
                    <a:lnB w="38100" cmpd="sng">
                      <a:noFill/>
                    </a:lnB>
                    <a:noFill/>
                  </a:tcPr>
                </a:tc>
                <a:extLst>
                  <a:ext uri="{0D108BD9-81ED-4DB2-BD59-A6C34878D82A}">
                    <a16:rowId xmlns:a16="http://schemas.microsoft.com/office/drawing/2014/main" val="1583601788"/>
                  </a:ext>
                </a:extLst>
              </a:tr>
            </a:tbl>
          </a:graphicData>
        </a:graphic>
      </p:graphicFrame>
      <p:sp>
        <p:nvSpPr>
          <p:cNvPr id="7" name="スライド番号プレースホルダー 2">
            <a:extLst>
              <a:ext uri="{FF2B5EF4-FFF2-40B4-BE49-F238E27FC236}">
                <a16:creationId xmlns:a16="http://schemas.microsoft.com/office/drawing/2014/main" id="{E23302B2-7E06-EACC-5191-549F3CE4631C}"/>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1</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32100510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A03AB354-B6A4-E17B-B254-41498A8BC2B3}"/>
              </a:ext>
            </a:extLst>
          </p:cNvPr>
          <p:cNvSpPr txBox="1">
            <a:spLocks/>
          </p:cNvSpPr>
          <p:nvPr/>
        </p:nvSpPr>
        <p:spPr>
          <a:xfrm>
            <a:off x="554531" y="-22974"/>
            <a:ext cx="5128912" cy="270528"/>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3. M&amp;A</a:t>
            </a:r>
            <a:r>
              <a:rPr lang="ja-JP" altLang="en-US" sz="1300" dirty="0">
                <a:solidFill>
                  <a:schemeClr val="tx2"/>
                </a:solidFill>
                <a:latin typeface="Meiryo UI" panose="020B0604030504040204" pitchFamily="50" charset="-128"/>
                <a:ea typeface="Meiryo UI" panose="020B0604030504040204" pitchFamily="50" charset="-128"/>
                <a:cs typeface="+mn-cs"/>
              </a:rPr>
              <a:t>の</a:t>
            </a:r>
            <a:r>
              <a:rPr lang="ja-JP" altLang="en-US" sz="1300" dirty="0">
                <a:solidFill>
                  <a:schemeClr val="tx2"/>
                </a:solidFill>
                <a:latin typeface="Meiryo UI" panose="020B0604030504040204" pitchFamily="50" charset="-128"/>
                <a:ea typeface="Meiryo UI" panose="020B0604030504040204" pitchFamily="50" charset="-128"/>
              </a:rPr>
              <a:t>実施</a:t>
            </a:r>
            <a:r>
              <a:rPr lang="ja-JP" altLang="en-US" sz="1300" dirty="0">
                <a:solidFill>
                  <a:schemeClr val="tx2"/>
                </a:solidFill>
                <a:latin typeface="Meiryo UI" panose="020B0604030504040204" pitchFamily="50" charset="-128"/>
                <a:ea typeface="Meiryo UI" panose="020B0604030504040204" pitchFamily="50" charset="-128"/>
                <a:cs typeface="+mn-cs"/>
              </a:rPr>
              <a:t>体制と方針／</a:t>
            </a:r>
            <a:r>
              <a:rPr lang="en-US" altLang="ja-JP" sz="1300" dirty="0">
                <a:solidFill>
                  <a:schemeClr val="tx2"/>
                </a:solidFill>
                <a:latin typeface="Meiryo UI" panose="020B0604030504040204" pitchFamily="50" charset="-128"/>
                <a:ea typeface="Meiryo UI" panose="020B0604030504040204" pitchFamily="50" charset="-128"/>
                <a:cs typeface="+mn-cs"/>
              </a:rPr>
              <a:t>6. </a:t>
            </a:r>
            <a:r>
              <a:rPr lang="ja-JP" altLang="en-US" sz="1300" dirty="0">
                <a:solidFill>
                  <a:schemeClr val="tx2"/>
                </a:solidFill>
                <a:latin typeface="Meiryo UI" panose="020B0604030504040204" pitchFamily="50" charset="-128"/>
                <a:ea typeface="Meiryo UI" panose="020B0604030504040204" pitchFamily="50" charset="-128"/>
                <a:cs typeface="+mn-cs"/>
              </a:rPr>
              <a:t>シナジー効果</a:t>
            </a:r>
          </a:p>
        </p:txBody>
      </p:sp>
      <p:sp>
        <p:nvSpPr>
          <p:cNvPr id="15" name="タイトル 3">
            <a:extLst>
              <a:ext uri="{FF2B5EF4-FFF2-40B4-BE49-F238E27FC236}">
                <a16:creationId xmlns:a16="http://schemas.microsoft.com/office/drawing/2014/main" id="{9D12A233-739B-3196-7D2D-694657480BC3}"/>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graphicFrame>
        <p:nvGraphicFramePr>
          <p:cNvPr id="2" name="表 1">
            <a:extLst>
              <a:ext uri="{FF2B5EF4-FFF2-40B4-BE49-F238E27FC236}">
                <a16:creationId xmlns:a16="http://schemas.microsoft.com/office/drawing/2014/main" id="{CB24DD08-62C6-E777-3FA1-4FC03A892A23}"/>
              </a:ext>
            </a:extLst>
          </p:cNvPr>
          <p:cNvGraphicFramePr>
            <a:graphicFrameLocks noGrp="1"/>
          </p:cNvGraphicFramePr>
          <p:nvPr>
            <p:extLst>
              <p:ext uri="{D42A27DB-BD31-4B8C-83A1-F6EECF244321}">
                <p14:modId xmlns:p14="http://schemas.microsoft.com/office/powerpoint/2010/main" val="2538282002"/>
              </p:ext>
            </p:extLst>
          </p:nvPr>
        </p:nvGraphicFramePr>
        <p:xfrm>
          <a:off x="627731" y="1780117"/>
          <a:ext cx="8775000" cy="4498185"/>
        </p:xfrm>
        <a:graphic>
          <a:graphicData uri="http://schemas.openxmlformats.org/drawingml/2006/table">
            <a:tbl>
              <a:tblPr firstRow="1" bandRow="1">
                <a:tableStyleId>{5C22544A-7EE6-4342-B048-85BDC9FD1C3A}</a:tableStyleId>
              </a:tblPr>
              <a:tblGrid>
                <a:gridCol w="1872000">
                  <a:extLst>
                    <a:ext uri="{9D8B030D-6E8A-4147-A177-3AD203B41FA5}">
                      <a16:colId xmlns:a16="http://schemas.microsoft.com/office/drawing/2014/main" val="218071589"/>
                    </a:ext>
                  </a:extLst>
                </a:gridCol>
                <a:gridCol w="864181">
                  <a:extLst>
                    <a:ext uri="{9D8B030D-6E8A-4147-A177-3AD203B41FA5}">
                      <a16:colId xmlns:a16="http://schemas.microsoft.com/office/drawing/2014/main" val="1832330406"/>
                    </a:ext>
                  </a:extLst>
                </a:gridCol>
                <a:gridCol w="3230819">
                  <a:extLst>
                    <a:ext uri="{9D8B030D-6E8A-4147-A177-3AD203B41FA5}">
                      <a16:colId xmlns:a16="http://schemas.microsoft.com/office/drawing/2014/main" val="931339895"/>
                    </a:ext>
                  </a:extLst>
                </a:gridCol>
                <a:gridCol w="936000">
                  <a:extLst>
                    <a:ext uri="{9D8B030D-6E8A-4147-A177-3AD203B41FA5}">
                      <a16:colId xmlns:a16="http://schemas.microsoft.com/office/drawing/2014/main" val="908198293"/>
                    </a:ext>
                  </a:extLst>
                </a:gridCol>
                <a:gridCol w="936000">
                  <a:extLst>
                    <a:ext uri="{9D8B030D-6E8A-4147-A177-3AD203B41FA5}">
                      <a16:colId xmlns:a16="http://schemas.microsoft.com/office/drawing/2014/main" val="1763637946"/>
                    </a:ext>
                  </a:extLst>
                </a:gridCol>
                <a:gridCol w="936000">
                  <a:extLst>
                    <a:ext uri="{9D8B030D-6E8A-4147-A177-3AD203B41FA5}">
                      <a16:colId xmlns:a16="http://schemas.microsoft.com/office/drawing/2014/main" val="1093256223"/>
                    </a:ext>
                  </a:extLst>
                </a:gridCol>
              </a:tblGrid>
              <a:tr h="272415">
                <a:tc rowSpan="2">
                  <a:txBody>
                    <a:bodyPr/>
                    <a:lstStyle/>
                    <a:p>
                      <a:pPr algn="l"/>
                      <a:r>
                        <a:rPr kumimoji="1" lang="ja-JP" altLang="en-US" sz="1100" b="1" dirty="0">
                          <a:solidFill>
                            <a:schemeClr val="bg1"/>
                          </a:solidFill>
                          <a:latin typeface="Yu Gothic UI" panose="020B0500000000000000" pitchFamily="50" charset="-128"/>
                          <a:ea typeface="Yu Gothic UI" panose="020B0500000000000000" pitchFamily="50" charset="-128"/>
                        </a:rPr>
                        <a:t>シナジー領域</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rowSpan="2">
                  <a:txBody>
                    <a:bodyPr/>
                    <a:lstStyle/>
                    <a:p>
                      <a:pPr algn="ctr"/>
                      <a:r>
                        <a:rPr kumimoji="1" lang="ja-JP" altLang="en-US" sz="1100" b="1" dirty="0">
                          <a:solidFill>
                            <a:schemeClr val="bg1"/>
                          </a:solidFill>
                          <a:latin typeface="Yu Gothic UI" panose="020B0500000000000000" pitchFamily="50" charset="-128"/>
                          <a:ea typeface="Yu Gothic UI" panose="020B0500000000000000" pitchFamily="50" charset="-128"/>
                        </a:rPr>
                        <a:t>該当</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rowSpan="2">
                  <a:txBody>
                    <a:bodyPr/>
                    <a:lstStyle/>
                    <a:p>
                      <a:r>
                        <a:rPr kumimoji="1" lang="ja-JP" altLang="en-US" sz="1100" b="1" dirty="0">
                          <a:solidFill>
                            <a:schemeClr val="bg1"/>
                          </a:solidFill>
                          <a:latin typeface="Yu Gothic UI" panose="020B0500000000000000" pitchFamily="50" charset="-128"/>
                          <a:ea typeface="Yu Gothic UI" panose="020B0500000000000000" pitchFamily="50" charset="-128"/>
                        </a:rPr>
                        <a:t>シナジー内容</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gridSpan="3">
                  <a:txBody>
                    <a:bodyPr/>
                    <a:lstStyle/>
                    <a:p>
                      <a:pPr algn="ctr"/>
                      <a:r>
                        <a:rPr kumimoji="1" lang="ja-JP" altLang="en-US" sz="1100" dirty="0">
                          <a:latin typeface="Yu Gothic UI" panose="020B0500000000000000" pitchFamily="50" charset="-128"/>
                          <a:ea typeface="Yu Gothic UI" panose="020B0500000000000000" pitchFamily="50" charset="-128"/>
                        </a:rPr>
                        <a:t>効果試算（百万円）</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hMerge="1">
                  <a:txBody>
                    <a:bodyPr/>
                    <a:lstStyle/>
                    <a:p>
                      <a:pPr algn="ctr"/>
                      <a:endParaRPr kumimoji="1" lang="ja-JP" altLang="en-US" sz="105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hMerge="1">
                  <a:txBody>
                    <a:bodyPr/>
                    <a:lstStyle/>
                    <a:p>
                      <a:pPr algn="ctr"/>
                      <a:endParaRPr kumimoji="1" lang="ja-JP" altLang="en-US" sz="105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extLst>
                  <a:ext uri="{0D108BD9-81ED-4DB2-BD59-A6C34878D82A}">
                    <a16:rowId xmlns:a16="http://schemas.microsoft.com/office/drawing/2014/main" val="4186246924"/>
                  </a:ext>
                </a:extLst>
              </a:tr>
              <a:tr h="44577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1100" b="1" dirty="0">
                          <a:solidFill>
                            <a:schemeClr val="bg1"/>
                          </a:solidFill>
                          <a:latin typeface="Yu Gothic UI" panose="020B0500000000000000" pitchFamily="50" charset="-128"/>
                          <a:ea typeface="Yu Gothic UI" panose="020B0500000000000000" pitchFamily="50" charset="-128"/>
                        </a:rPr>
                        <a:t>統合</a:t>
                      </a:r>
                      <a:endParaRPr kumimoji="1" lang="en-US" altLang="ja-JP" sz="1100" b="1" dirty="0">
                        <a:solidFill>
                          <a:schemeClr val="bg1"/>
                        </a:solidFill>
                        <a:latin typeface="Yu Gothic UI" panose="020B0500000000000000" pitchFamily="50" charset="-128"/>
                        <a:ea typeface="Yu Gothic UI" panose="020B0500000000000000" pitchFamily="50" charset="-128"/>
                      </a:endParaRPr>
                    </a:p>
                    <a:p>
                      <a:pPr algn="ctr"/>
                      <a:r>
                        <a:rPr kumimoji="1" lang="ja-JP" altLang="en-US" sz="1100" b="1" dirty="0">
                          <a:solidFill>
                            <a:schemeClr val="bg1"/>
                          </a:solidFill>
                          <a:latin typeface="Yu Gothic UI" panose="020B0500000000000000" pitchFamily="50" charset="-128"/>
                          <a:ea typeface="Yu Gothic UI" panose="020B0500000000000000" pitchFamily="50" charset="-128"/>
                        </a:rPr>
                        <a:t>初年度</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100" b="1" dirty="0">
                          <a:solidFill>
                            <a:schemeClr val="bg1"/>
                          </a:solidFill>
                          <a:latin typeface="Yu Gothic UI" panose="020B0500000000000000" pitchFamily="50" charset="-128"/>
                          <a:ea typeface="Yu Gothic UI" panose="020B0500000000000000" pitchFamily="50" charset="-128"/>
                        </a:rPr>
                        <a:t>統合</a:t>
                      </a:r>
                      <a:endParaRPr kumimoji="1" lang="en-US" altLang="ja-JP" sz="1100" b="1" dirty="0">
                        <a:solidFill>
                          <a:schemeClr val="bg1"/>
                        </a:solidFill>
                        <a:latin typeface="Yu Gothic UI" panose="020B0500000000000000" pitchFamily="50" charset="-128"/>
                        <a:ea typeface="Yu Gothic UI" panose="020B0500000000000000" pitchFamily="50" charset="-128"/>
                      </a:endParaRPr>
                    </a:p>
                    <a:p>
                      <a:pPr algn="ctr"/>
                      <a:r>
                        <a:rPr kumimoji="1" lang="ja-JP" altLang="en-US" sz="1100" b="1" dirty="0">
                          <a:solidFill>
                            <a:schemeClr val="bg1"/>
                          </a:solidFill>
                          <a:latin typeface="Yu Gothic UI" panose="020B0500000000000000" pitchFamily="50" charset="-128"/>
                          <a:ea typeface="Yu Gothic UI" panose="020B0500000000000000" pitchFamily="50" charset="-128"/>
                        </a:rPr>
                        <a:t>翌年度</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100" b="1" dirty="0">
                          <a:solidFill>
                            <a:schemeClr val="bg1"/>
                          </a:solidFill>
                          <a:latin typeface="Yu Gothic UI" panose="020B0500000000000000" pitchFamily="50" charset="-128"/>
                          <a:ea typeface="Yu Gothic UI" panose="020B0500000000000000" pitchFamily="50" charset="-128"/>
                        </a:rPr>
                        <a:t>統合</a:t>
                      </a:r>
                      <a:endParaRPr kumimoji="1" lang="en-US" altLang="ja-JP" sz="1100" b="1" dirty="0">
                        <a:solidFill>
                          <a:schemeClr val="bg1"/>
                        </a:solidFill>
                        <a:latin typeface="Yu Gothic UI" panose="020B0500000000000000" pitchFamily="50" charset="-128"/>
                        <a:ea typeface="Yu Gothic UI" panose="020B0500000000000000" pitchFamily="50" charset="-128"/>
                      </a:endParaRPr>
                    </a:p>
                    <a:p>
                      <a:pPr algn="ctr"/>
                      <a:r>
                        <a:rPr kumimoji="1" lang="ja-JP" altLang="en-US" sz="1100" b="1" dirty="0">
                          <a:solidFill>
                            <a:schemeClr val="bg1"/>
                          </a:solidFill>
                          <a:latin typeface="Yu Gothic UI" panose="020B0500000000000000" pitchFamily="50" charset="-128"/>
                          <a:ea typeface="Yu Gothic UI" panose="020B0500000000000000" pitchFamily="50" charset="-128"/>
                        </a:rPr>
                        <a:t>翌々年度</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extLst>
                  <a:ext uri="{0D108BD9-81ED-4DB2-BD59-A6C34878D82A}">
                    <a16:rowId xmlns:a16="http://schemas.microsoft.com/office/drawing/2014/main" val="615344995"/>
                  </a:ext>
                </a:extLst>
              </a:tr>
              <a:tr h="756000">
                <a:tc>
                  <a:txBody>
                    <a:bodyPr/>
                    <a:lstStyle/>
                    <a:p>
                      <a:pPr algn="l"/>
                      <a:r>
                        <a:rPr kumimoji="1" lang="ja-JP" altLang="en-US" sz="1100" dirty="0">
                          <a:latin typeface="Yu Gothic UI" panose="020B0500000000000000" pitchFamily="50" charset="-128"/>
                          <a:ea typeface="Yu Gothic UI" panose="020B0500000000000000" pitchFamily="50" charset="-128"/>
                        </a:rPr>
                        <a:t>クロスセル効果</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45018293"/>
                  </a:ext>
                </a:extLst>
              </a:tr>
              <a:tr h="756000">
                <a:tc>
                  <a:txBody>
                    <a:bodyPr/>
                    <a:lstStyle/>
                    <a:p>
                      <a:pPr algn="l"/>
                      <a:r>
                        <a:rPr kumimoji="1" lang="ja-JP" altLang="en-US" sz="1100">
                          <a:latin typeface="Yu Gothic UI" panose="020B0500000000000000" pitchFamily="50" charset="-128"/>
                          <a:ea typeface="Yu Gothic UI" panose="020B0500000000000000" pitchFamily="50" charset="-128"/>
                        </a:rPr>
                        <a:t>販路拡大</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84629378"/>
                  </a:ext>
                </a:extLst>
              </a:tr>
              <a:tr h="756000">
                <a:tc>
                  <a:txBody>
                    <a:bodyPr/>
                    <a:lstStyle/>
                    <a:p>
                      <a:pPr algn="l"/>
                      <a:r>
                        <a:rPr kumimoji="1" lang="ja-JP" altLang="en-US" sz="1100">
                          <a:latin typeface="Yu Gothic UI" panose="020B0500000000000000" pitchFamily="50" charset="-128"/>
                          <a:ea typeface="Yu Gothic UI" panose="020B0500000000000000" pitchFamily="50" charset="-128"/>
                        </a:rPr>
                        <a:t>ブランド強化</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47533602"/>
                  </a:ext>
                </a:extLst>
              </a:tr>
              <a:tr h="756000">
                <a:tc>
                  <a:txBody>
                    <a:bodyPr/>
                    <a:lstStyle/>
                    <a:p>
                      <a:pPr algn="l"/>
                      <a:r>
                        <a:rPr kumimoji="1" lang="ja-JP" altLang="en-US" sz="1100" dirty="0">
                          <a:latin typeface="Yu Gothic UI" panose="020B0500000000000000" pitchFamily="50" charset="-128"/>
                          <a:ea typeface="Yu Gothic UI" panose="020B0500000000000000" pitchFamily="50" charset="-128"/>
                        </a:rPr>
                        <a:t>新商品開発</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7221756"/>
                  </a:ext>
                </a:extLst>
              </a:tr>
              <a:tr h="756000">
                <a:tc>
                  <a:txBody>
                    <a:bodyPr/>
                    <a:lstStyle/>
                    <a:p>
                      <a:pPr algn="l"/>
                      <a:r>
                        <a:rPr kumimoji="1" lang="ja-JP" altLang="en-US" sz="1100" dirty="0">
                          <a:latin typeface="Yu Gothic UI" panose="020B0500000000000000" pitchFamily="50" charset="-128"/>
                          <a:ea typeface="Yu Gothic UI" panose="020B0500000000000000" pitchFamily="50" charset="-128"/>
                        </a:rPr>
                        <a:t>その他</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6710354"/>
                  </a:ext>
                </a:extLst>
              </a:tr>
            </a:tbl>
          </a:graphicData>
        </a:graphic>
      </p:graphicFrame>
      <p:sp>
        <p:nvSpPr>
          <p:cNvPr id="3" name="テキスト ボックス 2">
            <a:extLst>
              <a:ext uri="{FF2B5EF4-FFF2-40B4-BE49-F238E27FC236}">
                <a16:creationId xmlns:a16="http://schemas.microsoft.com/office/drawing/2014/main" id="{8F459BD7-B44E-72DE-B342-1175490C550D}"/>
              </a:ext>
            </a:extLst>
          </p:cNvPr>
          <p:cNvSpPr txBox="1"/>
          <p:nvPr/>
        </p:nvSpPr>
        <p:spPr>
          <a:xfrm>
            <a:off x="380081" y="1337582"/>
            <a:ext cx="2626115" cy="392415"/>
          </a:xfrm>
          <a:prstGeom prst="rect">
            <a:avLst/>
          </a:prstGeom>
          <a:noFill/>
        </p:spPr>
        <p:txBody>
          <a:bodyPr wrap="square" rtlCol="0">
            <a:spAutoFit/>
          </a:bodyPr>
          <a:lstStyle/>
          <a:p>
            <a:r>
              <a:rPr kumimoji="1" lang="en-US" altLang="ja-JP" sz="1950" dirty="0">
                <a:latin typeface="Yu Gothic UI" panose="020B0500000000000000" pitchFamily="50" charset="-128"/>
                <a:ea typeface="Yu Gothic UI" panose="020B0500000000000000" pitchFamily="50" charset="-128"/>
              </a:rPr>
              <a:t>【</a:t>
            </a:r>
            <a:r>
              <a:rPr kumimoji="1" lang="ja-JP" altLang="en-US" sz="1950" dirty="0">
                <a:latin typeface="Yu Gothic UI" panose="020B0500000000000000" pitchFamily="50" charset="-128"/>
                <a:ea typeface="Yu Gothic UI" panose="020B0500000000000000" pitchFamily="50" charset="-128"/>
              </a:rPr>
              <a:t>収益シナジー</a:t>
            </a:r>
            <a:r>
              <a:rPr kumimoji="1" lang="en-US" altLang="ja-JP" sz="1950" dirty="0">
                <a:latin typeface="Yu Gothic UI" panose="020B0500000000000000" pitchFamily="50" charset="-128"/>
                <a:ea typeface="Yu Gothic UI" panose="020B0500000000000000" pitchFamily="50" charset="-128"/>
              </a:rPr>
              <a:t>】</a:t>
            </a:r>
            <a:endParaRPr kumimoji="1" lang="ja-JP" altLang="en-US" sz="1950" dirty="0">
              <a:latin typeface="Yu Gothic UI" panose="020B0500000000000000" pitchFamily="50" charset="-128"/>
              <a:ea typeface="Yu Gothic UI" panose="020B0500000000000000" pitchFamily="50" charset="-128"/>
            </a:endParaRPr>
          </a:p>
        </p:txBody>
      </p:sp>
      <p:sp>
        <p:nvSpPr>
          <p:cNvPr id="11" name="四角形: 1 つの角を切り取る 10">
            <a:extLst>
              <a:ext uri="{FF2B5EF4-FFF2-40B4-BE49-F238E27FC236}">
                <a16:creationId xmlns:a16="http://schemas.microsoft.com/office/drawing/2014/main" id="{92D6C132-10CB-623B-DA4C-AF6136B0B55F}"/>
              </a:ext>
            </a:extLst>
          </p:cNvPr>
          <p:cNvSpPr/>
          <p:nvPr/>
        </p:nvSpPr>
        <p:spPr>
          <a:xfrm>
            <a:off x="5603596"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経営力</a:t>
            </a:r>
          </a:p>
        </p:txBody>
      </p:sp>
      <p:sp>
        <p:nvSpPr>
          <p:cNvPr id="12" name="四角形: 1 つの角を切り取る 11">
            <a:extLst>
              <a:ext uri="{FF2B5EF4-FFF2-40B4-BE49-F238E27FC236}">
                <a16:creationId xmlns:a16="http://schemas.microsoft.com/office/drawing/2014/main" id="{1904171C-8D3D-C484-CF7F-028F501F2B8D}"/>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波及効果</a:t>
            </a:r>
          </a:p>
        </p:txBody>
      </p:sp>
      <p:sp>
        <p:nvSpPr>
          <p:cNvPr id="13" name="四角形: 1 つの角を切り取る 12">
            <a:extLst>
              <a:ext uri="{FF2B5EF4-FFF2-40B4-BE49-F238E27FC236}">
                <a16:creationId xmlns:a16="http://schemas.microsoft.com/office/drawing/2014/main" id="{3CB39E0D-9C2E-D9E6-8BC4-11D5CC3202DD}"/>
              </a:ext>
            </a:extLst>
          </p:cNvPr>
          <p:cNvSpPr/>
          <p:nvPr/>
        </p:nvSpPr>
        <p:spPr>
          <a:xfrm>
            <a:off x="8443560"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dirty="0">
                <a:solidFill>
                  <a:schemeClr val="bg1"/>
                </a:solidFill>
                <a:latin typeface="Meiryo UI" panose="020B0604030504040204" pitchFamily="50" charset="-128"/>
                <a:ea typeface="Meiryo UI" panose="020B0604030504040204" pitchFamily="50" charset="-128"/>
              </a:rPr>
              <a:t>M&amp;A</a:t>
            </a:r>
            <a:r>
              <a:rPr kumimoji="1" lang="ja-JP" altLang="en-US" sz="867" b="1" dirty="0">
                <a:solidFill>
                  <a:schemeClr val="bg1"/>
                </a:solidFill>
                <a:latin typeface="Meiryo UI" panose="020B0604030504040204" pitchFamily="50" charset="-128"/>
                <a:ea typeface="Meiryo UI" panose="020B0604030504040204" pitchFamily="50" charset="-128"/>
              </a:rPr>
              <a:t>実施の諸条件</a:t>
            </a:r>
          </a:p>
        </p:txBody>
      </p:sp>
      <p:sp>
        <p:nvSpPr>
          <p:cNvPr id="5" name="スライド番号プレースホルダー 2">
            <a:extLst>
              <a:ext uri="{FF2B5EF4-FFF2-40B4-BE49-F238E27FC236}">
                <a16:creationId xmlns:a16="http://schemas.microsoft.com/office/drawing/2014/main" id="{98DE7E91-8452-FEB6-31B3-9B53CA8886E8}"/>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19</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25700080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A03AB354-B6A4-E17B-B254-41498A8BC2B3}"/>
              </a:ext>
            </a:extLst>
          </p:cNvPr>
          <p:cNvSpPr txBox="1">
            <a:spLocks/>
          </p:cNvSpPr>
          <p:nvPr/>
        </p:nvSpPr>
        <p:spPr>
          <a:xfrm>
            <a:off x="554531" y="-22974"/>
            <a:ext cx="5128912" cy="270528"/>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3. M&amp;A</a:t>
            </a:r>
            <a:r>
              <a:rPr lang="ja-JP" altLang="en-US" sz="1300" dirty="0">
                <a:solidFill>
                  <a:schemeClr val="tx2"/>
                </a:solidFill>
                <a:latin typeface="Meiryo UI" panose="020B0604030504040204" pitchFamily="50" charset="-128"/>
                <a:ea typeface="Meiryo UI" panose="020B0604030504040204" pitchFamily="50" charset="-128"/>
                <a:cs typeface="+mn-cs"/>
              </a:rPr>
              <a:t>の</a:t>
            </a:r>
            <a:r>
              <a:rPr lang="ja-JP" altLang="en-US" sz="1300" dirty="0">
                <a:solidFill>
                  <a:schemeClr val="tx2"/>
                </a:solidFill>
                <a:latin typeface="Meiryo UI" panose="020B0604030504040204" pitchFamily="50" charset="-128"/>
                <a:ea typeface="Meiryo UI" panose="020B0604030504040204" pitchFamily="50" charset="-128"/>
              </a:rPr>
              <a:t>実施</a:t>
            </a:r>
            <a:r>
              <a:rPr lang="ja-JP" altLang="en-US" sz="1300" dirty="0">
                <a:solidFill>
                  <a:schemeClr val="tx2"/>
                </a:solidFill>
                <a:latin typeface="Meiryo UI" panose="020B0604030504040204" pitchFamily="50" charset="-128"/>
                <a:ea typeface="Meiryo UI" panose="020B0604030504040204" pitchFamily="50" charset="-128"/>
                <a:cs typeface="+mn-cs"/>
              </a:rPr>
              <a:t>体制と方針／</a:t>
            </a:r>
            <a:r>
              <a:rPr lang="en-US" altLang="ja-JP" sz="1300" dirty="0">
                <a:solidFill>
                  <a:schemeClr val="tx2"/>
                </a:solidFill>
                <a:latin typeface="Meiryo UI" panose="020B0604030504040204" pitchFamily="50" charset="-128"/>
                <a:ea typeface="Meiryo UI" panose="020B0604030504040204" pitchFamily="50" charset="-128"/>
                <a:cs typeface="+mn-cs"/>
              </a:rPr>
              <a:t>6. </a:t>
            </a:r>
            <a:r>
              <a:rPr lang="ja-JP" altLang="en-US" sz="1300" dirty="0">
                <a:solidFill>
                  <a:schemeClr val="tx2"/>
                </a:solidFill>
                <a:latin typeface="Meiryo UI" panose="020B0604030504040204" pitchFamily="50" charset="-128"/>
                <a:ea typeface="Meiryo UI" panose="020B0604030504040204" pitchFamily="50" charset="-128"/>
                <a:cs typeface="+mn-cs"/>
              </a:rPr>
              <a:t>シナジー効果</a:t>
            </a:r>
          </a:p>
        </p:txBody>
      </p:sp>
      <p:sp>
        <p:nvSpPr>
          <p:cNvPr id="15" name="タイトル 3">
            <a:extLst>
              <a:ext uri="{FF2B5EF4-FFF2-40B4-BE49-F238E27FC236}">
                <a16:creationId xmlns:a16="http://schemas.microsoft.com/office/drawing/2014/main" id="{9D12A233-739B-3196-7D2D-694657480BC3}"/>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graphicFrame>
        <p:nvGraphicFramePr>
          <p:cNvPr id="2" name="表 1">
            <a:extLst>
              <a:ext uri="{FF2B5EF4-FFF2-40B4-BE49-F238E27FC236}">
                <a16:creationId xmlns:a16="http://schemas.microsoft.com/office/drawing/2014/main" id="{CB24DD08-62C6-E777-3FA1-4FC03A892A23}"/>
              </a:ext>
            </a:extLst>
          </p:cNvPr>
          <p:cNvGraphicFramePr>
            <a:graphicFrameLocks noGrp="1"/>
          </p:cNvGraphicFramePr>
          <p:nvPr>
            <p:extLst>
              <p:ext uri="{D42A27DB-BD31-4B8C-83A1-F6EECF244321}">
                <p14:modId xmlns:p14="http://schemas.microsoft.com/office/powerpoint/2010/main" val="3987165716"/>
              </p:ext>
            </p:extLst>
          </p:nvPr>
        </p:nvGraphicFramePr>
        <p:xfrm>
          <a:off x="627731" y="1780117"/>
          <a:ext cx="8775000" cy="4498185"/>
        </p:xfrm>
        <a:graphic>
          <a:graphicData uri="http://schemas.openxmlformats.org/drawingml/2006/table">
            <a:tbl>
              <a:tblPr firstRow="1" bandRow="1">
                <a:tableStyleId>{5C22544A-7EE6-4342-B048-85BDC9FD1C3A}</a:tableStyleId>
              </a:tblPr>
              <a:tblGrid>
                <a:gridCol w="1872000">
                  <a:extLst>
                    <a:ext uri="{9D8B030D-6E8A-4147-A177-3AD203B41FA5}">
                      <a16:colId xmlns:a16="http://schemas.microsoft.com/office/drawing/2014/main" val="218071589"/>
                    </a:ext>
                  </a:extLst>
                </a:gridCol>
                <a:gridCol w="864181">
                  <a:extLst>
                    <a:ext uri="{9D8B030D-6E8A-4147-A177-3AD203B41FA5}">
                      <a16:colId xmlns:a16="http://schemas.microsoft.com/office/drawing/2014/main" val="1832330406"/>
                    </a:ext>
                  </a:extLst>
                </a:gridCol>
                <a:gridCol w="3230819">
                  <a:extLst>
                    <a:ext uri="{9D8B030D-6E8A-4147-A177-3AD203B41FA5}">
                      <a16:colId xmlns:a16="http://schemas.microsoft.com/office/drawing/2014/main" val="931339895"/>
                    </a:ext>
                  </a:extLst>
                </a:gridCol>
                <a:gridCol w="936000">
                  <a:extLst>
                    <a:ext uri="{9D8B030D-6E8A-4147-A177-3AD203B41FA5}">
                      <a16:colId xmlns:a16="http://schemas.microsoft.com/office/drawing/2014/main" val="908198293"/>
                    </a:ext>
                  </a:extLst>
                </a:gridCol>
                <a:gridCol w="936000">
                  <a:extLst>
                    <a:ext uri="{9D8B030D-6E8A-4147-A177-3AD203B41FA5}">
                      <a16:colId xmlns:a16="http://schemas.microsoft.com/office/drawing/2014/main" val="1763637946"/>
                    </a:ext>
                  </a:extLst>
                </a:gridCol>
                <a:gridCol w="936000">
                  <a:extLst>
                    <a:ext uri="{9D8B030D-6E8A-4147-A177-3AD203B41FA5}">
                      <a16:colId xmlns:a16="http://schemas.microsoft.com/office/drawing/2014/main" val="1093256223"/>
                    </a:ext>
                  </a:extLst>
                </a:gridCol>
              </a:tblGrid>
              <a:tr h="272415">
                <a:tc rowSpan="2">
                  <a:txBody>
                    <a:bodyPr/>
                    <a:lstStyle/>
                    <a:p>
                      <a:pPr algn="l"/>
                      <a:r>
                        <a:rPr kumimoji="1" lang="ja-JP" altLang="en-US" sz="1100" b="1" dirty="0">
                          <a:solidFill>
                            <a:schemeClr val="bg1"/>
                          </a:solidFill>
                          <a:latin typeface="Yu Gothic UI" panose="020B0500000000000000" pitchFamily="50" charset="-128"/>
                          <a:ea typeface="Yu Gothic UI" panose="020B0500000000000000" pitchFamily="50" charset="-128"/>
                        </a:rPr>
                        <a:t>シナジー領域</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rowSpan="2">
                  <a:txBody>
                    <a:bodyPr/>
                    <a:lstStyle/>
                    <a:p>
                      <a:pPr algn="ctr"/>
                      <a:r>
                        <a:rPr kumimoji="1" lang="ja-JP" altLang="en-US" sz="1100" b="1" dirty="0">
                          <a:solidFill>
                            <a:schemeClr val="bg1"/>
                          </a:solidFill>
                          <a:latin typeface="Yu Gothic UI" panose="020B0500000000000000" pitchFamily="50" charset="-128"/>
                          <a:ea typeface="Yu Gothic UI" panose="020B0500000000000000" pitchFamily="50" charset="-128"/>
                        </a:rPr>
                        <a:t>該当</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rowSpan="2">
                  <a:txBody>
                    <a:bodyPr/>
                    <a:lstStyle/>
                    <a:p>
                      <a:r>
                        <a:rPr kumimoji="1" lang="ja-JP" altLang="en-US" sz="1100" b="1" dirty="0">
                          <a:solidFill>
                            <a:schemeClr val="bg1"/>
                          </a:solidFill>
                          <a:latin typeface="Yu Gothic UI" panose="020B0500000000000000" pitchFamily="50" charset="-128"/>
                          <a:ea typeface="Yu Gothic UI" panose="020B0500000000000000" pitchFamily="50" charset="-128"/>
                        </a:rPr>
                        <a:t>シナジー内容</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gridSpan="3">
                  <a:txBody>
                    <a:bodyPr/>
                    <a:lstStyle/>
                    <a:p>
                      <a:pPr algn="ctr"/>
                      <a:r>
                        <a:rPr kumimoji="1" lang="ja-JP" altLang="en-US" sz="1100">
                          <a:latin typeface="Yu Gothic UI" panose="020B0500000000000000" pitchFamily="50" charset="-128"/>
                          <a:ea typeface="Yu Gothic UI" panose="020B0500000000000000" pitchFamily="50" charset="-128"/>
                        </a:rPr>
                        <a:t>効果試算（百万円）</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hMerge="1">
                  <a:txBody>
                    <a:bodyPr/>
                    <a:lstStyle/>
                    <a:p>
                      <a:pPr algn="ctr"/>
                      <a:endParaRPr kumimoji="1" lang="ja-JP" altLang="en-US" sz="105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hMerge="1">
                  <a:txBody>
                    <a:bodyPr/>
                    <a:lstStyle/>
                    <a:p>
                      <a:pPr algn="ctr"/>
                      <a:endParaRPr kumimoji="1" lang="ja-JP" altLang="en-US" sz="105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extLst>
                  <a:ext uri="{0D108BD9-81ED-4DB2-BD59-A6C34878D82A}">
                    <a16:rowId xmlns:a16="http://schemas.microsoft.com/office/drawing/2014/main" val="4186246924"/>
                  </a:ext>
                </a:extLst>
              </a:tr>
              <a:tr h="44577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1100" b="1" dirty="0">
                          <a:solidFill>
                            <a:schemeClr val="bg1"/>
                          </a:solidFill>
                          <a:latin typeface="Yu Gothic UI" panose="020B0500000000000000" pitchFamily="50" charset="-128"/>
                          <a:ea typeface="Yu Gothic UI" panose="020B0500000000000000" pitchFamily="50" charset="-128"/>
                        </a:rPr>
                        <a:t>統合</a:t>
                      </a:r>
                      <a:endParaRPr kumimoji="1" lang="en-US" altLang="ja-JP" sz="1100" b="1" dirty="0">
                        <a:solidFill>
                          <a:schemeClr val="bg1"/>
                        </a:solidFill>
                        <a:latin typeface="Yu Gothic UI" panose="020B0500000000000000" pitchFamily="50" charset="-128"/>
                        <a:ea typeface="Yu Gothic UI" panose="020B0500000000000000" pitchFamily="50" charset="-128"/>
                      </a:endParaRPr>
                    </a:p>
                    <a:p>
                      <a:pPr algn="ctr"/>
                      <a:r>
                        <a:rPr kumimoji="1" lang="ja-JP" altLang="en-US" sz="1100" b="1" dirty="0">
                          <a:solidFill>
                            <a:schemeClr val="bg1"/>
                          </a:solidFill>
                          <a:latin typeface="Yu Gothic UI" panose="020B0500000000000000" pitchFamily="50" charset="-128"/>
                          <a:ea typeface="Yu Gothic UI" panose="020B0500000000000000" pitchFamily="50" charset="-128"/>
                        </a:rPr>
                        <a:t>初年度</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100" b="1" dirty="0">
                          <a:solidFill>
                            <a:schemeClr val="bg1"/>
                          </a:solidFill>
                          <a:latin typeface="Yu Gothic UI" panose="020B0500000000000000" pitchFamily="50" charset="-128"/>
                          <a:ea typeface="Yu Gothic UI" panose="020B0500000000000000" pitchFamily="50" charset="-128"/>
                        </a:rPr>
                        <a:t>統合</a:t>
                      </a:r>
                      <a:endParaRPr kumimoji="1" lang="en-US" altLang="ja-JP" sz="1100" b="1" dirty="0">
                        <a:solidFill>
                          <a:schemeClr val="bg1"/>
                        </a:solidFill>
                        <a:latin typeface="Yu Gothic UI" panose="020B0500000000000000" pitchFamily="50" charset="-128"/>
                        <a:ea typeface="Yu Gothic UI" panose="020B0500000000000000" pitchFamily="50" charset="-128"/>
                      </a:endParaRPr>
                    </a:p>
                    <a:p>
                      <a:pPr algn="ctr"/>
                      <a:r>
                        <a:rPr kumimoji="1" lang="ja-JP" altLang="en-US" sz="1100" b="1" dirty="0">
                          <a:solidFill>
                            <a:schemeClr val="bg1"/>
                          </a:solidFill>
                          <a:latin typeface="Yu Gothic UI" panose="020B0500000000000000" pitchFamily="50" charset="-128"/>
                          <a:ea typeface="Yu Gothic UI" panose="020B0500000000000000" pitchFamily="50" charset="-128"/>
                        </a:rPr>
                        <a:t>翌年度</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tc>
                  <a:txBody>
                    <a:bodyPr/>
                    <a:lstStyle/>
                    <a:p>
                      <a:pPr algn="ctr"/>
                      <a:r>
                        <a:rPr kumimoji="1" lang="ja-JP" altLang="en-US" sz="1100" b="1" dirty="0">
                          <a:solidFill>
                            <a:schemeClr val="bg1"/>
                          </a:solidFill>
                          <a:latin typeface="Yu Gothic UI" panose="020B0500000000000000" pitchFamily="50" charset="-128"/>
                          <a:ea typeface="Yu Gothic UI" panose="020B0500000000000000" pitchFamily="50" charset="-128"/>
                        </a:rPr>
                        <a:t>統合</a:t>
                      </a:r>
                      <a:endParaRPr kumimoji="1" lang="en-US" altLang="ja-JP" sz="1100" b="1" dirty="0">
                        <a:solidFill>
                          <a:schemeClr val="bg1"/>
                        </a:solidFill>
                        <a:latin typeface="Yu Gothic UI" panose="020B0500000000000000" pitchFamily="50" charset="-128"/>
                        <a:ea typeface="Yu Gothic UI" panose="020B0500000000000000" pitchFamily="50" charset="-128"/>
                      </a:endParaRPr>
                    </a:p>
                    <a:p>
                      <a:pPr algn="ctr"/>
                      <a:r>
                        <a:rPr kumimoji="1" lang="ja-JP" altLang="en-US" sz="1100" b="1" dirty="0">
                          <a:solidFill>
                            <a:schemeClr val="bg1"/>
                          </a:solidFill>
                          <a:latin typeface="Yu Gothic UI" panose="020B0500000000000000" pitchFamily="50" charset="-128"/>
                          <a:ea typeface="Yu Gothic UI" panose="020B0500000000000000" pitchFamily="50" charset="-128"/>
                        </a:rPr>
                        <a:t>翌々年度</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solidFill>
                  </a:tcPr>
                </a:tc>
                <a:extLst>
                  <a:ext uri="{0D108BD9-81ED-4DB2-BD59-A6C34878D82A}">
                    <a16:rowId xmlns:a16="http://schemas.microsoft.com/office/drawing/2014/main" val="615344995"/>
                  </a:ext>
                </a:extLst>
              </a:tr>
              <a:tr h="756000">
                <a:tc>
                  <a:txBody>
                    <a:bodyPr/>
                    <a:lstStyle/>
                    <a:p>
                      <a:pPr algn="l"/>
                      <a:r>
                        <a:rPr kumimoji="1" lang="ja-JP" altLang="en-US" sz="1100" dirty="0">
                          <a:latin typeface="Yu Gothic UI" panose="020B0500000000000000" pitchFamily="50" charset="-128"/>
                          <a:ea typeface="Yu Gothic UI" panose="020B0500000000000000" pitchFamily="50" charset="-128"/>
                        </a:rPr>
                        <a:t>人件費削減</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45018293"/>
                  </a:ext>
                </a:extLst>
              </a:tr>
              <a:tr h="756000">
                <a:tc>
                  <a:txBody>
                    <a:bodyPr/>
                    <a:lstStyle/>
                    <a:p>
                      <a:pPr algn="l"/>
                      <a:r>
                        <a:rPr kumimoji="1" lang="ja-JP" altLang="en-US" sz="1100" dirty="0">
                          <a:latin typeface="Yu Gothic UI" panose="020B0500000000000000" pitchFamily="50" charset="-128"/>
                          <a:ea typeface="Yu Gothic UI" panose="020B0500000000000000" pitchFamily="50" charset="-128"/>
                        </a:rPr>
                        <a:t>購買コスト削減</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84629378"/>
                  </a:ext>
                </a:extLst>
              </a:tr>
              <a:tr h="756000">
                <a:tc>
                  <a:txBody>
                    <a:bodyPr/>
                    <a:lstStyle/>
                    <a:p>
                      <a:pPr algn="l"/>
                      <a:r>
                        <a:rPr kumimoji="1" lang="ja-JP" altLang="en-US" sz="1100">
                          <a:latin typeface="Yu Gothic UI" panose="020B0500000000000000" pitchFamily="50" charset="-128"/>
                          <a:ea typeface="Yu Gothic UI" panose="020B0500000000000000" pitchFamily="50" charset="-128"/>
                        </a:rPr>
                        <a:t>間接費削減</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47533602"/>
                  </a:ext>
                </a:extLst>
              </a:tr>
              <a:tr h="756000">
                <a:tc>
                  <a:txBody>
                    <a:bodyPr/>
                    <a:lstStyle/>
                    <a:p>
                      <a:pPr algn="l"/>
                      <a:r>
                        <a:rPr kumimoji="1" lang="ja-JP" altLang="en-US" sz="1100" dirty="0">
                          <a:latin typeface="Yu Gothic UI" panose="020B0500000000000000" pitchFamily="50" charset="-128"/>
                          <a:ea typeface="Yu Gothic UI" panose="020B0500000000000000" pitchFamily="50" charset="-128"/>
                        </a:rPr>
                        <a:t>物流・設備コスト削減</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7221756"/>
                  </a:ext>
                </a:extLst>
              </a:tr>
              <a:tr h="756000">
                <a:tc>
                  <a:txBody>
                    <a:bodyPr/>
                    <a:lstStyle/>
                    <a:p>
                      <a:pPr algn="l"/>
                      <a:r>
                        <a:rPr kumimoji="1" lang="ja-JP" altLang="en-US" sz="1100" dirty="0">
                          <a:latin typeface="Yu Gothic UI" panose="020B0500000000000000" pitchFamily="50" charset="-128"/>
                          <a:ea typeface="Yu Gothic UI" panose="020B0500000000000000" pitchFamily="50" charset="-128"/>
                        </a:rPr>
                        <a:t>その他</a:t>
                      </a: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kumimoji="1" lang="ja-JP" altLang="en-US" sz="1100" dirty="0">
                        <a:latin typeface="Yu Gothic UI" panose="020B0500000000000000" pitchFamily="50" charset="-128"/>
                        <a:ea typeface="Yu Gothic UI" panose="020B0500000000000000" pitchFamily="50" charset="-128"/>
                      </a:endParaRPr>
                    </a:p>
                  </a:txBody>
                  <a:tcPr marL="99060" marR="99060" marT="49530" marB="4953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6710354"/>
                  </a:ext>
                </a:extLst>
              </a:tr>
            </a:tbl>
          </a:graphicData>
        </a:graphic>
      </p:graphicFrame>
      <p:sp>
        <p:nvSpPr>
          <p:cNvPr id="3" name="テキスト ボックス 2">
            <a:extLst>
              <a:ext uri="{FF2B5EF4-FFF2-40B4-BE49-F238E27FC236}">
                <a16:creationId xmlns:a16="http://schemas.microsoft.com/office/drawing/2014/main" id="{8F459BD7-B44E-72DE-B342-1175490C550D}"/>
              </a:ext>
            </a:extLst>
          </p:cNvPr>
          <p:cNvSpPr txBox="1"/>
          <p:nvPr/>
        </p:nvSpPr>
        <p:spPr>
          <a:xfrm>
            <a:off x="380081" y="1337582"/>
            <a:ext cx="2626115" cy="392415"/>
          </a:xfrm>
          <a:prstGeom prst="rect">
            <a:avLst/>
          </a:prstGeom>
          <a:noFill/>
        </p:spPr>
        <p:txBody>
          <a:bodyPr wrap="square" rtlCol="0">
            <a:spAutoFit/>
          </a:bodyPr>
          <a:lstStyle/>
          <a:p>
            <a:r>
              <a:rPr kumimoji="1" lang="en-US" altLang="ja-JP" sz="1950" dirty="0">
                <a:latin typeface="Yu Gothic UI" panose="020B0500000000000000" pitchFamily="50" charset="-128"/>
                <a:ea typeface="Yu Gothic UI" panose="020B0500000000000000" pitchFamily="50" charset="-128"/>
              </a:rPr>
              <a:t>【</a:t>
            </a:r>
            <a:r>
              <a:rPr kumimoji="1" lang="ja-JP" altLang="en-US" sz="1950" dirty="0">
                <a:latin typeface="Yu Gothic UI" panose="020B0500000000000000" pitchFamily="50" charset="-128"/>
                <a:ea typeface="Yu Gothic UI" panose="020B0500000000000000" pitchFamily="50" charset="-128"/>
              </a:rPr>
              <a:t>コストシナジー</a:t>
            </a:r>
            <a:r>
              <a:rPr kumimoji="1" lang="en-US" altLang="ja-JP" sz="1950" dirty="0">
                <a:latin typeface="Yu Gothic UI" panose="020B0500000000000000" pitchFamily="50" charset="-128"/>
                <a:ea typeface="Yu Gothic UI" panose="020B0500000000000000" pitchFamily="50" charset="-128"/>
              </a:rPr>
              <a:t>】</a:t>
            </a:r>
            <a:endParaRPr kumimoji="1" lang="ja-JP" altLang="en-US" sz="1950" dirty="0">
              <a:latin typeface="Yu Gothic UI" panose="020B0500000000000000" pitchFamily="50" charset="-128"/>
              <a:ea typeface="Yu Gothic UI" panose="020B0500000000000000" pitchFamily="50" charset="-128"/>
            </a:endParaRPr>
          </a:p>
        </p:txBody>
      </p:sp>
      <p:sp>
        <p:nvSpPr>
          <p:cNvPr id="8" name="四角形: 1 つの角を切り取る 7">
            <a:extLst>
              <a:ext uri="{FF2B5EF4-FFF2-40B4-BE49-F238E27FC236}">
                <a16:creationId xmlns:a16="http://schemas.microsoft.com/office/drawing/2014/main" id="{20E55039-57FA-2F2F-B115-52EAFC04F7E4}"/>
              </a:ext>
            </a:extLst>
          </p:cNvPr>
          <p:cNvSpPr/>
          <p:nvPr/>
        </p:nvSpPr>
        <p:spPr>
          <a:xfrm>
            <a:off x="5603596"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経営力</a:t>
            </a:r>
          </a:p>
        </p:txBody>
      </p:sp>
      <p:sp>
        <p:nvSpPr>
          <p:cNvPr id="9" name="四角形: 1 つの角を切り取る 8">
            <a:extLst>
              <a:ext uri="{FF2B5EF4-FFF2-40B4-BE49-F238E27FC236}">
                <a16:creationId xmlns:a16="http://schemas.microsoft.com/office/drawing/2014/main" id="{2481767D-B0E5-ED7B-BBCF-1FC5F7914F17}"/>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dirty="0">
                <a:solidFill>
                  <a:schemeClr val="bg1"/>
                </a:solidFill>
                <a:latin typeface="Meiryo UI" panose="020B0604030504040204" pitchFamily="50" charset="-128"/>
                <a:ea typeface="Meiryo UI" panose="020B0604030504040204" pitchFamily="50" charset="-128"/>
              </a:rPr>
              <a:t>波及効果</a:t>
            </a:r>
          </a:p>
        </p:txBody>
      </p:sp>
      <p:sp>
        <p:nvSpPr>
          <p:cNvPr id="10" name="四角形: 1 つの角を切り取る 9">
            <a:extLst>
              <a:ext uri="{FF2B5EF4-FFF2-40B4-BE49-F238E27FC236}">
                <a16:creationId xmlns:a16="http://schemas.microsoft.com/office/drawing/2014/main" id="{B0090A27-23E5-BB7A-81DA-15B1E9165D10}"/>
              </a:ext>
            </a:extLst>
          </p:cNvPr>
          <p:cNvSpPr/>
          <p:nvPr/>
        </p:nvSpPr>
        <p:spPr>
          <a:xfrm>
            <a:off x="8443560"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dirty="0">
                <a:solidFill>
                  <a:schemeClr val="bg1"/>
                </a:solidFill>
                <a:latin typeface="Meiryo UI" panose="020B0604030504040204" pitchFamily="50" charset="-128"/>
                <a:ea typeface="Meiryo UI" panose="020B0604030504040204" pitchFamily="50" charset="-128"/>
              </a:rPr>
              <a:t>M&amp;A</a:t>
            </a:r>
            <a:r>
              <a:rPr kumimoji="1" lang="ja-JP" altLang="en-US" sz="867" b="1" dirty="0">
                <a:solidFill>
                  <a:schemeClr val="bg1"/>
                </a:solidFill>
                <a:latin typeface="Meiryo UI" panose="020B0604030504040204" pitchFamily="50" charset="-128"/>
                <a:ea typeface="Meiryo UI" panose="020B0604030504040204" pitchFamily="50" charset="-128"/>
              </a:rPr>
              <a:t>実施の諸条件</a:t>
            </a:r>
          </a:p>
        </p:txBody>
      </p:sp>
      <p:sp>
        <p:nvSpPr>
          <p:cNvPr id="5" name="スライド番号プレースホルダー 2">
            <a:extLst>
              <a:ext uri="{FF2B5EF4-FFF2-40B4-BE49-F238E27FC236}">
                <a16:creationId xmlns:a16="http://schemas.microsoft.com/office/drawing/2014/main" id="{C2299B9F-F898-1B2C-EF58-C94B2B85D565}"/>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20</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2920647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5ED4E4"/>
        </a:solidFill>
        <a:effectLst/>
      </p:bgPr>
    </p:bg>
    <p:spTree>
      <p:nvGrpSpPr>
        <p:cNvPr id="1" name=""/>
        <p:cNvGrpSpPr/>
        <p:nvPr/>
      </p:nvGrpSpPr>
      <p:grpSpPr>
        <a:xfrm>
          <a:off x="0" y="0"/>
          <a:ext cx="0" cy="0"/>
          <a:chOff x="0" y="0"/>
          <a:chExt cx="0" cy="0"/>
        </a:xfrm>
      </p:grpSpPr>
      <p:sp>
        <p:nvSpPr>
          <p:cNvPr id="8" name="Title 6">
            <a:extLst>
              <a:ext uri="{FF2B5EF4-FFF2-40B4-BE49-F238E27FC236}">
                <a16:creationId xmlns:a16="http://schemas.microsoft.com/office/drawing/2014/main" id="{2282A81C-3AE1-39F8-4C3C-788401D5B533}"/>
              </a:ext>
            </a:extLst>
          </p:cNvPr>
          <p:cNvSpPr txBox="1">
            <a:spLocks/>
          </p:cNvSpPr>
          <p:nvPr/>
        </p:nvSpPr>
        <p:spPr>
          <a:xfrm>
            <a:off x="1748656" y="1301749"/>
            <a:ext cx="6408688" cy="4635501"/>
          </a:xfrm>
          <a:prstGeom prst="rect">
            <a:avLst/>
          </a:prstGeom>
        </p:spPr>
        <p:txBody>
          <a:bodyPr vert="horz" lIns="99060" tIns="49530" rIns="99060" bIns="4953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342900" indent="-342900">
              <a:spcBef>
                <a:spcPts val="650"/>
              </a:spcBef>
              <a:buFont typeface="+mj-lt"/>
              <a:buAutoNum type="arabicPeriod"/>
            </a:pPr>
            <a:r>
              <a:rPr lang="ja-JP" altLang="en-US" sz="1517" b="1" dirty="0">
                <a:solidFill>
                  <a:schemeClr val="tx2"/>
                </a:solidFill>
                <a:latin typeface="Meiryo UI" panose="020B0604030504040204" pitchFamily="50" charset="-128"/>
                <a:ea typeface="Meiryo UI" panose="020B0604030504040204" pitchFamily="50" charset="-128"/>
              </a:rPr>
              <a:t>経営力について</a:t>
            </a:r>
            <a:endParaRPr lang="en-US" altLang="ja-JP" sz="1517" b="1" dirty="0">
              <a:solidFill>
                <a:schemeClr val="tx2"/>
              </a:solidFill>
              <a:latin typeface="Meiryo UI" panose="020B0604030504040204" pitchFamily="50" charset="-128"/>
              <a:ea typeface="Meiryo UI" panose="020B0604030504040204" pitchFamily="50" charset="-128"/>
            </a:endParaRPr>
          </a:p>
          <a:p>
            <a:pPr lvl="1">
              <a:spcBef>
                <a:spcPts val="177"/>
              </a:spcBef>
            </a:pPr>
            <a:r>
              <a:rPr kumimoji="1" lang="en-US" altLang="ja-JP" sz="1517" dirty="0">
                <a:solidFill>
                  <a:schemeClr val="tx2"/>
                </a:solidFill>
                <a:latin typeface="Meiryo UI" panose="020B0604030504040204" pitchFamily="50" charset="-128"/>
                <a:ea typeface="Meiryo UI" panose="020B0604030504040204" pitchFamily="50" charset="-128"/>
              </a:rPr>
              <a:t>1-1. 100</a:t>
            </a:r>
            <a:r>
              <a:rPr kumimoji="1" lang="ja-JP" altLang="en-US" sz="1517" dirty="0">
                <a:solidFill>
                  <a:schemeClr val="tx2"/>
                </a:solidFill>
                <a:latin typeface="Meiryo UI" panose="020B0604030504040204" pitchFamily="50" charset="-128"/>
                <a:ea typeface="Meiryo UI" panose="020B0604030504040204" pitchFamily="50" charset="-128"/>
              </a:rPr>
              <a:t>億宣言</a:t>
            </a:r>
            <a:endParaRPr kumimoji="1" lang="en-US" altLang="ja-JP" sz="1517" dirty="0">
              <a:solidFill>
                <a:schemeClr val="tx2"/>
              </a:solidFill>
              <a:latin typeface="Meiryo UI" panose="020B0604030504040204" pitchFamily="50" charset="-128"/>
              <a:ea typeface="Meiryo UI" panose="020B0604030504040204" pitchFamily="50" charset="-128"/>
            </a:endParaRPr>
          </a:p>
          <a:p>
            <a:pPr lvl="1">
              <a:spcBef>
                <a:spcPts val="177"/>
              </a:spcBef>
            </a:pPr>
            <a:r>
              <a:rPr kumimoji="1" lang="en-US" altLang="ja-JP" sz="1517" dirty="0">
                <a:solidFill>
                  <a:schemeClr val="tx2"/>
                </a:solidFill>
                <a:latin typeface="Meiryo UI" panose="020B0604030504040204" pitchFamily="50" charset="-128"/>
                <a:ea typeface="Meiryo UI" panose="020B0604030504040204" pitchFamily="50" charset="-128"/>
              </a:rPr>
              <a:t>1-2. SWOT</a:t>
            </a:r>
            <a:r>
              <a:rPr kumimoji="1" lang="ja-JP" altLang="en-US" sz="1517" dirty="0">
                <a:solidFill>
                  <a:schemeClr val="tx2"/>
                </a:solidFill>
                <a:latin typeface="Meiryo UI" panose="020B0604030504040204" pitchFamily="50" charset="-128"/>
                <a:ea typeface="Meiryo UI" panose="020B0604030504040204" pitchFamily="50" charset="-128"/>
              </a:rPr>
              <a:t>分析・クロス</a:t>
            </a:r>
            <a:r>
              <a:rPr kumimoji="1" lang="en-US" altLang="ja-JP" sz="1517" dirty="0">
                <a:solidFill>
                  <a:schemeClr val="tx2"/>
                </a:solidFill>
                <a:latin typeface="Meiryo UI" panose="020B0604030504040204" pitchFamily="50" charset="-128"/>
                <a:ea typeface="Meiryo UI" panose="020B0604030504040204" pitchFamily="50" charset="-128"/>
              </a:rPr>
              <a:t>SWOT</a:t>
            </a:r>
            <a:r>
              <a:rPr kumimoji="1" lang="ja-JP" altLang="en-US" sz="1517" dirty="0">
                <a:solidFill>
                  <a:schemeClr val="tx2"/>
                </a:solidFill>
                <a:latin typeface="Meiryo UI" panose="020B0604030504040204" pitchFamily="50" charset="-128"/>
                <a:ea typeface="Meiryo UI" panose="020B0604030504040204" pitchFamily="50" charset="-128"/>
              </a:rPr>
              <a:t>分析</a:t>
            </a:r>
            <a:endParaRPr kumimoji="1" lang="en-US" altLang="ja-JP" sz="1517" dirty="0">
              <a:solidFill>
                <a:schemeClr val="tx2"/>
              </a:solidFill>
              <a:latin typeface="Meiryo UI" panose="020B0604030504040204" pitchFamily="50" charset="-128"/>
              <a:ea typeface="Meiryo UI" panose="020B0604030504040204" pitchFamily="50" charset="-128"/>
            </a:endParaRPr>
          </a:p>
          <a:p>
            <a:pPr lvl="1">
              <a:spcBef>
                <a:spcPts val="177"/>
              </a:spcBef>
            </a:pPr>
            <a:r>
              <a:rPr kumimoji="1" lang="en-US" altLang="ja-JP" sz="1517" dirty="0">
                <a:solidFill>
                  <a:schemeClr val="tx2"/>
                </a:solidFill>
                <a:latin typeface="Meiryo UI" panose="020B0604030504040204" pitchFamily="50" charset="-128"/>
                <a:ea typeface="Meiryo UI" panose="020B0604030504040204" pitchFamily="50" charset="-128"/>
              </a:rPr>
              <a:t>1-3. </a:t>
            </a:r>
            <a:r>
              <a:rPr kumimoji="1" lang="ja-JP" altLang="en-US" sz="1517" dirty="0">
                <a:solidFill>
                  <a:schemeClr val="tx2"/>
                </a:solidFill>
                <a:latin typeface="Meiryo UI" panose="020B0604030504040204" pitchFamily="50" charset="-128"/>
                <a:ea typeface="Meiryo UI" panose="020B0604030504040204" pitchFamily="50" charset="-128"/>
              </a:rPr>
              <a:t>売上高</a:t>
            </a:r>
            <a:r>
              <a:rPr kumimoji="1" lang="en-US" altLang="ja-JP" sz="1517" dirty="0">
                <a:solidFill>
                  <a:schemeClr val="tx2"/>
                </a:solidFill>
                <a:latin typeface="Meiryo UI" panose="020B0604030504040204" pitchFamily="50" charset="-128"/>
                <a:ea typeface="Meiryo UI" panose="020B0604030504040204" pitchFamily="50" charset="-128"/>
              </a:rPr>
              <a:t>100</a:t>
            </a:r>
            <a:r>
              <a:rPr kumimoji="1" lang="ja-JP" altLang="en-US" sz="1517" dirty="0">
                <a:solidFill>
                  <a:schemeClr val="tx2"/>
                </a:solidFill>
                <a:latin typeface="Meiryo UI" panose="020B0604030504040204" pitchFamily="50" charset="-128"/>
                <a:ea typeface="Meiryo UI" panose="020B0604030504040204" pitchFamily="50" charset="-128"/>
              </a:rPr>
              <a:t>億円ビジョン</a:t>
            </a:r>
            <a:endParaRPr kumimoji="1" lang="en-US" altLang="ja-JP" sz="1517" dirty="0">
              <a:solidFill>
                <a:schemeClr val="tx2"/>
              </a:solidFill>
              <a:latin typeface="Meiryo UI" panose="020B0604030504040204" pitchFamily="50" charset="-128"/>
              <a:ea typeface="Meiryo UI" panose="020B0604030504040204" pitchFamily="50" charset="-128"/>
            </a:endParaRPr>
          </a:p>
          <a:p>
            <a:pPr lvl="1">
              <a:spcBef>
                <a:spcPts val="177"/>
              </a:spcBef>
            </a:pPr>
            <a:r>
              <a:rPr kumimoji="1" lang="en-US" altLang="ja-JP" sz="1517" dirty="0">
                <a:solidFill>
                  <a:schemeClr val="tx2"/>
                </a:solidFill>
                <a:latin typeface="Meiryo UI" panose="020B0604030504040204" pitchFamily="50" charset="-128"/>
                <a:ea typeface="Meiryo UI" panose="020B0604030504040204" pitchFamily="50" charset="-128"/>
              </a:rPr>
              <a:t>1-4. </a:t>
            </a:r>
            <a:r>
              <a:rPr kumimoji="1" lang="ja-JP" altLang="en-US" sz="1517" dirty="0">
                <a:solidFill>
                  <a:schemeClr val="tx2"/>
                </a:solidFill>
                <a:latin typeface="Meiryo UI" panose="020B0604030504040204" pitchFamily="50" charset="-128"/>
                <a:ea typeface="Meiryo UI" panose="020B0604030504040204" pitchFamily="50" charset="-128"/>
              </a:rPr>
              <a:t>成長マトリクス分析</a:t>
            </a:r>
            <a:endParaRPr kumimoji="1" lang="en-US" altLang="ja-JP" sz="1517" dirty="0">
              <a:solidFill>
                <a:schemeClr val="tx2"/>
              </a:solidFill>
              <a:latin typeface="Meiryo UI" panose="020B0604030504040204" pitchFamily="50" charset="-128"/>
              <a:ea typeface="Meiryo UI" panose="020B0604030504040204" pitchFamily="50" charset="-128"/>
            </a:endParaRPr>
          </a:p>
          <a:p>
            <a:pPr lvl="1">
              <a:spcBef>
                <a:spcPts val="177"/>
              </a:spcBef>
            </a:pPr>
            <a:r>
              <a:rPr kumimoji="1" lang="en-US" altLang="ja-JP" sz="1517" dirty="0">
                <a:solidFill>
                  <a:schemeClr val="tx2"/>
                </a:solidFill>
                <a:latin typeface="Meiryo UI" panose="020B0604030504040204" pitchFamily="50" charset="-128"/>
                <a:ea typeface="Meiryo UI" panose="020B0604030504040204" pitchFamily="50" charset="-128"/>
              </a:rPr>
              <a:t>1-5. </a:t>
            </a:r>
            <a:r>
              <a:rPr kumimoji="1" lang="ja-JP" altLang="en-US" sz="1517" dirty="0">
                <a:solidFill>
                  <a:schemeClr val="tx2"/>
                </a:solidFill>
                <a:latin typeface="Meiryo UI" panose="020B0604030504040204" pitchFamily="50" charset="-128"/>
                <a:ea typeface="Meiryo UI" panose="020B0604030504040204" pitchFamily="50" charset="-128"/>
              </a:rPr>
              <a:t>売上高成長率</a:t>
            </a:r>
            <a:endParaRPr kumimoji="1" lang="en-US" altLang="ja-JP" sz="1517" dirty="0">
              <a:solidFill>
                <a:schemeClr val="tx2"/>
              </a:solidFill>
              <a:latin typeface="Meiryo UI" panose="020B0604030504040204" pitchFamily="50" charset="-128"/>
              <a:ea typeface="Meiryo UI" panose="020B0604030504040204" pitchFamily="50" charset="-128"/>
            </a:endParaRPr>
          </a:p>
          <a:p>
            <a:pPr lvl="1">
              <a:spcBef>
                <a:spcPts val="177"/>
              </a:spcBef>
            </a:pPr>
            <a:r>
              <a:rPr kumimoji="1" lang="en-US" altLang="ja-JP" sz="1517" dirty="0">
                <a:solidFill>
                  <a:schemeClr val="tx2"/>
                </a:solidFill>
                <a:latin typeface="Meiryo UI" panose="020B0604030504040204" pitchFamily="50" charset="-128"/>
                <a:ea typeface="Meiryo UI" panose="020B0604030504040204" pitchFamily="50" charset="-128"/>
              </a:rPr>
              <a:t>1-6. </a:t>
            </a:r>
            <a:r>
              <a:rPr kumimoji="1" lang="ja-JP" altLang="en-US" sz="1517" dirty="0">
                <a:solidFill>
                  <a:schemeClr val="tx2"/>
                </a:solidFill>
                <a:latin typeface="Meiryo UI" panose="020B0604030504040204" pitchFamily="50" charset="-128"/>
                <a:ea typeface="Meiryo UI" panose="020B0604030504040204" pitchFamily="50" charset="-128"/>
              </a:rPr>
              <a:t>付加価値増加率</a:t>
            </a:r>
            <a:endParaRPr kumimoji="1" lang="en-US" altLang="ja-JP" sz="1517" dirty="0">
              <a:solidFill>
                <a:schemeClr val="tx2"/>
              </a:solidFill>
              <a:latin typeface="Meiryo UI" panose="020B0604030504040204" pitchFamily="50" charset="-128"/>
              <a:ea typeface="Meiryo UI" panose="020B0604030504040204" pitchFamily="50" charset="-128"/>
            </a:endParaRPr>
          </a:p>
          <a:p>
            <a:pPr marL="342900" indent="-342900">
              <a:spcBef>
                <a:spcPts val="650"/>
              </a:spcBef>
              <a:buFont typeface="+mj-lt"/>
              <a:buAutoNum type="arabicPeriod"/>
            </a:pPr>
            <a:r>
              <a:rPr lang="ja-JP" altLang="en-US" sz="1517" b="1" dirty="0">
                <a:solidFill>
                  <a:schemeClr val="tx2"/>
                </a:solidFill>
                <a:latin typeface="Meiryo UI" panose="020B0604030504040204" pitchFamily="50" charset="-128"/>
                <a:ea typeface="Meiryo UI" panose="020B0604030504040204" pitchFamily="50" charset="-128"/>
              </a:rPr>
              <a:t>波及効果について</a:t>
            </a:r>
            <a:endParaRPr lang="en-US" altLang="ja-JP" sz="1517" b="1" dirty="0">
              <a:solidFill>
                <a:schemeClr val="tx2"/>
              </a:solidFill>
              <a:latin typeface="Meiryo UI" panose="020B0604030504040204" pitchFamily="50" charset="-128"/>
              <a:ea typeface="Meiryo UI" panose="020B0604030504040204" pitchFamily="50" charset="-128"/>
            </a:endParaRPr>
          </a:p>
          <a:p>
            <a:pPr lvl="1">
              <a:spcBef>
                <a:spcPts val="177"/>
              </a:spcBef>
            </a:pPr>
            <a:r>
              <a:rPr kumimoji="1" lang="en-US" altLang="ja-JP" sz="1517" dirty="0">
                <a:solidFill>
                  <a:schemeClr val="tx2"/>
                </a:solidFill>
                <a:latin typeface="Meiryo UI" panose="020B0604030504040204" pitchFamily="50" charset="-128"/>
                <a:ea typeface="Meiryo UI" panose="020B0604030504040204" pitchFamily="50" charset="-128"/>
              </a:rPr>
              <a:t>2-1. </a:t>
            </a:r>
            <a:r>
              <a:rPr kumimoji="1" lang="ja-JP" altLang="en-US" sz="1517" dirty="0">
                <a:solidFill>
                  <a:schemeClr val="tx2"/>
                </a:solidFill>
                <a:latin typeface="Meiryo UI" panose="020B0604030504040204" pitchFamily="50" charset="-128"/>
                <a:ea typeface="Meiryo UI" panose="020B0604030504040204" pitchFamily="50" charset="-128"/>
              </a:rPr>
              <a:t>波及効果（地域の雇用へサプライチェーン、経済などへの貢献）</a:t>
            </a:r>
            <a:endParaRPr kumimoji="1" lang="en-US" altLang="ja-JP" sz="1517" dirty="0">
              <a:solidFill>
                <a:schemeClr val="tx2"/>
              </a:solidFill>
              <a:latin typeface="Meiryo UI" panose="020B0604030504040204" pitchFamily="50" charset="-128"/>
              <a:ea typeface="Meiryo UI" panose="020B0604030504040204" pitchFamily="50" charset="-128"/>
            </a:endParaRPr>
          </a:p>
          <a:p>
            <a:pPr marL="342900" indent="-342900">
              <a:spcBef>
                <a:spcPts val="650"/>
              </a:spcBef>
              <a:buFont typeface="+mj-lt"/>
              <a:buAutoNum type="arabicPeriod"/>
            </a:pPr>
            <a:r>
              <a:rPr lang="en-US" altLang="ja-JP" sz="1517" b="1" dirty="0">
                <a:solidFill>
                  <a:schemeClr val="tx2"/>
                </a:solidFill>
                <a:latin typeface="Meiryo UI" panose="020B0604030504040204" pitchFamily="50" charset="-128"/>
                <a:ea typeface="Meiryo UI" panose="020B0604030504040204" pitchFamily="50" charset="-128"/>
              </a:rPr>
              <a:t>M&amp;A</a:t>
            </a:r>
            <a:r>
              <a:rPr lang="ja-JP" altLang="en-US" sz="1517" b="1" dirty="0">
                <a:solidFill>
                  <a:schemeClr val="tx2"/>
                </a:solidFill>
                <a:latin typeface="Meiryo UI" panose="020B0604030504040204" pitchFamily="50" charset="-128"/>
                <a:ea typeface="Meiryo UI" panose="020B0604030504040204" pitchFamily="50" charset="-128"/>
              </a:rPr>
              <a:t>実施の諸条件</a:t>
            </a:r>
            <a:endParaRPr lang="en-US" altLang="ja-JP" sz="1517" b="1" dirty="0">
              <a:solidFill>
                <a:schemeClr val="tx2"/>
              </a:solidFill>
              <a:latin typeface="Meiryo UI" panose="020B0604030504040204" pitchFamily="50" charset="-128"/>
              <a:ea typeface="Meiryo UI" panose="020B0604030504040204" pitchFamily="50" charset="-128"/>
            </a:endParaRPr>
          </a:p>
          <a:p>
            <a:pPr lvl="1">
              <a:spcBef>
                <a:spcPts val="177"/>
              </a:spcBef>
            </a:pPr>
            <a:r>
              <a:rPr kumimoji="1" lang="en-US" altLang="ja-JP" sz="1517" dirty="0">
                <a:solidFill>
                  <a:schemeClr val="tx2"/>
                </a:solidFill>
                <a:latin typeface="Meiryo UI" panose="020B0604030504040204" pitchFamily="50" charset="-128"/>
                <a:ea typeface="Meiryo UI" panose="020B0604030504040204" pitchFamily="50" charset="-128"/>
              </a:rPr>
              <a:t>3-1. </a:t>
            </a:r>
            <a:r>
              <a:rPr kumimoji="1" lang="ja-JP" altLang="en-US" sz="1517" dirty="0">
                <a:solidFill>
                  <a:schemeClr val="tx2"/>
                </a:solidFill>
                <a:latin typeface="Meiryo UI" panose="020B0604030504040204" pitchFamily="50" charset="-128"/>
                <a:ea typeface="Meiryo UI" panose="020B0604030504040204" pitchFamily="50" charset="-128"/>
              </a:rPr>
              <a:t>資本関係図と想定スキーム</a:t>
            </a:r>
            <a:endParaRPr kumimoji="1" lang="en-US" altLang="ja-JP" sz="1517" dirty="0">
              <a:solidFill>
                <a:schemeClr val="tx2"/>
              </a:solidFill>
              <a:latin typeface="Meiryo UI" panose="020B0604030504040204" pitchFamily="50" charset="-128"/>
              <a:ea typeface="Meiryo UI" panose="020B0604030504040204" pitchFamily="50" charset="-128"/>
            </a:endParaRPr>
          </a:p>
          <a:p>
            <a:pPr lvl="1">
              <a:spcBef>
                <a:spcPts val="177"/>
              </a:spcBef>
            </a:pPr>
            <a:r>
              <a:rPr kumimoji="1" lang="en-US" altLang="ja-JP" sz="1517" dirty="0">
                <a:solidFill>
                  <a:schemeClr val="tx2"/>
                </a:solidFill>
                <a:latin typeface="Meiryo UI" panose="020B0604030504040204" pitchFamily="50" charset="-128"/>
                <a:ea typeface="Meiryo UI" panose="020B0604030504040204" pitchFamily="50" charset="-128"/>
              </a:rPr>
              <a:t>3-2. M&amp;A</a:t>
            </a:r>
            <a:r>
              <a:rPr kumimoji="1" lang="ja-JP" altLang="en-US" sz="1517" dirty="0">
                <a:solidFill>
                  <a:schemeClr val="tx2"/>
                </a:solidFill>
                <a:latin typeface="Meiryo UI" panose="020B0604030504040204" pitchFamily="50" charset="-128"/>
                <a:ea typeface="Meiryo UI" panose="020B0604030504040204" pitchFamily="50" charset="-128"/>
              </a:rPr>
              <a:t>経験</a:t>
            </a:r>
            <a:endParaRPr kumimoji="1" lang="en-US" altLang="ja-JP" sz="1517" dirty="0">
              <a:solidFill>
                <a:schemeClr val="tx2"/>
              </a:solidFill>
              <a:latin typeface="Meiryo UI" panose="020B0604030504040204" pitchFamily="50" charset="-128"/>
              <a:ea typeface="Meiryo UI" panose="020B0604030504040204" pitchFamily="50" charset="-128"/>
            </a:endParaRPr>
          </a:p>
          <a:p>
            <a:pPr lvl="1">
              <a:spcBef>
                <a:spcPts val="177"/>
              </a:spcBef>
            </a:pPr>
            <a:r>
              <a:rPr kumimoji="1" lang="en-US" altLang="ja-JP" sz="1517" dirty="0">
                <a:solidFill>
                  <a:schemeClr val="tx2"/>
                </a:solidFill>
                <a:latin typeface="Meiryo UI" panose="020B0604030504040204" pitchFamily="50" charset="-128"/>
                <a:ea typeface="Meiryo UI" panose="020B0604030504040204" pitchFamily="50" charset="-128"/>
              </a:rPr>
              <a:t>3-3. </a:t>
            </a:r>
            <a:r>
              <a:rPr kumimoji="1" lang="ja-JP" altLang="en-US" sz="1517" dirty="0">
                <a:solidFill>
                  <a:schemeClr val="tx2"/>
                </a:solidFill>
                <a:latin typeface="Meiryo UI" panose="020B0604030504040204" pitchFamily="50" charset="-128"/>
                <a:ea typeface="Meiryo UI" panose="020B0604030504040204" pitchFamily="50" charset="-128"/>
              </a:rPr>
              <a:t>実施体制図</a:t>
            </a:r>
            <a:endParaRPr kumimoji="1" lang="en-US" altLang="ja-JP" sz="1517" dirty="0">
              <a:solidFill>
                <a:schemeClr val="tx2"/>
              </a:solidFill>
              <a:latin typeface="Meiryo UI" panose="020B0604030504040204" pitchFamily="50" charset="-128"/>
              <a:ea typeface="Meiryo UI" panose="020B0604030504040204" pitchFamily="50" charset="-128"/>
            </a:endParaRPr>
          </a:p>
          <a:p>
            <a:pPr lvl="1">
              <a:spcBef>
                <a:spcPts val="177"/>
              </a:spcBef>
            </a:pPr>
            <a:r>
              <a:rPr kumimoji="1" lang="en-US" altLang="ja-JP" sz="1517" dirty="0">
                <a:solidFill>
                  <a:schemeClr val="tx2"/>
                </a:solidFill>
                <a:latin typeface="Meiryo UI" panose="020B0604030504040204" pitchFamily="50" charset="-128"/>
                <a:ea typeface="Meiryo UI" panose="020B0604030504040204" pitchFamily="50" charset="-128"/>
              </a:rPr>
              <a:t>3-4. </a:t>
            </a:r>
            <a:r>
              <a:rPr kumimoji="1" lang="ja-JP" altLang="en-US" sz="1517" dirty="0">
                <a:solidFill>
                  <a:schemeClr val="tx2"/>
                </a:solidFill>
                <a:latin typeface="Meiryo UI" panose="020B0604030504040204" pitchFamily="50" charset="-128"/>
                <a:ea typeface="Meiryo UI" panose="020B0604030504040204" pitchFamily="50" charset="-128"/>
              </a:rPr>
              <a:t>想定スケジュール</a:t>
            </a:r>
            <a:endParaRPr kumimoji="1" lang="en-US" altLang="ja-JP" sz="1517" dirty="0">
              <a:solidFill>
                <a:schemeClr val="tx2"/>
              </a:solidFill>
              <a:latin typeface="Meiryo UI" panose="020B0604030504040204" pitchFamily="50" charset="-128"/>
              <a:ea typeface="Meiryo UI" panose="020B0604030504040204" pitchFamily="50" charset="-128"/>
            </a:endParaRPr>
          </a:p>
          <a:p>
            <a:pPr lvl="1">
              <a:spcBef>
                <a:spcPts val="177"/>
              </a:spcBef>
            </a:pPr>
            <a:r>
              <a:rPr kumimoji="1" lang="en-US" altLang="ja-JP" sz="1517" dirty="0">
                <a:solidFill>
                  <a:schemeClr val="tx2"/>
                </a:solidFill>
                <a:latin typeface="Meiryo UI" panose="020B0604030504040204" pitchFamily="50" charset="-128"/>
                <a:ea typeface="Meiryo UI" panose="020B0604030504040204" pitchFamily="50" charset="-128"/>
              </a:rPr>
              <a:t>3-5. </a:t>
            </a:r>
            <a:r>
              <a:rPr kumimoji="1" lang="ja-JP" altLang="en-US" sz="1517" dirty="0">
                <a:solidFill>
                  <a:schemeClr val="tx2"/>
                </a:solidFill>
                <a:latin typeface="Meiryo UI" panose="020B0604030504040204" pitchFamily="50" charset="-128"/>
                <a:ea typeface="Meiryo UI" panose="020B0604030504040204" pitchFamily="50" charset="-128"/>
              </a:rPr>
              <a:t>買収資金の調達計画</a:t>
            </a:r>
            <a:endParaRPr kumimoji="1" lang="en-US" altLang="ja-JP" sz="1517" dirty="0">
              <a:solidFill>
                <a:schemeClr val="tx2"/>
              </a:solidFill>
              <a:latin typeface="Meiryo UI" panose="020B0604030504040204" pitchFamily="50" charset="-128"/>
              <a:ea typeface="Meiryo UI" panose="020B0604030504040204" pitchFamily="50" charset="-128"/>
            </a:endParaRPr>
          </a:p>
          <a:p>
            <a:pPr lvl="1">
              <a:spcBef>
                <a:spcPts val="177"/>
              </a:spcBef>
            </a:pPr>
            <a:r>
              <a:rPr kumimoji="1" lang="en-US" altLang="ja-JP" sz="1517" dirty="0">
                <a:solidFill>
                  <a:schemeClr val="tx2"/>
                </a:solidFill>
                <a:latin typeface="Meiryo UI" panose="020B0604030504040204" pitchFamily="50" charset="-128"/>
                <a:ea typeface="Meiryo UI" panose="020B0604030504040204" pitchFamily="50" charset="-128"/>
              </a:rPr>
              <a:t>3-6. </a:t>
            </a:r>
            <a:r>
              <a:rPr kumimoji="1" lang="ja-JP" altLang="en-US" sz="1517" dirty="0">
                <a:solidFill>
                  <a:schemeClr val="tx2"/>
                </a:solidFill>
                <a:latin typeface="Meiryo UI" panose="020B0604030504040204" pitchFamily="50" charset="-128"/>
                <a:ea typeface="Meiryo UI" panose="020B0604030504040204" pitchFamily="50" charset="-128"/>
              </a:rPr>
              <a:t>シナジー効果</a:t>
            </a:r>
            <a:endParaRPr kumimoji="1" lang="en-US" altLang="ja-JP" sz="1517" dirty="0">
              <a:solidFill>
                <a:schemeClr val="tx2"/>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D67CAB5B-5F2D-BF35-1543-B60BCACEAD3B}"/>
              </a:ext>
            </a:extLst>
          </p:cNvPr>
          <p:cNvSpPr/>
          <p:nvPr/>
        </p:nvSpPr>
        <p:spPr>
          <a:xfrm>
            <a:off x="577850" y="499653"/>
            <a:ext cx="9328150" cy="627681"/>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r>
              <a:rPr kumimoji="1" lang="ja-JP" altLang="en-US" b="1">
                <a:solidFill>
                  <a:schemeClr val="tx1"/>
                </a:solidFill>
                <a:latin typeface="Meiryo UI" panose="020B0604030504040204" pitchFamily="50" charset="-128"/>
                <a:ea typeface="Meiryo UI" panose="020B0604030504040204" pitchFamily="50" charset="-128"/>
              </a:rPr>
              <a:t>目次</a:t>
            </a:r>
            <a:endParaRPr kumimoji="1" lang="en-US" altLang="ja-JP" b="1">
              <a:solidFill>
                <a:schemeClr val="tx1"/>
              </a:solidFill>
              <a:latin typeface="Meiryo UI" panose="020B0604030504040204" pitchFamily="50" charset="-128"/>
              <a:ea typeface="Meiryo UI" panose="020B0604030504040204" pitchFamily="50" charset="-128"/>
            </a:endParaRPr>
          </a:p>
        </p:txBody>
      </p:sp>
      <p:sp>
        <p:nvSpPr>
          <p:cNvPr id="5" name="スライド番号プレースホルダー 2">
            <a:extLst>
              <a:ext uri="{FF2B5EF4-FFF2-40B4-BE49-F238E27FC236}">
                <a16:creationId xmlns:a16="http://schemas.microsoft.com/office/drawing/2014/main" id="{1FA4D3D8-D667-51C8-6EA6-B215FCE7CE72}"/>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2</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635609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5ED4E4"/>
        </a:solidFill>
        <a:effectLst/>
      </p:bgPr>
    </p:bg>
    <p:spTree>
      <p:nvGrpSpPr>
        <p:cNvPr id="1" name="">
          <a:extLst>
            <a:ext uri="{FF2B5EF4-FFF2-40B4-BE49-F238E27FC236}">
              <a16:creationId xmlns:a16="http://schemas.microsoft.com/office/drawing/2014/main" id="{29B07798-D458-3AD8-0009-336E73CE57FB}"/>
            </a:ext>
          </a:extLst>
        </p:cNvPr>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DBA6262E-8850-2BBF-4ED1-656CF74E0A9B}"/>
              </a:ext>
            </a:extLst>
          </p:cNvPr>
          <p:cNvSpPr txBox="1">
            <a:spLocks/>
          </p:cNvSpPr>
          <p:nvPr/>
        </p:nvSpPr>
        <p:spPr>
          <a:xfrm>
            <a:off x="1781939" y="2935421"/>
            <a:ext cx="6342123" cy="62115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en-US" altLang="ja-JP" sz="3900" dirty="0">
                <a:solidFill>
                  <a:schemeClr val="tx2"/>
                </a:solidFill>
                <a:latin typeface="Meiryo UI" panose="020B0604030504040204" pitchFamily="50" charset="-128"/>
                <a:ea typeface="Meiryo UI" panose="020B0604030504040204" pitchFamily="50" charset="-128"/>
              </a:rPr>
              <a:t>1.</a:t>
            </a:r>
            <a:r>
              <a:rPr lang="ja-JP" altLang="en-US" sz="3900" dirty="0">
                <a:solidFill>
                  <a:schemeClr val="tx2"/>
                </a:solidFill>
                <a:latin typeface="Meiryo UI" panose="020B0604030504040204" pitchFamily="50" charset="-128"/>
                <a:ea typeface="Meiryo UI" panose="020B0604030504040204" pitchFamily="50" charset="-128"/>
              </a:rPr>
              <a:t> 経営力について</a:t>
            </a:r>
          </a:p>
          <a:p>
            <a:pPr marL="0" indent="0">
              <a:buNone/>
            </a:pPr>
            <a:endParaRPr lang="en-US" altLang="ja-JP" sz="3900" dirty="0">
              <a:solidFill>
                <a:schemeClr val="tx2"/>
              </a:solidFill>
              <a:latin typeface="Meiryo UI" panose="020B0604030504040204" pitchFamily="50" charset="-128"/>
              <a:ea typeface="Meiryo UI" panose="020B0604030504040204" pitchFamily="50" charset="-128"/>
            </a:endParaRPr>
          </a:p>
        </p:txBody>
      </p:sp>
      <p:sp>
        <p:nvSpPr>
          <p:cNvPr id="4" name="スライド番号プレースホルダー 2">
            <a:extLst>
              <a:ext uri="{FF2B5EF4-FFF2-40B4-BE49-F238E27FC236}">
                <a16:creationId xmlns:a16="http://schemas.microsoft.com/office/drawing/2014/main" id="{1B2D0428-201D-6DF5-FFD1-9B6216664B64}"/>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3</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278455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E248E6-65EB-E669-D28F-72480DB8CE40}"/>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E6D4B9BA-1AC0-189C-551F-C7A56CCC9514}"/>
              </a:ext>
            </a:extLst>
          </p:cNvPr>
          <p:cNvSpPr/>
          <p:nvPr/>
        </p:nvSpPr>
        <p:spPr>
          <a:xfrm>
            <a:off x="175398" y="1524918"/>
            <a:ext cx="9564162" cy="5177877"/>
          </a:xfrm>
          <a:prstGeom prst="rect">
            <a:avLst/>
          </a:prstGeom>
          <a:solidFill>
            <a:schemeClr val="accent1">
              <a:lumMod val="40000"/>
              <a:lumOff val="60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t" anchorCtr="0" forceAA="0" compatLnSpc="1">
            <a:prstTxWarp prst="textNoShape">
              <a:avLst/>
            </a:prstTxWarp>
            <a:noAutofit/>
          </a:bodyPr>
          <a:lstStyle/>
          <a:p>
            <a:pPr>
              <a:spcAft>
                <a:spcPts val="650"/>
              </a:spcAft>
            </a:pPr>
            <a:r>
              <a:rPr kumimoji="1" lang="en-US" altLang="ja-JP" sz="1300">
                <a:solidFill>
                  <a:schemeClr val="tx1"/>
                </a:solidFill>
                <a:latin typeface="Meiryo UI" panose="020B0604030504040204" pitchFamily="50" charset="-128"/>
                <a:ea typeface="Meiryo UI" panose="020B0604030504040204" pitchFamily="50" charset="-128"/>
              </a:rPr>
              <a:t>100</a:t>
            </a:r>
            <a:r>
              <a:rPr kumimoji="1" lang="ja-JP" altLang="en-US" sz="1300">
                <a:solidFill>
                  <a:schemeClr val="tx1"/>
                </a:solidFill>
                <a:latin typeface="Meiryo UI" panose="020B0604030504040204" pitchFamily="50" charset="-128"/>
                <a:ea typeface="Meiryo UI" panose="020B0604030504040204" pitchFamily="50" charset="-128"/>
              </a:rPr>
              <a:t>億宣言</a:t>
            </a:r>
            <a:endParaRPr kumimoji="1" lang="en-US" altLang="ja-JP" sz="1300">
              <a:solidFill>
                <a:schemeClr val="tx1"/>
              </a:solidFill>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977F6713-88F1-D7AC-695F-D3CB52D88652}"/>
              </a:ext>
            </a:extLst>
          </p:cNvPr>
          <p:cNvSpPr txBox="1">
            <a:spLocks/>
          </p:cNvSpPr>
          <p:nvPr/>
        </p:nvSpPr>
        <p:spPr>
          <a:xfrm>
            <a:off x="554531" y="-22973"/>
            <a:ext cx="2879549" cy="361884"/>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1. </a:t>
            </a:r>
            <a:r>
              <a:rPr lang="ja-JP" altLang="en-US" sz="1300" dirty="0">
                <a:solidFill>
                  <a:schemeClr val="tx2"/>
                </a:solidFill>
                <a:latin typeface="Meiryo UI" panose="020B0604030504040204" pitchFamily="50" charset="-128"/>
                <a:ea typeface="Meiryo UI" panose="020B0604030504040204" pitchFamily="50" charset="-128"/>
                <a:cs typeface="+mn-cs"/>
              </a:rPr>
              <a:t>経営力／</a:t>
            </a:r>
            <a:r>
              <a:rPr lang="en-US" altLang="ja-JP" sz="1300" dirty="0">
                <a:solidFill>
                  <a:schemeClr val="tx2"/>
                </a:solidFill>
                <a:latin typeface="Meiryo UI" panose="020B0604030504040204" pitchFamily="50" charset="-128"/>
                <a:ea typeface="Meiryo UI" panose="020B0604030504040204" pitchFamily="50" charset="-128"/>
                <a:cs typeface="+mn-cs"/>
              </a:rPr>
              <a:t>1. 100</a:t>
            </a:r>
            <a:r>
              <a:rPr lang="ja-JP" altLang="en-US" sz="1300" dirty="0">
                <a:solidFill>
                  <a:schemeClr val="tx2"/>
                </a:solidFill>
                <a:latin typeface="Meiryo UI" panose="020B0604030504040204" pitchFamily="50" charset="-128"/>
                <a:ea typeface="Meiryo UI" panose="020B0604030504040204" pitchFamily="50" charset="-128"/>
                <a:cs typeface="+mn-cs"/>
              </a:rPr>
              <a:t>億宣言</a:t>
            </a:r>
          </a:p>
        </p:txBody>
      </p:sp>
      <p:sp>
        <p:nvSpPr>
          <p:cNvPr id="15" name="タイトル 3">
            <a:extLst>
              <a:ext uri="{FF2B5EF4-FFF2-40B4-BE49-F238E27FC236}">
                <a16:creationId xmlns:a16="http://schemas.microsoft.com/office/drawing/2014/main" id="{C13F30E5-863A-7FB8-37F2-E25A6B81BDE8}"/>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sp>
        <p:nvSpPr>
          <p:cNvPr id="16" name="四角形: 1 つの角を切り取る 15">
            <a:extLst>
              <a:ext uri="{FF2B5EF4-FFF2-40B4-BE49-F238E27FC236}">
                <a16:creationId xmlns:a16="http://schemas.microsoft.com/office/drawing/2014/main" id="{C75F7D1C-4D76-96ED-32E8-96A51B5C5770}"/>
              </a:ext>
            </a:extLst>
          </p:cNvPr>
          <p:cNvSpPr/>
          <p:nvPr/>
        </p:nvSpPr>
        <p:spPr>
          <a:xfrm>
            <a:off x="5603596"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経営力</a:t>
            </a:r>
            <a:endParaRPr kumimoji="1" lang="ja-JP" altLang="en-US" sz="867">
              <a:solidFill>
                <a:schemeClr val="bg1"/>
              </a:solidFill>
            </a:endParaRPr>
          </a:p>
        </p:txBody>
      </p:sp>
      <p:sp>
        <p:nvSpPr>
          <p:cNvPr id="20" name="四角形: 1 つの角を切り取る 19">
            <a:extLst>
              <a:ext uri="{FF2B5EF4-FFF2-40B4-BE49-F238E27FC236}">
                <a16:creationId xmlns:a16="http://schemas.microsoft.com/office/drawing/2014/main" id="{34AD13F8-E62F-1189-9764-7955469A26DA}"/>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波及効果</a:t>
            </a:r>
            <a:endParaRPr kumimoji="1" lang="ja-JP" altLang="en-US" sz="867"/>
          </a:p>
        </p:txBody>
      </p:sp>
      <p:sp>
        <p:nvSpPr>
          <p:cNvPr id="21" name="四角形: 1 つの角を切り取る 20">
            <a:extLst>
              <a:ext uri="{FF2B5EF4-FFF2-40B4-BE49-F238E27FC236}">
                <a16:creationId xmlns:a16="http://schemas.microsoft.com/office/drawing/2014/main" id="{551AC9F8-31D1-4302-0494-4A094D98947E}"/>
              </a:ext>
            </a:extLst>
          </p:cNvPr>
          <p:cNvSpPr/>
          <p:nvPr/>
        </p:nvSpPr>
        <p:spPr>
          <a:xfrm>
            <a:off x="8443560"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a:solidFill>
                  <a:schemeClr val="bg1"/>
                </a:solidFill>
                <a:latin typeface="Meiryo UI" panose="020B0604030504040204" pitchFamily="50" charset="-128"/>
                <a:ea typeface="Meiryo UI" panose="020B0604030504040204" pitchFamily="50" charset="-128"/>
              </a:rPr>
              <a:t>M&amp;A</a:t>
            </a:r>
            <a:r>
              <a:rPr kumimoji="1" lang="ja-JP" altLang="en-US" sz="867" b="1">
                <a:solidFill>
                  <a:schemeClr val="bg1"/>
                </a:solidFill>
                <a:latin typeface="Meiryo UI" panose="020B0604030504040204" pitchFamily="50" charset="-128"/>
                <a:ea typeface="Meiryo UI" panose="020B0604030504040204" pitchFamily="50" charset="-128"/>
              </a:rPr>
              <a:t>実施の諸条件</a:t>
            </a:r>
            <a:endParaRPr kumimoji="1" lang="ja-JP" altLang="en-US" sz="867">
              <a:solidFill>
                <a:schemeClr val="bg1"/>
              </a:solidFill>
            </a:endParaRPr>
          </a:p>
        </p:txBody>
      </p:sp>
      <p:sp>
        <p:nvSpPr>
          <p:cNvPr id="3" name="スライド番号プレースホルダー 2">
            <a:extLst>
              <a:ext uri="{FF2B5EF4-FFF2-40B4-BE49-F238E27FC236}">
                <a16:creationId xmlns:a16="http://schemas.microsoft.com/office/drawing/2014/main" id="{02CC563A-AED5-9D3B-D208-2DC7157FCB4F}"/>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4</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2512042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オブジェクト 11"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353" imgH="318" progId="TCLayout.ActiveDocument.1">
                  <p:embed/>
                </p:oleObj>
              </mc:Choice>
              <mc:Fallback>
                <p:oleObj name="think-cell スライド" r:id="rId4" imgW="353" imgH="318" progId="TCLayout.ActiveDocument.1">
                  <p:embed/>
                  <p:pic>
                    <p:nvPicPr>
                      <p:cNvPr id="12" name="オブジェクト 11"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1" name="正方形/長方形 10" hidden="1"/>
          <p:cNvSpPr/>
          <p:nvPr>
            <p:custDataLst>
              <p:tags r:id="rId2"/>
            </p:custDataLst>
          </p:nvPr>
        </p:nvSpPr>
        <p:spPr bwMode="gray">
          <a:xfrm>
            <a:off x="0" y="0"/>
            <a:ext cx="158750" cy="158750"/>
          </a:xfrm>
          <a:prstGeom prst="rect">
            <a:avLst/>
          </a:prstGeom>
          <a:solidFill>
            <a:srgbClr val="BBBCBC"/>
          </a:solidFill>
          <a:ln w="12700" algn="ctr">
            <a:solidFill>
              <a:srgbClr val="BBBCBC"/>
            </a:solidFill>
            <a:miter lim="800000"/>
            <a:headEnd/>
            <a:tailEnd/>
          </a:ln>
        </p:spPr>
        <p:txBody>
          <a:bodyPr wrap="none" lIns="0" tIns="0" rIns="0" bIns="0" rtlCol="0" anchor="ctr"/>
          <a:lstStyle/>
          <a:p>
            <a:pPr algn="ctr">
              <a:buFont typeface="Wingdings 2" pitchFamily="18" charset="2"/>
              <a:buNone/>
            </a:pPr>
            <a:endParaRPr kumimoji="1" lang="ja-JP" altLang="en-US" sz="2000" b="1">
              <a:latin typeface="Arial" panose="020B0604020202020204" pitchFamily="34" charset="0"/>
              <a:ea typeface="ＭＳ Ｐゴシック" panose="020B0600070205080204" pitchFamily="50" charset="-128"/>
              <a:cs typeface="+mj-cs"/>
              <a:sym typeface="Arial" panose="020B0604020202020204" pitchFamily="34" charset="0"/>
            </a:endParaRPr>
          </a:p>
        </p:txBody>
      </p:sp>
      <p:sp>
        <p:nvSpPr>
          <p:cNvPr id="3" name="スライド番号プレースホルダー 2"/>
          <p:cNvSpPr>
            <a:spLocks noGrp="1"/>
          </p:cNvSpPr>
          <p:nvPr>
            <p:ph type="sldNum" sz="quarter" idx="10"/>
          </p:nvPr>
        </p:nvSpPr>
        <p:spPr/>
        <p:txBody>
          <a:bodyPr/>
          <a:lstStyle/>
          <a:p>
            <a:fld id="{543A0986-838B-4D2A-A95C-8CB1738263FE}" type="slidenum">
              <a:rPr lang="ja-JP" altLang="en-US" smtClean="0">
                <a:latin typeface="Yu Gothic UI" panose="020B0500000000000000" pitchFamily="50" charset="-128"/>
                <a:ea typeface="Yu Gothic UI" panose="020B0500000000000000" pitchFamily="50" charset="-128"/>
              </a:rPr>
              <a:pPr/>
              <a:t>5</a:t>
            </a:fld>
            <a:endParaRPr lang="ja-JP" altLang="en-US">
              <a:latin typeface="Yu Gothic UI" panose="020B0500000000000000" pitchFamily="50" charset="-128"/>
              <a:ea typeface="Yu Gothic UI" panose="020B0500000000000000" pitchFamily="50" charset="-128"/>
            </a:endParaRPr>
          </a:p>
        </p:txBody>
      </p:sp>
      <p:grpSp>
        <p:nvGrpSpPr>
          <p:cNvPr id="6" name="Group 3"/>
          <p:cNvGrpSpPr>
            <a:grpSpLocks/>
          </p:cNvGrpSpPr>
          <p:nvPr/>
        </p:nvGrpSpPr>
        <p:grpSpPr bwMode="gray">
          <a:xfrm>
            <a:off x="417000" y="2004059"/>
            <a:ext cx="9080282" cy="4323941"/>
            <a:chOff x="470" y="1382"/>
            <a:chExt cx="2520" cy="1777"/>
          </a:xfrm>
        </p:grpSpPr>
        <p:sp>
          <p:nvSpPr>
            <p:cNvPr id="8" name="Rectangle 5"/>
            <p:cNvSpPr>
              <a:spLocks noChangeArrowheads="1"/>
            </p:cNvSpPr>
            <p:nvPr/>
          </p:nvSpPr>
          <p:spPr bwMode="gray">
            <a:xfrm>
              <a:off x="470" y="2271"/>
              <a:ext cx="1259" cy="888"/>
            </a:xfrm>
            <a:prstGeom prst="rect">
              <a:avLst/>
            </a:prstGeom>
            <a:solidFill>
              <a:schemeClr val="bg1"/>
            </a:solidFill>
            <a:ln w="12700" algn="ctr">
              <a:solidFill>
                <a:schemeClr val="accent1"/>
              </a:solidFill>
              <a:miter lim="800000"/>
              <a:headEnd/>
              <a:tailEnd/>
            </a:ln>
          </p:spPr>
          <p:txBody>
            <a:bodyPr lIns="72000" tIns="72000" rIns="72000" bIns="72000" anchorCtr="1"/>
            <a:lstStyle/>
            <a:p>
              <a:pPr algn="ctr">
                <a:defRPr/>
              </a:pPr>
              <a:r>
                <a:rPr lang="en-US" altLang="ja-JP" sz="1400" b="1">
                  <a:latin typeface="Yu Gothic UI" panose="020B0500000000000000" pitchFamily="50" charset="-128"/>
                  <a:ea typeface="Yu Gothic UI" panose="020B0500000000000000" pitchFamily="50" charset="-128"/>
                </a:rPr>
                <a:t>O</a:t>
              </a:r>
              <a:r>
                <a:rPr lang="ja-JP" altLang="en-US" sz="1400" b="1">
                  <a:latin typeface="Yu Gothic UI" panose="020B0500000000000000" pitchFamily="50" charset="-128"/>
                  <a:ea typeface="Yu Gothic UI" panose="020B0500000000000000" pitchFamily="50" charset="-128"/>
                </a:rPr>
                <a:t>（機会）</a:t>
              </a:r>
              <a:endParaRPr lang="en-US" altLang="ja-JP" sz="1400">
                <a:latin typeface="Yu Gothic UI" panose="020B0500000000000000" pitchFamily="50" charset="-128"/>
                <a:ea typeface="Yu Gothic UI" panose="020B0500000000000000" pitchFamily="50" charset="-128"/>
              </a:endParaRPr>
            </a:p>
            <a:p>
              <a:pPr algn="ctr">
                <a:defRPr/>
              </a:pPr>
              <a:endParaRPr lang="en-US" altLang="ja-JP" sz="1400">
                <a:latin typeface="Yu Gothic UI" panose="020B0500000000000000" pitchFamily="50" charset="-128"/>
                <a:ea typeface="Yu Gothic UI" panose="020B0500000000000000" pitchFamily="50" charset="-128"/>
              </a:endParaRPr>
            </a:p>
            <a:p>
              <a:pPr algn="ctr">
                <a:defRPr/>
              </a:pPr>
              <a:endParaRPr lang="en-US" altLang="ja-JP" sz="1400">
                <a:latin typeface="Yu Gothic UI" panose="020B0500000000000000" pitchFamily="50" charset="-128"/>
                <a:ea typeface="Yu Gothic UI" panose="020B0500000000000000" pitchFamily="50" charset="-128"/>
              </a:endParaRPr>
            </a:p>
          </p:txBody>
        </p:sp>
        <p:sp>
          <p:nvSpPr>
            <p:cNvPr id="9" name="Rectangle 6"/>
            <p:cNvSpPr>
              <a:spLocks noChangeArrowheads="1"/>
            </p:cNvSpPr>
            <p:nvPr/>
          </p:nvSpPr>
          <p:spPr bwMode="gray">
            <a:xfrm>
              <a:off x="470" y="1382"/>
              <a:ext cx="1259" cy="888"/>
            </a:xfrm>
            <a:prstGeom prst="rect">
              <a:avLst/>
            </a:prstGeom>
            <a:solidFill>
              <a:schemeClr val="bg1"/>
            </a:solidFill>
            <a:ln w="12700" algn="ctr">
              <a:solidFill>
                <a:schemeClr val="accent1"/>
              </a:solidFill>
              <a:miter lim="800000"/>
              <a:headEnd/>
              <a:tailEnd/>
            </a:ln>
          </p:spPr>
          <p:txBody>
            <a:bodyPr lIns="72000" tIns="72000" rIns="72000" bIns="72000" anchorCtr="1"/>
            <a:lstStyle/>
            <a:p>
              <a:pPr algn="ctr"/>
              <a:r>
                <a:rPr lang="en-US" altLang="ja-JP" sz="1400" b="1">
                  <a:latin typeface="Yu Gothic UI" panose="020B0500000000000000" pitchFamily="50" charset="-128"/>
                  <a:ea typeface="Yu Gothic UI" panose="020B0500000000000000" pitchFamily="50" charset="-128"/>
                </a:rPr>
                <a:t>S</a:t>
              </a:r>
              <a:r>
                <a:rPr lang="ja-JP" altLang="en-US" sz="1400" b="1">
                  <a:latin typeface="Yu Gothic UI" panose="020B0500000000000000" pitchFamily="50" charset="-128"/>
                  <a:ea typeface="Yu Gothic UI" panose="020B0500000000000000" pitchFamily="50" charset="-128"/>
                </a:rPr>
                <a:t>（強み）</a:t>
              </a:r>
              <a:endParaRPr lang="en-US" altLang="ja-JP" sz="1400">
                <a:latin typeface="Yu Gothic UI" panose="020B0500000000000000" pitchFamily="50" charset="-128"/>
                <a:ea typeface="Yu Gothic UI" panose="020B0500000000000000" pitchFamily="50" charset="-128"/>
              </a:endParaRPr>
            </a:p>
            <a:p>
              <a:pPr algn="ctr"/>
              <a:endParaRPr lang="en-US" altLang="ja-JP" sz="1400">
                <a:latin typeface="Yu Gothic UI" panose="020B0500000000000000" pitchFamily="50" charset="-128"/>
                <a:ea typeface="Yu Gothic UI" panose="020B0500000000000000" pitchFamily="50" charset="-128"/>
              </a:endParaRPr>
            </a:p>
            <a:p>
              <a:pPr algn="ctr"/>
              <a:endParaRPr lang="en-US" altLang="ja-JP" sz="1400">
                <a:latin typeface="Yu Gothic UI" panose="020B0500000000000000" pitchFamily="50" charset="-128"/>
                <a:ea typeface="Yu Gothic UI" panose="020B0500000000000000" pitchFamily="50" charset="-128"/>
              </a:endParaRPr>
            </a:p>
          </p:txBody>
        </p:sp>
        <p:sp>
          <p:nvSpPr>
            <p:cNvPr id="10" name="Rectangle 7"/>
            <p:cNvSpPr>
              <a:spLocks noChangeArrowheads="1"/>
            </p:cNvSpPr>
            <p:nvPr/>
          </p:nvSpPr>
          <p:spPr bwMode="gray">
            <a:xfrm>
              <a:off x="1731" y="1382"/>
              <a:ext cx="1259" cy="888"/>
            </a:xfrm>
            <a:prstGeom prst="rect">
              <a:avLst/>
            </a:prstGeom>
            <a:solidFill>
              <a:schemeClr val="bg1"/>
            </a:solidFill>
            <a:ln w="12700" algn="ctr">
              <a:solidFill>
                <a:schemeClr val="accent3"/>
              </a:solidFill>
              <a:miter lim="800000"/>
              <a:headEnd/>
              <a:tailEnd/>
            </a:ln>
          </p:spPr>
          <p:txBody>
            <a:bodyPr lIns="72000" tIns="72000" rIns="72000" bIns="72000" anchorCtr="1"/>
            <a:lstStyle/>
            <a:p>
              <a:pPr algn="ctr"/>
              <a:r>
                <a:rPr lang="en-US" altLang="ja-JP" sz="1400" b="1">
                  <a:latin typeface="Yu Gothic UI" panose="020B0500000000000000" pitchFamily="50" charset="-128"/>
                  <a:ea typeface="Yu Gothic UI" panose="020B0500000000000000" pitchFamily="50" charset="-128"/>
                </a:rPr>
                <a:t>W</a:t>
              </a:r>
              <a:r>
                <a:rPr lang="ja-JP" altLang="en-US" sz="1400" b="1">
                  <a:latin typeface="Yu Gothic UI" panose="020B0500000000000000" pitchFamily="50" charset="-128"/>
                  <a:ea typeface="Yu Gothic UI" panose="020B0500000000000000" pitchFamily="50" charset="-128"/>
                </a:rPr>
                <a:t>（弱み）</a:t>
              </a:r>
              <a:endParaRPr lang="en-US" altLang="ja-JP" sz="1400">
                <a:latin typeface="Yu Gothic UI" panose="020B0500000000000000" pitchFamily="50" charset="-128"/>
                <a:ea typeface="Yu Gothic UI" panose="020B0500000000000000" pitchFamily="50" charset="-128"/>
              </a:endParaRPr>
            </a:p>
            <a:p>
              <a:pPr algn="ctr"/>
              <a:endParaRPr lang="en-US" altLang="ja-JP" sz="1400">
                <a:latin typeface="Yu Gothic UI" panose="020B0500000000000000" pitchFamily="50" charset="-128"/>
                <a:ea typeface="Yu Gothic UI" panose="020B0500000000000000" pitchFamily="50" charset="-128"/>
              </a:endParaRPr>
            </a:p>
          </p:txBody>
        </p:sp>
        <p:sp>
          <p:nvSpPr>
            <p:cNvPr id="7" name="Rectangle 4"/>
            <p:cNvSpPr>
              <a:spLocks noChangeArrowheads="1"/>
            </p:cNvSpPr>
            <p:nvPr/>
          </p:nvSpPr>
          <p:spPr bwMode="gray">
            <a:xfrm>
              <a:off x="1731" y="2271"/>
              <a:ext cx="1259" cy="888"/>
            </a:xfrm>
            <a:prstGeom prst="rect">
              <a:avLst/>
            </a:prstGeom>
            <a:solidFill>
              <a:schemeClr val="bg1"/>
            </a:solidFill>
            <a:ln w="12700">
              <a:solidFill>
                <a:schemeClr val="accent3"/>
              </a:solidFill>
              <a:miter lim="800000"/>
              <a:headEnd/>
              <a:tailEnd/>
            </a:ln>
          </p:spPr>
          <p:txBody>
            <a:bodyPr lIns="72000" tIns="72000" rIns="72000" bIns="72000" anchorCtr="1"/>
            <a:lstStyle/>
            <a:p>
              <a:pPr algn="ctr">
                <a:defRPr/>
              </a:pPr>
              <a:r>
                <a:rPr lang="en-US" altLang="ja-JP" sz="1400" b="1">
                  <a:latin typeface="Yu Gothic UI" panose="020B0500000000000000" pitchFamily="50" charset="-128"/>
                  <a:ea typeface="Yu Gothic UI" panose="020B0500000000000000" pitchFamily="50" charset="-128"/>
                </a:rPr>
                <a:t>T</a:t>
              </a:r>
              <a:r>
                <a:rPr lang="ja-JP" altLang="en-US" sz="1400" b="1">
                  <a:latin typeface="Yu Gothic UI" panose="020B0500000000000000" pitchFamily="50" charset="-128"/>
                  <a:ea typeface="Yu Gothic UI" panose="020B0500000000000000" pitchFamily="50" charset="-128"/>
                </a:rPr>
                <a:t>（脅威）</a:t>
              </a:r>
              <a:endParaRPr lang="en-US" altLang="ja-JP" sz="1400">
                <a:latin typeface="Yu Gothic UI" panose="020B0500000000000000" pitchFamily="50" charset="-128"/>
                <a:ea typeface="Yu Gothic UI" panose="020B0500000000000000" pitchFamily="50" charset="-128"/>
              </a:endParaRPr>
            </a:p>
            <a:p>
              <a:pPr algn="ctr">
                <a:defRPr/>
              </a:pPr>
              <a:endParaRPr lang="en-US" altLang="ja-JP" sz="1400">
                <a:latin typeface="Yu Gothic UI" panose="020B0500000000000000" pitchFamily="50" charset="-128"/>
                <a:ea typeface="Yu Gothic UI" panose="020B0500000000000000" pitchFamily="50" charset="-128"/>
              </a:endParaRPr>
            </a:p>
            <a:p>
              <a:pPr algn="ctr">
                <a:defRPr/>
              </a:pPr>
              <a:endParaRPr lang="en-US" altLang="ja-JP" sz="1400">
                <a:latin typeface="Yu Gothic UI" panose="020B0500000000000000" pitchFamily="50" charset="-128"/>
                <a:ea typeface="Yu Gothic UI" panose="020B0500000000000000" pitchFamily="50" charset="-128"/>
              </a:endParaRPr>
            </a:p>
          </p:txBody>
        </p:sp>
      </p:grpSp>
      <p:sp>
        <p:nvSpPr>
          <p:cNvPr id="15" name="四角形: 1 つの角を切り取る 14">
            <a:extLst>
              <a:ext uri="{FF2B5EF4-FFF2-40B4-BE49-F238E27FC236}">
                <a16:creationId xmlns:a16="http://schemas.microsoft.com/office/drawing/2014/main" id="{7E3B87EC-F41D-380B-D27E-47BE12DC0E2C}"/>
              </a:ext>
            </a:extLst>
          </p:cNvPr>
          <p:cNvSpPr/>
          <p:nvPr/>
        </p:nvSpPr>
        <p:spPr>
          <a:xfrm>
            <a:off x="5603596"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経営力</a:t>
            </a:r>
            <a:endParaRPr kumimoji="1" lang="ja-JP" altLang="en-US" sz="867">
              <a:solidFill>
                <a:schemeClr val="bg1"/>
              </a:solidFill>
            </a:endParaRPr>
          </a:p>
        </p:txBody>
      </p:sp>
      <p:sp>
        <p:nvSpPr>
          <p:cNvPr id="16" name="四角形: 1 つの角を切り取る 15">
            <a:extLst>
              <a:ext uri="{FF2B5EF4-FFF2-40B4-BE49-F238E27FC236}">
                <a16:creationId xmlns:a16="http://schemas.microsoft.com/office/drawing/2014/main" id="{8CCD15EF-DD0C-8D82-CC39-6E4039AD896D}"/>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波及効果</a:t>
            </a:r>
            <a:endParaRPr kumimoji="1" lang="ja-JP" altLang="en-US" sz="867"/>
          </a:p>
        </p:txBody>
      </p:sp>
      <p:sp>
        <p:nvSpPr>
          <p:cNvPr id="17" name="四角形: 1 つの角を切り取る 16">
            <a:extLst>
              <a:ext uri="{FF2B5EF4-FFF2-40B4-BE49-F238E27FC236}">
                <a16:creationId xmlns:a16="http://schemas.microsoft.com/office/drawing/2014/main" id="{CEC5EBFE-D205-2911-1D50-9EE93B44561F}"/>
              </a:ext>
            </a:extLst>
          </p:cNvPr>
          <p:cNvSpPr/>
          <p:nvPr/>
        </p:nvSpPr>
        <p:spPr>
          <a:xfrm>
            <a:off x="8443560"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a:solidFill>
                  <a:schemeClr val="bg1"/>
                </a:solidFill>
                <a:latin typeface="Meiryo UI" panose="020B0604030504040204" pitchFamily="50" charset="-128"/>
                <a:ea typeface="Meiryo UI" panose="020B0604030504040204" pitchFamily="50" charset="-128"/>
              </a:rPr>
              <a:t>M&amp;A</a:t>
            </a:r>
            <a:r>
              <a:rPr kumimoji="1" lang="ja-JP" altLang="en-US" sz="867" b="1">
                <a:solidFill>
                  <a:schemeClr val="bg1"/>
                </a:solidFill>
                <a:latin typeface="Meiryo UI" panose="020B0604030504040204" pitchFamily="50" charset="-128"/>
                <a:ea typeface="Meiryo UI" panose="020B0604030504040204" pitchFamily="50" charset="-128"/>
              </a:rPr>
              <a:t>実施の諸条件</a:t>
            </a:r>
            <a:endParaRPr kumimoji="1" lang="ja-JP" altLang="en-US" sz="867">
              <a:solidFill>
                <a:schemeClr val="bg1"/>
              </a:solidFill>
            </a:endParaRPr>
          </a:p>
        </p:txBody>
      </p:sp>
      <p:sp>
        <p:nvSpPr>
          <p:cNvPr id="18" name="タイトル 3">
            <a:extLst>
              <a:ext uri="{FF2B5EF4-FFF2-40B4-BE49-F238E27FC236}">
                <a16:creationId xmlns:a16="http://schemas.microsoft.com/office/drawing/2014/main" id="{AC25EF20-04C2-520D-85BC-1725D5268EE9}"/>
              </a:ext>
            </a:extLst>
          </p:cNvPr>
          <p:cNvSpPr txBox="1">
            <a:spLocks/>
          </p:cNvSpPr>
          <p:nvPr/>
        </p:nvSpPr>
        <p:spPr>
          <a:xfrm>
            <a:off x="554531" y="-22973"/>
            <a:ext cx="4139389" cy="361884"/>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1. </a:t>
            </a:r>
            <a:r>
              <a:rPr lang="ja-JP" altLang="en-US" sz="1300" dirty="0">
                <a:solidFill>
                  <a:schemeClr val="tx2"/>
                </a:solidFill>
                <a:latin typeface="Meiryo UI" panose="020B0604030504040204" pitchFamily="50" charset="-128"/>
                <a:ea typeface="Meiryo UI" panose="020B0604030504040204" pitchFamily="50" charset="-128"/>
                <a:cs typeface="+mn-cs"/>
              </a:rPr>
              <a:t>経営力／</a:t>
            </a:r>
            <a:r>
              <a:rPr lang="en-US" altLang="ja-JP" sz="1300" dirty="0">
                <a:solidFill>
                  <a:schemeClr val="tx2"/>
                </a:solidFill>
                <a:latin typeface="Meiryo UI" panose="020B0604030504040204" pitchFamily="50" charset="-128"/>
                <a:ea typeface="Meiryo UI" panose="020B0604030504040204" pitchFamily="50" charset="-128"/>
                <a:cs typeface="+mn-cs"/>
              </a:rPr>
              <a:t>2. SWOT</a:t>
            </a:r>
            <a:r>
              <a:rPr lang="ja-JP" altLang="en-US" sz="1300" dirty="0">
                <a:solidFill>
                  <a:schemeClr val="tx2"/>
                </a:solidFill>
                <a:latin typeface="Meiryo UI" panose="020B0604030504040204" pitchFamily="50" charset="-128"/>
                <a:ea typeface="Meiryo UI" panose="020B0604030504040204" pitchFamily="50" charset="-128"/>
                <a:cs typeface="+mn-cs"/>
              </a:rPr>
              <a:t>分析・クロス</a:t>
            </a:r>
            <a:r>
              <a:rPr lang="en-US" altLang="ja-JP" sz="1300" dirty="0">
                <a:solidFill>
                  <a:schemeClr val="tx2"/>
                </a:solidFill>
                <a:latin typeface="Meiryo UI" panose="020B0604030504040204" pitchFamily="50" charset="-128"/>
                <a:ea typeface="Meiryo UI" panose="020B0604030504040204" pitchFamily="50" charset="-128"/>
                <a:cs typeface="+mn-cs"/>
              </a:rPr>
              <a:t>SWOT</a:t>
            </a:r>
            <a:r>
              <a:rPr lang="ja-JP" altLang="en-US" sz="1300" dirty="0">
                <a:solidFill>
                  <a:schemeClr val="tx2"/>
                </a:solidFill>
                <a:latin typeface="Meiryo UI" panose="020B0604030504040204" pitchFamily="50" charset="-128"/>
                <a:ea typeface="Meiryo UI" panose="020B0604030504040204" pitchFamily="50" charset="-128"/>
                <a:cs typeface="+mn-cs"/>
              </a:rPr>
              <a:t>分析</a:t>
            </a:r>
          </a:p>
        </p:txBody>
      </p:sp>
      <p:sp>
        <p:nvSpPr>
          <p:cNvPr id="19" name="テキスト ボックス 18">
            <a:extLst>
              <a:ext uri="{FF2B5EF4-FFF2-40B4-BE49-F238E27FC236}">
                <a16:creationId xmlns:a16="http://schemas.microsoft.com/office/drawing/2014/main" id="{A714C32B-CE7C-6FDB-2AF5-938E3EDAB8C3}"/>
              </a:ext>
            </a:extLst>
          </p:cNvPr>
          <p:cNvSpPr txBox="1"/>
          <p:nvPr/>
        </p:nvSpPr>
        <p:spPr>
          <a:xfrm>
            <a:off x="70352" y="1509780"/>
            <a:ext cx="3190373" cy="28694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ctr" anchorCtr="0" forceAA="0" compatLnSpc="1">
            <a:prstTxWarp prst="textNoShape">
              <a:avLst/>
            </a:prstTxWarp>
            <a:noAutofit/>
          </a:bodyPr>
          <a:lstStyle/>
          <a:p>
            <a:r>
              <a:rPr lang="en-US" altLang="ja-JP" sz="1600" dirty="0">
                <a:solidFill>
                  <a:schemeClr val="tx1"/>
                </a:solidFill>
                <a:latin typeface="Yu Gothic UI" panose="020B0500000000000000" pitchFamily="50" charset="-128"/>
                <a:ea typeface="Yu Gothic UI" panose="020B0500000000000000" pitchFamily="50" charset="-128"/>
              </a:rPr>
              <a:t>SWOT</a:t>
            </a:r>
            <a:r>
              <a:rPr lang="ja-JP" altLang="en-US" sz="1600" dirty="0">
                <a:solidFill>
                  <a:schemeClr val="tx1"/>
                </a:solidFill>
                <a:latin typeface="Yu Gothic UI" panose="020B0500000000000000" pitchFamily="50" charset="-128"/>
                <a:ea typeface="Yu Gothic UI" panose="020B0500000000000000" pitchFamily="50" charset="-128"/>
              </a:rPr>
              <a:t>分析</a:t>
            </a:r>
            <a:endParaRPr kumimoji="1" lang="ja-JP" altLang="en-US" sz="1517" dirty="0">
              <a:solidFill>
                <a:schemeClr val="tx1"/>
              </a:solidFill>
              <a:latin typeface="Meiryo UI" panose="020B0604030504040204" pitchFamily="50" charset="-128"/>
              <a:ea typeface="Meiryo UI" panose="020B0604030504040204" pitchFamily="50" charset="-128"/>
            </a:endParaRPr>
          </a:p>
        </p:txBody>
      </p:sp>
      <p:sp>
        <p:nvSpPr>
          <p:cNvPr id="20" name="タイトル 3">
            <a:extLst>
              <a:ext uri="{FF2B5EF4-FFF2-40B4-BE49-F238E27FC236}">
                <a16:creationId xmlns:a16="http://schemas.microsoft.com/office/drawing/2014/main" id="{65212617-2F21-F831-6A4C-57194E42B50E}"/>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spTree>
    <p:extLst>
      <p:ext uri="{BB962C8B-B14F-4D97-AF65-F5344CB8AC3E}">
        <p14:creationId xmlns:p14="http://schemas.microsoft.com/office/powerpoint/2010/main" val="3498940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オブジェクト 6" hidden="1"/>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353" imgH="318" progId="TCLayout.ActiveDocument.1">
                  <p:embed/>
                </p:oleObj>
              </mc:Choice>
              <mc:Fallback>
                <p:oleObj name="think-cell スライド" r:id="rId4" imgW="353" imgH="318" progId="TCLayout.ActiveDocument.1">
                  <p:embed/>
                  <p:pic>
                    <p:nvPicPr>
                      <p:cNvPr id="7" name="オブジェクト 6"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正方形/長方形 5" hidden="1"/>
          <p:cNvSpPr/>
          <p:nvPr>
            <p:custDataLst>
              <p:tags r:id="rId2"/>
            </p:custDataLst>
          </p:nvPr>
        </p:nvSpPr>
        <p:spPr bwMode="gray">
          <a:xfrm>
            <a:off x="0" y="0"/>
            <a:ext cx="158750" cy="158750"/>
          </a:xfrm>
          <a:prstGeom prst="rect">
            <a:avLst/>
          </a:prstGeom>
          <a:solidFill>
            <a:srgbClr val="BBBCBC"/>
          </a:solidFill>
          <a:ln w="12700" algn="ctr">
            <a:solidFill>
              <a:srgbClr val="BBBCBC"/>
            </a:solidFill>
            <a:miter lim="800000"/>
            <a:headEnd/>
            <a:tailEnd/>
          </a:ln>
        </p:spPr>
        <p:txBody>
          <a:bodyPr wrap="none" lIns="0" tIns="0" rIns="0" bIns="0" rtlCol="0" anchor="ctr"/>
          <a:lstStyle/>
          <a:p>
            <a:pPr algn="ctr">
              <a:buFont typeface="Wingdings 2" pitchFamily="18" charset="2"/>
              <a:buNone/>
            </a:pPr>
            <a:endParaRPr kumimoji="1" lang="ja-JP" altLang="en-US" sz="2000" b="1" dirty="0">
              <a:latin typeface="Arial" panose="020B0604020202020204" pitchFamily="34" charset="0"/>
              <a:ea typeface="ＭＳ Ｐゴシック" panose="020B0600070205080204" pitchFamily="50" charset="-128"/>
              <a:cs typeface="+mj-cs"/>
              <a:sym typeface="Arial" panose="020B0604020202020204" pitchFamily="34" charset="0"/>
            </a:endParaRPr>
          </a:p>
        </p:txBody>
      </p:sp>
      <p:sp>
        <p:nvSpPr>
          <p:cNvPr id="3" name="スライド番号プレースホルダー 2"/>
          <p:cNvSpPr>
            <a:spLocks noGrp="1"/>
          </p:cNvSpPr>
          <p:nvPr>
            <p:ph type="sldNum" sz="quarter" idx="10"/>
          </p:nvPr>
        </p:nvSpPr>
        <p:spPr/>
        <p:txBody>
          <a:bodyPr/>
          <a:lstStyle/>
          <a:p>
            <a:fld id="{543A0986-838B-4D2A-A95C-8CB1738263FE}" type="slidenum">
              <a:rPr lang="ja-JP" altLang="en-US" smtClean="0">
                <a:latin typeface="Yu Gothic UI" panose="020B0500000000000000" pitchFamily="50" charset="-128"/>
                <a:ea typeface="Yu Gothic UI" panose="020B0500000000000000" pitchFamily="50" charset="-128"/>
              </a:rPr>
              <a:pPr/>
              <a:t>6</a:t>
            </a:fld>
            <a:endParaRPr lang="ja-JP" altLang="en-US" dirty="0">
              <a:latin typeface="Yu Gothic UI" panose="020B0500000000000000" pitchFamily="50" charset="-128"/>
              <a:ea typeface="Yu Gothic UI" panose="020B0500000000000000" pitchFamily="50" charset="-128"/>
            </a:endParaRPr>
          </a:p>
        </p:txBody>
      </p:sp>
      <p:grpSp>
        <p:nvGrpSpPr>
          <p:cNvPr id="2" name="グループ化 1"/>
          <p:cNvGrpSpPr/>
          <p:nvPr/>
        </p:nvGrpSpPr>
        <p:grpSpPr>
          <a:xfrm>
            <a:off x="415925" y="1501036"/>
            <a:ext cx="9074150" cy="4730040"/>
            <a:chOff x="415925" y="1501036"/>
            <a:chExt cx="9074150" cy="4730040"/>
          </a:xfrm>
        </p:grpSpPr>
        <p:sp>
          <p:nvSpPr>
            <p:cNvPr id="30" name="正方形/長方形 29"/>
            <p:cNvSpPr/>
            <p:nvPr/>
          </p:nvSpPr>
          <p:spPr bwMode="gray">
            <a:xfrm>
              <a:off x="760576" y="4805294"/>
              <a:ext cx="8545794" cy="1231563"/>
            </a:xfrm>
            <a:prstGeom prst="rect">
              <a:avLst/>
            </a:prstGeom>
            <a:solidFill>
              <a:schemeClr val="accent3"/>
            </a:solidFill>
            <a:ln w="12700" algn="ctr">
              <a:noFill/>
              <a:miter lim="800000"/>
              <a:headEnd/>
              <a:tailEnd/>
            </a:ln>
          </p:spPr>
          <p:txBody>
            <a:bodyPr wrap="square" lIns="36000" tIns="36000" rIns="36000" bIns="36000" rtlCol="0" anchor="ctr"/>
            <a:lstStyle/>
            <a:p>
              <a:pPr algn="ctr">
                <a:buFont typeface="Wingdings 2" pitchFamily="18" charset="2"/>
                <a:buNone/>
              </a:pPr>
              <a:endParaRPr kumimoji="1" lang="ja-JP" altLang="en-US" sz="1600" dirty="0">
                <a:latin typeface="Yu Gothic UI" panose="020B0500000000000000" pitchFamily="50" charset="-128"/>
                <a:ea typeface="Yu Gothic UI" panose="020B0500000000000000" pitchFamily="50" charset="-128"/>
              </a:endParaRPr>
            </a:p>
          </p:txBody>
        </p:sp>
        <p:sp>
          <p:nvSpPr>
            <p:cNvPr id="29" name="正方形/長方形 28"/>
            <p:cNvSpPr/>
            <p:nvPr/>
          </p:nvSpPr>
          <p:spPr bwMode="gray">
            <a:xfrm>
              <a:off x="760576" y="3075517"/>
              <a:ext cx="8545794" cy="1231563"/>
            </a:xfrm>
            <a:prstGeom prst="rect">
              <a:avLst/>
            </a:prstGeom>
            <a:solidFill>
              <a:schemeClr val="accent1"/>
            </a:solidFill>
            <a:ln w="12700" algn="ctr">
              <a:noFill/>
              <a:miter lim="800000"/>
              <a:headEnd/>
              <a:tailEnd/>
            </a:ln>
          </p:spPr>
          <p:txBody>
            <a:bodyPr wrap="square" lIns="36000" tIns="36000" rIns="36000" bIns="36000" rtlCol="0" anchor="ctr"/>
            <a:lstStyle/>
            <a:p>
              <a:pPr algn="ctr">
                <a:buFont typeface="Wingdings 2" pitchFamily="18" charset="2"/>
                <a:buNone/>
              </a:pPr>
              <a:endParaRPr kumimoji="1" lang="ja-JP" altLang="en-US" sz="1600" dirty="0">
                <a:latin typeface="Yu Gothic UI" panose="020B0500000000000000" pitchFamily="50" charset="-128"/>
                <a:ea typeface="Yu Gothic UI" panose="020B0500000000000000" pitchFamily="50" charset="-128"/>
              </a:endParaRPr>
            </a:p>
          </p:txBody>
        </p:sp>
        <p:sp>
          <p:nvSpPr>
            <p:cNvPr id="28" name="正方形/長方形 27"/>
            <p:cNvSpPr/>
            <p:nvPr/>
          </p:nvSpPr>
          <p:spPr bwMode="gray">
            <a:xfrm>
              <a:off x="6845749" y="1640792"/>
              <a:ext cx="2110812" cy="4443813"/>
            </a:xfrm>
            <a:prstGeom prst="rect">
              <a:avLst/>
            </a:prstGeom>
            <a:solidFill>
              <a:schemeClr val="accent3"/>
            </a:solidFill>
            <a:ln w="12700" algn="ctr">
              <a:noFill/>
              <a:miter lim="800000"/>
              <a:headEnd/>
              <a:tailEnd/>
            </a:ln>
          </p:spPr>
          <p:txBody>
            <a:bodyPr wrap="square" lIns="36000" tIns="36000" rIns="36000" bIns="36000" rtlCol="0" anchor="ctr"/>
            <a:lstStyle/>
            <a:p>
              <a:pPr algn="ctr">
                <a:buFont typeface="Wingdings 2" pitchFamily="18" charset="2"/>
                <a:buNone/>
              </a:pPr>
              <a:endParaRPr kumimoji="1" lang="ja-JP" altLang="en-US" sz="1600" dirty="0">
                <a:latin typeface="Yu Gothic UI" panose="020B0500000000000000" pitchFamily="50" charset="-128"/>
                <a:ea typeface="Yu Gothic UI" panose="020B0500000000000000" pitchFamily="50" charset="-128"/>
              </a:endParaRPr>
            </a:p>
          </p:txBody>
        </p:sp>
        <p:sp>
          <p:nvSpPr>
            <p:cNvPr id="27" name="正方形/長方形 26"/>
            <p:cNvSpPr/>
            <p:nvPr/>
          </p:nvSpPr>
          <p:spPr bwMode="gray">
            <a:xfrm>
              <a:off x="3478138" y="1640793"/>
              <a:ext cx="2110812" cy="4443813"/>
            </a:xfrm>
            <a:prstGeom prst="rect">
              <a:avLst/>
            </a:prstGeom>
            <a:solidFill>
              <a:schemeClr val="accent1"/>
            </a:solidFill>
            <a:ln w="12700" algn="ctr">
              <a:noFill/>
              <a:miter lim="800000"/>
              <a:headEnd/>
              <a:tailEnd/>
            </a:ln>
          </p:spPr>
          <p:txBody>
            <a:bodyPr wrap="square" lIns="36000" tIns="36000" rIns="36000" bIns="36000" rtlCol="0" anchor="ctr"/>
            <a:lstStyle/>
            <a:p>
              <a:pPr algn="ctr">
                <a:buFont typeface="Wingdings 2" pitchFamily="18" charset="2"/>
                <a:buNone/>
              </a:pPr>
              <a:endParaRPr kumimoji="1" lang="ja-JP" altLang="en-US" sz="1600" dirty="0">
                <a:latin typeface="Yu Gothic UI" panose="020B0500000000000000" pitchFamily="50" charset="-128"/>
                <a:ea typeface="Yu Gothic UI" panose="020B0500000000000000" pitchFamily="50" charset="-128"/>
              </a:endParaRPr>
            </a:p>
          </p:txBody>
        </p:sp>
        <p:sp>
          <p:nvSpPr>
            <p:cNvPr id="11" name="テキスト ボックス 10"/>
            <p:cNvSpPr txBox="1"/>
            <p:nvPr/>
          </p:nvSpPr>
          <p:spPr>
            <a:xfrm>
              <a:off x="2883537" y="1501036"/>
              <a:ext cx="3240000" cy="1260000"/>
            </a:xfrm>
            <a:prstGeom prst="rect">
              <a:avLst/>
            </a:prstGeom>
            <a:solidFill>
              <a:schemeClr val="bg1"/>
            </a:solidFill>
            <a:ln>
              <a:solidFill>
                <a:schemeClr val="accent1"/>
              </a:solidFill>
            </a:ln>
          </p:spPr>
          <p:txBody>
            <a:bodyPr wrap="square" lIns="36000" tIns="36000" rIns="36000" bIns="36000" rtlCol="0" anchor="t" anchorCtr="0">
              <a:noAutofit/>
            </a:bodyPr>
            <a:lstStyle/>
            <a:p>
              <a:pPr algn="ctr">
                <a:spcBef>
                  <a:spcPts val="0"/>
                </a:spcBef>
                <a:buSzPct val="100000"/>
              </a:pPr>
              <a:r>
                <a:rPr kumimoji="1" lang="en-US" altLang="ja-JP" sz="1000" b="1" dirty="0">
                  <a:solidFill>
                    <a:schemeClr val="accent1"/>
                  </a:solidFill>
                  <a:latin typeface="Yu Gothic UI" panose="020B0500000000000000" pitchFamily="50" charset="-128"/>
                  <a:ea typeface="Yu Gothic UI" panose="020B0500000000000000" pitchFamily="50" charset="-128"/>
                </a:rPr>
                <a:t>S</a:t>
              </a:r>
              <a:r>
                <a:rPr kumimoji="1" lang="ja-JP" altLang="en-US" sz="1000" b="1" dirty="0">
                  <a:solidFill>
                    <a:schemeClr val="accent1"/>
                  </a:solidFill>
                  <a:latin typeface="Yu Gothic UI" panose="020B0500000000000000" pitchFamily="50" charset="-128"/>
                  <a:ea typeface="Yu Gothic UI" panose="020B0500000000000000" pitchFamily="50" charset="-128"/>
                </a:rPr>
                <a:t>（強み）の項目</a:t>
              </a:r>
              <a:endParaRPr kumimoji="1" lang="en-US" altLang="ja-JP" sz="1000" b="1" dirty="0">
                <a:solidFill>
                  <a:schemeClr val="accent1"/>
                </a:solidFill>
                <a:latin typeface="Yu Gothic UI" panose="020B0500000000000000" pitchFamily="50" charset="-128"/>
                <a:ea typeface="Yu Gothic UI" panose="020B0500000000000000" pitchFamily="50" charset="-128"/>
              </a:endParaRPr>
            </a:p>
            <a:p>
              <a:pPr algn="ctr">
                <a:spcBef>
                  <a:spcPts val="0"/>
                </a:spcBef>
                <a:buSzPct val="100000"/>
              </a:pPr>
              <a:endParaRPr kumimoji="1" lang="en-US" altLang="ja-JP" sz="1000" dirty="0">
                <a:solidFill>
                  <a:schemeClr val="accent1"/>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1"/>
                  </a:solidFill>
                  <a:latin typeface="Yu Gothic UI" panose="020B0500000000000000" pitchFamily="50" charset="-128"/>
                  <a:ea typeface="Yu Gothic UI" panose="020B0500000000000000" pitchFamily="50" charset="-128"/>
                </a:rPr>
                <a:t>・</a:t>
              </a:r>
              <a:endParaRPr kumimoji="1" lang="en-US" altLang="ja-JP" sz="1200" dirty="0">
                <a:solidFill>
                  <a:schemeClr val="accent1"/>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1"/>
                  </a:solidFill>
                  <a:latin typeface="Yu Gothic UI" panose="020B0500000000000000" pitchFamily="50" charset="-128"/>
                  <a:ea typeface="Yu Gothic UI" panose="020B0500000000000000" pitchFamily="50" charset="-128"/>
                </a:rPr>
                <a:t>・</a:t>
              </a:r>
              <a:endParaRPr kumimoji="1" lang="en-US" altLang="ja-JP" sz="1200" dirty="0">
                <a:solidFill>
                  <a:schemeClr val="accent1"/>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1"/>
                  </a:solidFill>
                  <a:latin typeface="Yu Gothic UI" panose="020B0500000000000000" pitchFamily="50" charset="-128"/>
                  <a:ea typeface="Yu Gothic UI" panose="020B0500000000000000" pitchFamily="50" charset="-128"/>
                </a:rPr>
                <a:t>・</a:t>
              </a:r>
              <a:endParaRPr kumimoji="1" lang="en-US" altLang="ja-JP" sz="1200" dirty="0">
                <a:solidFill>
                  <a:schemeClr val="accent1"/>
                </a:solidFill>
                <a:latin typeface="Yu Gothic UI" panose="020B0500000000000000" pitchFamily="50" charset="-128"/>
                <a:ea typeface="Yu Gothic UI" panose="020B0500000000000000" pitchFamily="50" charset="-128"/>
              </a:endParaRPr>
            </a:p>
          </p:txBody>
        </p:sp>
        <p:sp>
          <p:nvSpPr>
            <p:cNvPr id="14" name="テキスト ボックス 13"/>
            <p:cNvSpPr txBox="1"/>
            <p:nvPr/>
          </p:nvSpPr>
          <p:spPr>
            <a:xfrm>
              <a:off x="6250075" y="1501036"/>
              <a:ext cx="3240000" cy="1260000"/>
            </a:xfrm>
            <a:prstGeom prst="rect">
              <a:avLst/>
            </a:prstGeom>
            <a:solidFill>
              <a:schemeClr val="bg1"/>
            </a:solidFill>
            <a:ln>
              <a:solidFill>
                <a:schemeClr val="accent3"/>
              </a:solidFill>
            </a:ln>
          </p:spPr>
          <p:txBody>
            <a:bodyPr wrap="square" lIns="36000" tIns="36000" rIns="36000" bIns="36000" rtlCol="0" anchor="t" anchorCtr="0">
              <a:noAutofit/>
            </a:bodyPr>
            <a:lstStyle/>
            <a:p>
              <a:pPr algn="ctr">
                <a:spcBef>
                  <a:spcPts val="0"/>
                </a:spcBef>
                <a:buSzPct val="100000"/>
              </a:pPr>
              <a:r>
                <a:rPr kumimoji="1" lang="en-US" altLang="ja-JP" sz="1000" b="1" dirty="0">
                  <a:solidFill>
                    <a:schemeClr val="accent3"/>
                  </a:solidFill>
                  <a:latin typeface="Yu Gothic UI" panose="020B0500000000000000" pitchFamily="50" charset="-128"/>
                  <a:ea typeface="Yu Gothic UI" panose="020B0500000000000000" pitchFamily="50" charset="-128"/>
                </a:rPr>
                <a:t>W</a:t>
              </a:r>
              <a:r>
                <a:rPr kumimoji="1" lang="ja-JP" altLang="en-US" sz="1000" b="1" dirty="0">
                  <a:solidFill>
                    <a:schemeClr val="accent3"/>
                  </a:solidFill>
                  <a:latin typeface="Yu Gothic UI" panose="020B0500000000000000" pitchFamily="50" charset="-128"/>
                  <a:ea typeface="Yu Gothic UI" panose="020B0500000000000000" pitchFamily="50" charset="-128"/>
                </a:rPr>
                <a:t>（弱み）の項目</a:t>
              </a:r>
              <a:endParaRPr kumimoji="1" lang="en-US" altLang="ja-JP" sz="1000" b="1" dirty="0">
                <a:solidFill>
                  <a:schemeClr val="accent3"/>
                </a:solidFill>
                <a:latin typeface="Yu Gothic UI" panose="020B0500000000000000" pitchFamily="50" charset="-128"/>
                <a:ea typeface="Yu Gothic UI" panose="020B0500000000000000" pitchFamily="50" charset="-128"/>
              </a:endParaRPr>
            </a:p>
            <a:p>
              <a:pPr algn="ctr">
                <a:spcBef>
                  <a:spcPts val="0"/>
                </a:spcBef>
                <a:buSzPct val="100000"/>
              </a:pPr>
              <a:endParaRPr kumimoji="1" lang="en-US" altLang="ja-JP" sz="1000" dirty="0">
                <a:solidFill>
                  <a:schemeClr val="accent3"/>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050" dirty="0">
                  <a:solidFill>
                    <a:schemeClr val="accent3"/>
                  </a:solidFill>
                  <a:latin typeface="Yu Gothic UI" panose="020B0500000000000000" pitchFamily="50" charset="-128"/>
                  <a:ea typeface="Yu Gothic UI" panose="020B0500000000000000" pitchFamily="50" charset="-128"/>
                </a:rPr>
                <a:t>・</a:t>
              </a:r>
              <a:endParaRPr kumimoji="1" lang="en-US" altLang="ja-JP" sz="1050" dirty="0">
                <a:solidFill>
                  <a:schemeClr val="accent3"/>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050" dirty="0">
                  <a:solidFill>
                    <a:schemeClr val="accent3"/>
                  </a:solidFill>
                  <a:latin typeface="Yu Gothic UI" panose="020B0500000000000000" pitchFamily="50" charset="-128"/>
                  <a:ea typeface="Yu Gothic UI" panose="020B0500000000000000" pitchFamily="50" charset="-128"/>
                </a:rPr>
                <a:t>・</a:t>
              </a:r>
              <a:endParaRPr kumimoji="1" lang="en-US" altLang="ja-JP" sz="1050" dirty="0">
                <a:solidFill>
                  <a:schemeClr val="accent3"/>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050" dirty="0">
                  <a:solidFill>
                    <a:schemeClr val="accent3"/>
                  </a:solidFill>
                  <a:latin typeface="Yu Gothic UI" panose="020B0500000000000000" pitchFamily="50" charset="-128"/>
                  <a:ea typeface="Yu Gothic UI" panose="020B0500000000000000" pitchFamily="50" charset="-128"/>
                </a:rPr>
                <a:t>・</a:t>
              </a:r>
              <a:endParaRPr kumimoji="1" lang="en-US" altLang="ja-JP" sz="1050" dirty="0">
                <a:solidFill>
                  <a:schemeClr val="accent3"/>
                </a:solidFill>
                <a:latin typeface="Yu Gothic UI" panose="020B0500000000000000" pitchFamily="50" charset="-128"/>
                <a:ea typeface="Yu Gothic UI" panose="020B0500000000000000" pitchFamily="50" charset="-128"/>
              </a:endParaRPr>
            </a:p>
          </p:txBody>
        </p:sp>
        <p:sp>
          <p:nvSpPr>
            <p:cNvPr id="15" name="テキスト ボックス 14"/>
            <p:cNvSpPr txBox="1"/>
            <p:nvPr/>
          </p:nvSpPr>
          <p:spPr>
            <a:xfrm>
              <a:off x="2882461" y="2876056"/>
              <a:ext cx="3241075" cy="1620000"/>
            </a:xfrm>
            <a:prstGeom prst="rect">
              <a:avLst/>
            </a:prstGeom>
            <a:solidFill>
              <a:schemeClr val="bg1"/>
            </a:solidFill>
            <a:ln w="28575">
              <a:solidFill>
                <a:schemeClr val="accent1"/>
              </a:solidFill>
            </a:ln>
          </p:spPr>
          <p:txBody>
            <a:bodyPr wrap="square" lIns="36000" tIns="36000" rIns="36000" bIns="36000" rtlCol="0" anchor="t" anchorCtr="0">
              <a:noAutofit/>
            </a:bodyPr>
            <a:lstStyle/>
            <a:p>
              <a:pPr algn="ctr">
                <a:spcBef>
                  <a:spcPts val="0"/>
                </a:spcBef>
                <a:buSzPct val="100000"/>
              </a:pPr>
              <a:r>
                <a:rPr kumimoji="1" lang="en-US" altLang="ja-JP" sz="1000" b="1" dirty="0">
                  <a:latin typeface="Yu Gothic UI" panose="020B0500000000000000" pitchFamily="50" charset="-128"/>
                  <a:ea typeface="Yu Gothic UI" panose="020B0500000000000000" pitchFamily="50" charset="-128"/>
                </a:rPr>
                <a:t>S×O</a:t>
              </a:r>
            </a:p>
            <a:p>
              <a:pPr algn="ctr">
                <a:spcBef>
                  <a:spcPts val="0"/>
                </a:spcBef>
                <a:buSzPct val="100000"/>
              </a:pPr>
              <a:r>
                <a:rPr kumimoji="1" lang="ja-JP" altLang="en-US" sz="1000" dirty="0">
                  <a:latin typeface="Yu Gothic UI" panose="020B0500000000000000" pitchFamily="50" charset="-128"/>
                  <a:ea typeface="Yu Gothic UI" panose="020B0500000000000000" pitchFamily="50" charset="-128"/>
                </a:rPr>
                <a:t>強みを機会の中で最大化する</a:t>
              </a:r>
              <a:endParaRPr kumimoji="1" lang="en-US" altLang="ja-JP" sz="1000" dirty="0">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1"/>
                  </a:solidFill>
                  <a:latin typeface="Yu Gothic UI" panose="020B0500000000000000" pitchFamily="50" charset="-128"/>
                  <a:ea typeface="Yu Gothic UI" panose="020B0500000000000000" pitchFamily="50" charset="-128"/>
                </a:rPr>
                <a:t>・</a:t>
              </a:r>
              <a:endParaRPr kumimoji="1" lang="en-US" altLang="ja-JP" sz="1200" dirty="0">
                <a:solidFill>
                  <a:schemeClr val="accent1"/>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1"/>
                  </a:solidFill>
                  <a:latin typeface="Yu Gothic UI" panose="020B0500000000000000" pitchFamily="50" charset="-128"/>
                  <a:ea typeface="Yu Gothic UI" panose="020B0500000000000000" pitchFamily="50" charset="-128"/>
                </a:rPr>
                <a:t>・</a:t>
              </a:r>
              <a:endParaRPr kumimoji="1" lang="en-US" altLang="ja-JP" sz="1200" dirty="0">
                <a:solidFill>
                  <a:schemeClr val="accent1"/>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1"/>
                  </a:solidFill>
                  <a:latin typeface="Yu Gothic UI" panose="020B0500000000000000" pitchFamily="50" charset="-128"/>
                  <a:ea typeface="Yu Gothic UI" panose="020B0500000000000000" pitchFamily="50" charset="-128"/>
                </a:rPr>
                <a:t>・</a:t>
              </a:r>
              <a:endParaRPr kumimoji="1" lang="en-US" altLang="ja-JP" sz="1200" dirty="0">
                <a:solidFill>
                  <a:schemeClr val="accent1"/>
                </a:solidFill>
                <a:latin typeface="Yu Gothic UI" panose="020B0500000000000000" pitchFamily="50" charset="-128"/>
                <a:ea typeface="Yu Gothic UI" panose="020B0500000000000000" pitchFamily="50" charset="-128"/>
              </a:endParaRPr>
            </a:p>
            <a:p>
              <a:pPr>
                <a:spcBef>
                  <a:spcPts val="0"/>
                </a:spcBef>
                <a:buSzPct val="100000"/>
              </a:pPr>
              <a:endParaRPr kumimoji="1" lang="en-US" altLang="ja-JP" sz="1000" dirty="0">
                <a:latin typeface="Yu Gothic UI" panose="020B0500000000000000" pitchFamily="50" charset="-128"/>
                <a:ea typeface="Yu Gothic UI" panose="020B0500000000000000" pitchFamily="50" charset="-128"/>
              </a:endParaRPr>
            </a:p>
          </p:txBody>
        </p:sp>
        <p:sp>
          <p:nvSpPr>
            <p:cNvPr id="17" name="テキスト ボックス 16"/>
            <p:cNvSpPr txBox="1"/>
            <p:nvPr/>
          </p:nvSpPr>
          <p:spPr>
            <a:xfrm>
              <a:off x="6249538" y="2876056"/>
              <a:ext cx="3239462" cy="1620000"/>
            </a:xfrm>
            <a:prstGeom prst="rect">
              <a:avLst/>
            </a:prstGeom>
            <a:solidFill>
              <a:schemeClr val="bg1"/>
            </a:solidFill>
            <a:ln w="28575">
              <a:solidFill>
                <a:schemeClr val="accent3"/>
              </a:solidFill>
            </a:ln>
          </p:spPr>
          <p:txBody>
            <a:bodyPr wrap="square" lIns="36000" tIns="36000" rIns="36000" bIns="36000" rtlCol="0" anchor="t" anchorCtr="0">
              <a:noAutofit/>
            </a:bodyPr>
            <a:lstStyle/>
            <a:p>
              <a:pPr algn="ctr">
                <a:spcBef>
                  <a:spcPts val="0"/>
                </a:spcBef>
                <a:buSzPct val="100000"/>
              </a:pPr>
              <a:r>
                <a:rPr kumimoji="1" lang="en-US" altLang="ja-JP" sz="1000" b="1" dirty="0">
                  <a:latin typeface="Yu Gothic UI" panose="020B0500000000000000" pitchFamily="50" charset="-128"/>
                  <a:ea typeface="Yu Gothic UI" panose="020B0500000000000000" pitchFamily="50" charset="-128"/>
                </a:rPr>
                <a:t>W×O</a:t>
              </a:r>
            </a:p>
            <a:p>
              <a:pPr algn="ctr">
                <a:spcBef>
                  <a:spcPts val="0"/>
                </a:spcBef>
                <a:buSzPct val="100000"/>
              </a:pPr>
              <a:r>
                <a:rPr kumimoji="1" lang="ja-JP" altLang="en-US" sz="1000" dirty="0">
                  <a:latin typeface="Yu Gothic UI" panose="020B0500000000000000" pitchFamily="50" charset="-128"/>
                  <a:ea typeface="Yu Gothic UI" panose="020B0500000000000000" pitchFamily="50" charset="-128"/>
                </a:rPr>
                <a:t>弱みを補完して機会を活かす</a:t>
              </a:r>
              <a:endParaRPr kumimoji="1" lang="en-US" altLang="ja-JP" sz="1000" dirty="0">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3"/>
                  </a:solidFill>
                  <a:latin typeface="Yu Gothic UI" panose="020B0500000000000000" pitchFamily="50" charset="-128"/>
                  <a:ea typeface="Yu Gothic UI" panose="020B0500000000000000" pitchFamily="50" charset="-128"/>
                </a:rPr>
                <a:t>・</a:t>
              </a:r>
              <a:endParaRPr kumimoji="1" lang="en-US" altLang="ja-JP" sz="1200" dirty="0">
                <a:solidFill>
                  <a:schemeClr val="accent3"/>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3"/>
                  </a:solidFill>
                  <a:latin typeface="Yu Gothic UI" panose="020B0500000000000000" pitchFamily="50" charset="-128"/>
                  <a:ea typeface="Yu Gothic UI" panose="020B0500000000000000" pitchFamily="50" charset="-128"/>
                </a:rPr>
                <a:t>・</a:t>
              </a:r>
              <a:endParaRPr kumimoji="1" lang="en-US" altLang="ja-JP" sz="1200" dirty="0">
                <a:solidFill>
                  <a:schemeClr val="accent3"/>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3"/>
                  </a:solidFill>
                  <a:latin typeface="Yu Gothic UI" panose="020B0500000000000000" pitchFamily="50" charset="-128"/>
                  <a:ea typeface="Yu Gothic UI" panose="020B0500000000000000" pitchFamily="50" charset="-128"/>
                </a:rPr>
                <a:t>・</a:t>
              </a:r>
              <a:endParaRPr kumimoji="1" lang="en-US" altLang="ja-JP" sz="1200" dirty="0">
                <a:solidFill>
                  <a:schemeClr val="accent3"/>
                </a:solidFill>
                <a:latin typeface="Yu Gothic UI" panose="020B0500000000000000" pitchFamily="50" charset="-128"/>
                <a:ea typeface="Yu Gothic UI" panose="020B0500000000000000" pitchFamily="50" charset="-128"/>
              </a:endParaRPr>
            </a:p>
            <a:p>
              <a:pPr>
                <a:spcBef>
                  <a:spcPts val="0"/>
                </a:spcBef>
                <a:buSzPct val="100000"/>
              </a:pPr>
              <a:endParaRPr kumimoji="1" lang="en-US" altLang="ja-JP" sz="1000" dirty="0">
                <a:latin typeface="Yu Gothic UI" panose="020B0500000000000000" pitchFamily="50" charset="-128"/>
                <a:ea typeface="Yu Gothic UI" panose="020B0500000000000000" pitchFamily="50" charset="-128"/>
              </a:endParaRPr>
            </a:p>
          </p:txBody>
        </p:sp>
        <p:sp>
          <p:nvSpPr>
            <p:cNvPr id="22" name="テキスト ボックス 21"/>
            <p:cNvSpPr txBox="1"/>
            <p:nvPr/>
          </p:nvSpPr>
          <p:spPr>
            <a:xfrm>
              <a:off x="415925" y="2876056"/>
              <a:ext cx="2340000" cy="1620000"/>
            </a:xfrm>
            <a:prstGeom prst="rect">
              <a:avLst/>
            </a:prstGeom>
            <a:solidFill>
              <a:schemeClr val="bg1"/>
            </a:solidFill>
            <a:ln>
              <a:solidFill>
                <a:schemeClr val="accent1"/>
              </a:solidFill>
            </a:ln>
          </p:spPr>
          <p:txBody>
            <a:bodyPr wrap="square" lIns="36000" tIns="36000" rIns="36000" bIns="36000" rtlCol="0" anchor="t" anchorCtr="0">
              <a:noAutofit/>
            </a:bodyPr>
            <a:lstStyle/>
            <a:p>
              <a:pPr algn="ctr">
                <a:spcBef>
                  <a:spcPts val="0"/>
                </a:spcBef>
                <a:buSzPct val="100000"/>
              </a:pPr>
              <a:r>
                <a:rPr kumimoji="1" lang="en-US" altLang="ja-JP" sz="1000" b="1" dirty="0">
                  <a:solidFill>
                    <a:schemeClr val="accent1"/>
                  </a:solidFill>
                  <a:latin typeface="Yu Gothic UI" panose="020B0500000000000000" pitchFamily="50" charset="-128"/>
                  <a:ea typeface="Yu Gothic UI" panose="020B0500000000000000" pitchFamily="50" charset="-128"/>
                </a:rPr>
                <a:t>O</a:t>
              </a:r>
              <a:r>
                <a:rPr kumimoji="1" lang="ja-JP" altLang="en-US" sz="1000" b="1" dirty="0">
                  <a:solidFill>
                    <a:schemeClr val="accent1"/>
                  </a:solidFill>
                  <a:latin typeface="Yu Gothic UI" panose="020B0500000000000000" pitchFamily="50" charset="-128"/>
                  <a:ea typeface="Yu Gothic UI" panose="020B0500000000000000" pitchFamily="50" charset="-128"/>
                </a:rPr>
                <a:t>（機会）の項目</a:t>
              </a:r>
              <a:endParaRPr kumimoji="1" lang="en-US" altLang="ja-JP" sz="1000" b="1" dirty="0">
                <a:solidFill>
                  <a:schemeClr val="accent1"/>
                </a:solidFill>
                <a:latin typeface="Yu Gothic UI" panose="020B0500000000000000" pitchFamily="50" charset="-128"/>
                <a:ea typeface="Yu Gothic UI" panose="020B0500000000000000" pitchFamily="50" charset="-128"/>
              </a:endParaRPr>
            </a:p>
            <a:p>
              <a:pPr algn="ctr">
                <a:spcBef>
                  <a:spcPts val="0"/>
                </a:spcBef>
                <a:buSzPct val="100000"/>
              </a:pPr>
              <a:endParaRPr kumimoji="1" lang="en-US" altLang="ja-JP" sz="1000" dirty="0">
                <a:solidFill>
                  <a:schemeClr val="accent1"/>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1"/>
                  </a:solidFill>
                  <a:latin typeface="Yu Gothic UI" panose="020B0500000000000000" pitchFamily="50" charset="-128"/>
                  <a:ea typeface="Yu Gothic UI" panose="020B0500000000000000" pitchFamily="50" charset="-128"/>
                </a:rPr>
                <a:t>・</a:t>
              </a:r>
              <a:endParaRPr kumimoji="1" lang="en-US" altLang="ja-JP" sz="1200" dirty="0">
                <a:solidFill>
                  <a:schemeClr val="accent1"/>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1"/>
                  </a:solidFill>
                  <a:latin typeface="Yu Gothic UI" panose="020B0500000000000000" pitchFamily="50" charset="-128"/>
                  <a:ea typeface="Yu Gothic UI" panose="020B0500000000000000" pitchFamily="50" charset="-128"/>
                </a:rPr>
                <a:t>・</a:t>
              </a:r>
              <a:endParaRPr kumimoji="1" lang="en-US" altLang="ja-JP" sz="1200" dirty="0">
                <a:solidFill>
                  <a:schemeClr val="accent1"/>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1"/>
                  </a:solidFill>
                  <a:latin typeface="Yu Gothic UI" panose="020B0500000000000000" pitchFamily="50" charset="-128"/>
                  <a:ea typeface="Yu Gothic UI" panose="020B0500000000000000" pitchFamily="50" charset="-128"/>
                </a:rPr>
                <a:t>・</a:t>
              </a:r>
              <a:endParaRPr kumimoji="1" lang="en-US" altLang="ja-JP" sz="1200" dirty="0">
                <a:solidFill>
                  <a:schemeClr val="accent1"/>
                </a:solidFill>
                <a:latin typeface="Yu Gothic UI" panose="020B0500000000000000" pitchFamily="50" charset="-128"/>
                <a:ea typeface="Yu Gothic UI" panose="020B0500000000000000" pitchFamily="50" charset="-128"/>
              </a:endParaRPr>
            </a:p>
          </p:txBody>
        </p:sp>
        <p:sp>
          <p:nvSpPr>
            <p:cNvPr id="24" name="テキスト ボックス 23"/>
            <p:cNvSpPr txBox="1"/>
            <p:nvPr/>
          </p:nvSpPr>
          <p:spPr>
            <a:xfrm>
              <a:off x="2882461" y="4611076"/>
              <a:ext cx="3241075" cy="1620000"/>
            </a:xfrm>
            <a:prstGeom prst="rect">
              <a:avLst/>
            </a:prstGeom>
            <a:solidFill>
              <a:schemeClr val="bg1"/>
            </a:solidFill>
            <a:ln w="28575">
              <a:solidFill>
                <a:schemeClr val="accent1"/>
              </a:solidFill>
            </a:ln>
          </p:spPr>
          <p:txBody>
            <a:bodyPr wrap="square" lIns="36000" tIns="36000" rIns="36000" bIns="36000" rtlCol="0" anchor="t" anchorCtr="0">
              <a:noAutofit/>
            </a:bodyPr>
            <a:lstStyle/>
            <a:p>
              <a:pPr algn="ctr">
                <a:spcBef>
                  <a:spcPts val="0"/>
                </a:spcBef>
                <a:buSzPct val="100000"/>
              </a:pPr>
              <a:r>
                <a:rPr kumimoji="1" lang="en-US" altLang="ja-JP" sz="1000" b="1" dirty="0">
                  <a:latin typeface="Yu Gothic UI" panose="020B0500000000000000" pitchFamily="50" charset="-128"/>
                  <a:ea typeface="Yu Gothic UI" panose="020B0500000000000000" pitchFamily="50" charset="-128"/>
                </a:rPr>
                <a:t>S×T</a:t>
              </a:r>
            </a:p>
            <a:p>
              <a:pPr algn="ctr">
                <a:spcBef>
                  <a:spcPts val="0"/>
                </a:spcBef>
                <a:buSzPct val="100000"/>
              </a:pPr>
              <a:r>
                <a:rPr kumimoji="1" lang="ja-JP" altLang="en-US" sz="1000" dirty="0">
                  <a:latin typeface="Yu Gothic UI" panose="020B0500000000000000" pitchFamily="50" charset="-128"/>
                  <a:ea typeface="Yu Gothic UI" panose="020B0500000000000000" pitchFamily="50" charset="-128"/>
                </a:rPr>
                <a:t>強みによって脅威に対処する</a:t>
              </a:r>
              <a:endParaRPr kumimoji="1" lang="en-US" altLang="ja-JP" sz="1000" dirty="0">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1"/>
                  </a:solidFill>
                  <a:latin typeface="Yu Gothic UI" panose="020B0500000000000000" pitchFamily="50" charset="-128"/>
                  <a:ea typeface="Yu Gothic UI" panose="020B0500000000000000" pitchFamily="50" charset="-128"/>
                </a:rPr>
                <a:t>・</a:t>
              </a:r>
              <a:endParaRPr kumimoji="1" lang="en-US" altLang="ja-JP" sz="1200" dirty="0">
                <a:solidFill>
                  <a:schemeClr val="accent1"/>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1"/>
                  </a:solidFill>
                  <a:latin typeface="Yu Gothic UI" panose="020B0500000000000000" pitchFamily="50" charset="-128"/>
                  <a:ea typeface="Yu Gothic UI" panose="020B0500000000000000" pitchFamily="50" charset="-128"/>
                </a:rPr>
                <a:t>・</a:t>
              </a:r>
              <a:endParaRPr kumimoji="1" lang="en-US" altLang="ja-JP" sz="1200" dirty="0">
                <a:solidFill>
                  <a:schemeClr val="accent1"/>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1"/>
                  </a:solidFill>
                  <a:latin typeface="Yu Gothic UI" panose="020B0500000000000000" pitchFamily="50" charset="-128"/>
                  <a:ea typeface="Yu Gothic UI" panose="020B0500000000000000" pitchFamily="50" charset="-128"/>
                </a:rPr>
                <a:t>・</a:t>
              </a:r>
              <a:endParaRPr kumimoji="1" lang="en-US" altLang="ja-JP" sz="1200" dirty="0">
                <a:solidFill>
                  <a:schemeClr val="accent1"/>
                </a:solidFill>
                <a:latin typeface="Yu Gothic UI" panose="020B0500000000000000" pitchFamily="50" charset="-128"/>
                <a:ea typeface="Yu Gothic UI" panose="020B0500000000000000" pitchFamily="50" charset="-128"/>
              </a:endParaRPr>
            </a:p>
            <a:p>
              <a:pPr>
                <a:spcBef>
                  <a:spcPts val="0"/>
                </a:spcBef>
                <a:buSzPct val="100000"/>
              </a:pPr>
              <a:endParaRPr kumimoji="1" lang="en-US" altLang="ja-JP" sz="1000" dirty="0">
                <a:latin typeface="Yu Gothic UI" panose="020B0500000000000000" pitchFamily="50" charset="-128"/>
                <a:ea typeface="Yu Gothic UI" panose="020B0500000000000000" pitchFamily="50" charset="-128"/>
              </a:endParaRPr>
            </a:p>
          </p:txBody>
        </p:sp>
        <p:sp>
          <p:nvSpPr>
            <p:cNvPr id="25" name="テキスト ボックス 24"/>
            <p:cNvSpPr txBox="1"/>
            <p:nvPr/>
          </p:nvSpPr>
          <p:spPr>
            <a:xfrm>
              <a:off x="6249538" y="4611076"/>
              <a:ext cx="3239462" cy="1620000"/>
            </a:xfrm>
            <a:prstGeom prst="rect">
              <a:avLst/>
            </a:prstGeom>
            <a:solidFill>
              <a:schemeClr val="bg2"/>
            </a:solidFill>
            <a:ln w="28575">
              <a:solidFill>
                <a:schemeClr val="accent3"/>
              </a:solidFill>
            </a:ln>
          </p:spPr>
          <p:txBody>
            <a:bodyPr wrap="square" lIns="36000" tIns="36000" rIns="36000" bIns="36000" rtlCol="0" anchor="t" anchorCtr="0">
              <a:noAutofit/>
            </a:bodyPr>
            <a:lstStyle/>
            <a:p>
              <a:pPr algn="ctr">
                <a:spcBef>
                  <a:spcPts val="0"/>
                </a:spcBef>
                <a:buSzPct val="100000"/>
              </a:pPr>
              <a:r>
                <a:rPr kumimoji="1" lang="en-US" altLang="ja-JP" sz="1000" b="1" dirty="0">
                  <a:solidFill>
                    <a:schemeClr val="accent6"/>
                  </a:solidFill>
                  <a:latin typeface="Yu Gothic UI" panose="020B0500000000000000" pitchFamily="50" charset="-128"/>
                  <a:ea typeface="Yu Gothic UI" panose="020B0500000000000000" pitchFamily="50" charset="-128"/>
                </a:rPr>
                <a:t>W×T</a:t>
              </a:r>
            </a:p>
            <a:p>
              <a:pPr algn="ctr">
                <a:spcBef>
                  <a:spcPts val="0"/>
                </a:spcBef>
                <a:buSzPct val="100000"/>
              </a:pPr>
              <a:r>
                <a:rPr kumimoji="1" lang="ja-JP" altLang="en-US" sz="1000" dirty="0">
                  <a:solidFill>
                    <a:schemeClr val="accent6"/>
                  </a:solidFill>
                  <a:latin typeface="Yu Gothic UI" panose="020B0500000000000000" pitchFamily="50" charset="-128"/>
                  <a:ea typeface="Yu Gothic UI" panose="020B0500000000000000" pitchFamily="50" charset="-128"/>
                </a:rPr>
                <a:t>弱みと脅威の最小化（撤退も視野に）</a:t>
              </a:r>
              <a:endParaRPr kumimoji="1" lang="en-US" altLang="ja-JP" sz="1000" dirty="0">
                <a:solidFill>
                  <a:schemeClr val="accent6"/>
                </a:solidFill>
                <a:latin typeface="Yu Gothic UI" panose="020B0500000000000000" pitchFamily="50" charset="-128"/>
                <a:ea typeface="Yu Gothic UI" panose="020B0500000000000000" pitchFamily="50" charset="-128"/>
              </a:endParaRPr>
            </a:p>
          </p:txBody>
        </p:sp>
        <p:sp>
          <p:nvSpPr>
            <p:cNvPr id="23" name="テキスト ボックス 22"/>
            <p:cNvSpPr txBox="1"/>
            <p:nvPr/>
          </p:nvSpPr>
          <p:spPr>
            <a:xfrm>
              <a:off x="415925" y="4611076"/>
              <a:ext cx="2340000" cy="1620000"/>
            </a:xfrm>
            <a:prstGeom prst="rect">
              <a:avLst/>
            </a:prstGeom>
            <a:solidFill>
              <a:schemeClr val="bg1"/>
            </a:solidFill>
            <a:ln>
              <a:solidFill>
                <a:schemeClr val="accent3"/>
              </a:solidFill>
            </a:ln>
          </p:spPr>
          <p:txBody>
            <a:bodyPr wrap="square" lIns="36000" tIns="36000" rIns="36000" bIns="36000" rtlCol="0" anchor="t" anchorCtr="0">
              <a:noAutofit/>
            </a:bodyPr>
            <a:lstStyle/>
            <a:p>
              <a:pPr algn="ctr">
                <a:spcBef>
                  <a:spcPts val="0"/>
                </a:spcBef>
                <a:buSzPct val="100000"/>
              </a:pPr>
              <a:r>
                <a:rPr kumimoji="1" lang="en-US" altLang="ja-JP" sz="1000" b="1" dirty="0">
                  <a:solidFill>
                    <a:schemeClr val="accent3"/>
                  </a:solidFill>
                  <a:latin typeface="Yu Gothic UI" panose="020B0500000000000000" pitchFamily="50" charset="-128"/>
                  <a:ea typeface="Yu Gothic UI" panose="020B0500000000000000" pitchFamily="50" charset="-128"/>
                </a:rPr>
                <a:t>T</a:t>
              </a:r>
              <a:r>
                <a:rPr kumimoji="1" lang="ja-JP" altLang="en-US" sz="1000" b="1" dirty="0">
                  <a:solidFill>
                    <a:schemeClr val="accent3"/>
                  </a:solidFill>
                  <a:latin typeface="Yu Gothic UI" panose="020B0500000000000000" pitchFamily="50" charset="-128"/>
                  <a:ea typeface="Yu Gothic UI" panose="020B0500000000000000" pitchFamily="50" charset="-128"/>
                </a:rPr>
                <a:t>（脅威）の項目</a:t>
              </a:r>
              <a:endParaRPr kumimoji="1" lang="en-US" altLang="ja-JP" sz="1000" b="1" dirty="0">
                <a:solidFill>
                  <a:schemeClr val="accent3"/>
                </a:solidFill>
                <a:latin typeface="Yu Gothic UI" panose="020B0500000000000000" pitchFamily="50" charset="-128"/>
                <a:ea typeface="Yu Gothic UI" panose="020B0500000000000000" pitchFamily="50" charset="-128"/>
              </a:endParaRPr>
            </a:p>
            <a:p>
              <a:pPr algn="ctr">
                <a:spcBef>
                  <a:spcPts val="0"/>
                </a:spcBef>
                <a:buSzPct val="100000"/>
              </a:pPr>
              <a:endParaRPr kumimoji="1" lang="en-US" altLang="ja-JP" sz="1000" dirty="0">
                <a:solidFill>
                  <a:schemeClr val="accent3"/>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3"/>
                  </a:solidFill>
                  <a:latin typeface="Yu Gothic UI" panose="020B0500000000000000" pitchFamily="50" charset="-128"/>
                  <a:ea typeface="Yu Gothic UI" panose="020B0500000000000000" pitchFamily="50" charset="-128"/>
                </a:rPr>
                <a:t>・</a:t>
              </a:r>
              <a:endParaRPr kumimoji="1" lang="en-US" altLang="ja-JP" sz="1200" dirty="0">
                <a:solidFill>
                  <a:schemeClr val="accent3"/>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3"/>
                  </a:solidFill>
                  <a:latin typeface="Yu Gothic UI" panose="020B0500000000000000" pitchFamily="50" charset="-128"/>
                  <a:ea typeface="Yu Gothic UI" panose="020B0500000000000000" pitchFamily="50" charset="-128"/>
                </a:rPr>
                <a:t>・</a:t>
              </a:r>
              <a:endParaRPr kumimoji="1" lang="en-US" altLang="ja-JP" sz="1200" dirty="0">
                <a:solidFill>
                  <a:schemeClr val="accent3"/>
                </a:solidFill>
                <a:latin typeface="Yu Gothic UI" panose="020B0500000000000000" pitchFamily="50" charset="-128"/>
                <a:ea typeface="Yu Gothic UI" panose="020B0500000000000000" pitchFamily="50" charset="-128"/>
              </a:endParaRPr>
            </a:p>
            <a:p>
              <a:pPr>
                <a:spcBef>
                  <a:spcPts val="0"/>
                </a:spcBef>
                <a:buSzPct val="100000"/>
              </a:pPr>
              <a:r>
                <a:rPr kumimoji="1" lang="ja-JP" altLang="en-US" sz="1200" dirty="0">
                  <a:solidFill>
                    <a:schemeClr val="accent3"/>
                  </a:solidFill>
                  <a:latin typeface="Yu Gothic UI" panose="020B0500000000000000" pitchFamily="50" charset="-128"/>
                  <a:ea typeface="Yu Gothic UI" panose="020B0500000000000000" pitchFamily="50" charset="-128"/>
                </a:rPr>
                <a:t>・</a:t>
              </a:r>
              <a:endParaRPr kumimoji="1" lang="en-US" altLang="ja-JP" sz="1200" dirty="0">
                <a:solidFill>
                  <a:schemeClr val="accent3"/>
                </a:solidFill>
                <a:latin typeface="Yu Gothic UI" panose="020B0500000000000000" pitchFamily="50" charset="-128"/>
                <a:ea typeface="Yu Gothic UI" panose="020B0500000000000000" pitchFamily="50" charset="-128"/>
              </a:endParaRPr>
            </a:p>
          </p:txBody>
        </p:sp>
      </p:grpSp>
      <p:sp>
        <p:nvSpPr>
          <p:cNvPr id="8" name="四角形: 1 つの角を切り取る 7">
            <a:extLst>
              <a:ext uri="{FF2B5EF4-FFF2-40B4-BE49-F238E27FC236}">
                <a16:creationId xmlns:a16="http://schemas.microsoft.com/office/drawing/2014/main" id="{55E91B1F-5B4C-922F-0D74-6E61DE131954}"/>
              </a:ext>
            </a:extLst>
          </p:cNvPr>
          <p:cNvSpPr/>
          <p:nvPr/>
        </p:nvSpPr>
        <p:spPr>
          <a:xfrm>
            <a:off x="5603596"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経営力</a:t>
            </a:r>
            <a:endParaRPr kumimoji="1" lang="ja-JP" altLang="en-US" sz="867">
              <a:solidFill>
                <a:schemeClr val="bg1"/>
              </a:solidFill>
            </a:endParaRPr>
          </a:p>
        </p:txBody>
      </p:sp>
      <p:sp>
        <p:nvSpPr>
          <p:cNvPr id="9" name="四角形: 1 つの角を切り取る 8">
            <a:extLst>
              <a:ext uri="{FF2B5EF4-FFF2-40B4-BE49-F238E27FC236}">
                <a16:creationId xmlns:a16="http://schemas.microsoft.com/office/drawing/2014/main" id="{98616B4C-E139-E6E5-9C49-2556681F96DC}"/>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波及効果</a:t>
            </a:r>
            <a:endParaRPr kumimoji="1" lang="ja-JP" altLang="en-US" sz="867"/>
          </a:p>
        </p:txBody>
      </p:sp>
      <p:sp>
        <p:nvSpPr>
          <p:cNvPr id="10" name="四角形: 1 つの角を切り取る 9">
            <a:extLst>
              <a:ext uri="{FF2B5EF4-FFF2-40B4-BE49-F238E27FC236}">
                <a16:creationId xmlns:a16="http://schemas.microsoft.com/office/drawing/2014/main" id="{0775B40A-265E-4D6C-7D30-84CEBB0F3D9C}"/>
              </a:ext>
            </a:extLst>
          </p:cNvPr>
          <p:cNvSpPr/>
          <p:nvPr/>
        </p:nvSpPr>
        <p:spPr>
          <a:xfrm>
            <a:off x="8443560"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a:solidFill>
                  <a:schemeClr val="bg1"/>
                </a:solidFill>
                <a:latin typeface="Meiryo UI" panose="020B0604030504040204" pitchFamily="50" charset="-128"/>
                <a:ea typeface="Meiryo UI" panose="020B0604030504040204" pitchFamily="50" charset="-128"/>
              </a:rPr>
              <a:t>M&amp;A</a:t>
            </a:r>
            <a:r>
              <a:rPr kumimoji="1" lang="ja-JP" altLang="en-US" sz="867" b="1">
                <a:solidFill>
                  <a:schemeClr val="bg1"/>
                </a:solidFill>
                <a:latin typeface="Meiryo UI" panose="020B0604030504040204" pitchFamily="50" charset="-128"/>
                <a:ea typeface="Meiryo UI" panose="020B0604030504040204" pitchFamily="50" charset="-128"/>
              </a:rPr>
              <a:t>実施の諸条件</a:t>
            </a:r>
            <a:endParaRPr kumimoji="1" lang="ja-JP" altLang="en-US" sz="867">
              <a:solidFill>
                <a:schemeClr val="bg1"/>
              </a:solidFill>
            </a:endParaRPr>
          </a:p>
        </p:txBody>
      </p:sp>
      <p:sp>
        <p:nvSpPr>
          <p:cNvPr id="12" name="タイトル 3">
            <a:extLst>
              <a:ext uri="{FF2B5EF4-FFF2-40B4-BE49-F238E27FC236}">
                <a16:creationId xmlns:a16="http://schemas.microsoft.com/office/drawing/2014/main" id="{D8ECD3BB-4BC0-70F0-5B60-FE172CDEEFFA}"/>
              </a:ext>
            </a:extLst>
          </p:cNvPr>
          <p:cNvSpPr txBox="1">
            <a:spLocks/>
          </p:cNvSpPr>
          <p:nvPr/>
        </p:nvSpPr>
        <p:spPr>
          <a:xfrm>
            <a:off x="554531" y="-22973"/>
            <a:ext cx="4139389" cy="361884"/>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1. </a:t>
            </a:r>
            <a:r>
              <a:rPr lang="ja-JP" altLang="en-US" sz="1300" dirty="0">
                <a:solidFill>
                  <a:schemeClr val="tx2"/>
                </a:solidFill>
                <a:latin typeface="Meiryo UI" panose="020B0604030504040204" pitchFamily="50" charset="-128"/>
                <a:ea typeface="Meiryo UI" panose="020B0604030504040204" pitchFamily="50" charset="-128"/>
                <a:cs typeface="+mn-cs"/>
              </a:rPr>
              <a:t>経営力／</a:t>
            </a:r>
            <a:r>
              <a:rPr lang="en-US" altLang="ja-JP" sz="1300" dirty="0">
                <a:solidFill>
                  <a:schemeClr val="tx2"/>
                </a:solidFill>
                <a:latin typeface="Meiryo UI" panose="020B0604030504040204" pitchFamily="50" charset="-128"/>
                <a:ea typeface="Meiryo UI" panose="020B0604030504040204" pitchFamily="50" charset="-128"/>
                <a:cs typeface="+mn-cs"/>
              </a:rPr>
              <a:t>2. SWOT</a:t>
            </a:r>
            <a:r>
              <a:rPr lang="ja-JP" altLang="en-US" sz="1300" dirty="0">
                <a:solidFill>
                  <a:schemeClr val="tx2"/>
                </a:solidFill>
                <a:latin typeface="Meiryo UI" panose="020B0604030504040204" pitchFamily="50" charset="-128"/>
                <a:ea typeface="Meiryo UI" panose="020B0604030504040204" pitchFamily="50" charset="-128"/>
                <a:cs typeface="+mn-cs"/>
              </a:rPr>
              <a:t>分析・クロス</a:t>
            </a:r>
            <a:r>
              <a:rPr lang="en-US" altLang="ja-JP" sz="1300" dirty="0">
                <a:solidFill>
                  <a:schemeClr val="tx2"/>
                </a:solidFill>
                <a:latin typeface="Meiryo UI" panose="020B0604030504040204" pitchFamily="50" charset="-128"/>
                <a:ea typeface="Meiryo UI" panose="020B0604030504040204" pitchFamily="50" charset="-128"/>
                <a:cs typeface="+mn-cs"/>
              </a:rPr>
              <a:t>SWOT</a:t>
            </a:r>
            <a:r>
              <a:rPr lang="ja-JP" altLang="en-US" sz="1300" dirty="0">
                <a:solidFill>
                  <a:schemeClr val="tx2"/>
                </a:solidFill>
                <a:latin typeface="Meiryo UI" panose="020B0604030504040204" pitchFamily="50" charset="-128"/>
                <a:ea typeface="Meiryo UI" panose="020B0604030504040204" pitchFamily="50" charset="-128"/>
                <a:cs typeface="+mn-cs"/>
              </a:rPr>
              <a:t>分析</a:t>
            </a:r>
          </a:p>
        </p:txBody>
      </p:sp>
      <p:sp>
        <p:nvSpPr>
          <p:cNvPr id="13" name="テキスト ボックス 12">
            <a:extLst>
              <a:ext uri="{FF2B5EF4-FFF2-40B4-BE49-F238E27FC236}">
                <a16:creationId xmlns:a16="http://schemas.microsoft.com/office/drawing/2014/main" id="{EA3E69A9-F54D-8EBD-F307-0FDB57D59F83}"/>
              </a:ext>
            </a:extLst>
          </p:cNvPr>
          <p:cNvSpPr txBox="1"/>
          <p:nvPr/>
        </p:nvSpPr>
        <p:spPr>
          <a:xfrm>
            <a:off x="70352" y="1509780"/>
            <a:ext cx="3190373" cy="28694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ctr" anchorCtr="0" forceAA="0" compatLnSpc="1">
            <a:prstTxWarp prst="textNoShape">
              <a:avLst/>
            </a:prstTxWarp>
            <a:noAutofit/>
          </a:bodyPr>
          <a:lstStyle/>
          <a:p>
            <a:r>
              <a:rPr lang="ja-JP" altLang="en-US" sz="1600" dirty="0">
                <a:solidFill>
                  <a:schemeClr val="tx1"/>
                </a:solidFill>
                <a:latin typeface="Yu Gothic UI" panose="020B0500000000000000" pitchFamily="50" charset="-128"/>
                <a:ea typeface="Yu Gothic UI" panose="020B0500000000000000" pitchFamily="50" charset="-128"/>
              </a:rPr>
              <a:t>クロス</a:t>
            </a:r>
            <a:r>
              <a:rPr lang="en-US" altLang="ja-JP" sz="1600" dirty="0">
                <a:solidFill>
                  <a:schemeClr val="tx1"/>
                </a:solidFill>
                <a:latin typeface="Yu Gothic UI" panose="020B0500000000000000" pitchFamily="50" charset="-128"/>
                <a:ea typeface="Yu Gothic UI" panose="020B0500000000000000" pitchFamily="50" charset="-128"/>
              </a:rPr>
              <a:t>SWOT</a:t>
            </a:r>
            <a:r>
              <a:rPr lang="ja-JP" altLang="en-US" sz="1600" dirty="0">
                <a:solidFill>
                  <a:schemeClr val="tx1"/>
                </a:solidFill>
                <a:latin typeface="Yu Gothic UI" panose="020B0500000000000000" pitchFamily="50" charset="-128"/>
                <a:ea typeface="Yu Gothic UI" panose="020B0500000000000000" pitchFamily="50" charset="-128"/>
              </a:rPr>
              <a:t>分析</a:t>
            </a:r>
            <a:endParaRPr kumimoji="1" lang="ja-JP" altLang="en-US" sz="1517" dirty="0">
              <a:solidFill>
                <a:schemeClr val="tx1"/>
              </a:solidFill>
              <a:latin typeface="Meiryo UI" panose="020B0604030504040204" pitchFamily="50" charset="-128"/>
              <a:ea typeface="Meiryo UI" panose="020B0604030504040204" pitchFamily="50" charset="-128"/>
            </a:endParaRPr>
          </a:p>
        </p:txBody>
      </p:sp>
      <p:sp>
        <p:nvSpPr>
          <p:cNvPr id="16" name="タイトル 3">
            <a:extLst>
              <a:ext uri="{FF2B5EF4-FFF2-40B4-BE49-F238E27FC236}">
                <a16:creationId xmlns:a16="http://schemas.microsoft.com/office/drawing/2014/main" id="{E022B113-1C13-25C9-7B57-6BB653D15577}"/>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spTree>
    <p:extLst>
      <p:ext uri="{BB962C8B-B14F-4D97-AF65-F5344CB8AC3E}">
        <p14:creationId xmlns:p14="http://schemas.microsoft.com/office/powerpoint/2010/main" val="2367219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77A6206D-E68F-4828-50E6-52B9FA24E8B8}"/>
              </a:ext>
            </a:extLst>
          </p:cNvPr>
          <p:cNvSpPr/>
          <p:nvPr/>
        </p:nvSpPr>
        <p:spPr>
          <a:xfrm>
            <a:off x="5276850" y="991686"/>
            <a:ext cx="4528081" cy="1123913"/>
          </a:xfrm>
          <a:prstGeom prst="rect">
            <a:avLst/>
          </a:prstGeom>
          <a:solidFill>
            <a:srgbClr val="FFFF00"/>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t" anchorCtr="0" forceAA="0" compatLnSpc="1">
            <a:prstTxWarp prst="textNoShape">
              <a:avLst/>
            </a:prstTxWarp>
            <a:noAutofit/>
          </a:bodyPr>
          <a:lstStyle/>
          <a:p>
            <a:pPr>
              <a:spcAft>
                <a:spcPts val="650"/>
              </a:spcAft>
            </a:pPr>
            <a:r>
              <a:rPr kumimoji="1" lang="en-US" altLang="ja-JP" sz="1200" dirty="0">
                <a:solidFill>
                  <a:srgbClr val="FF0000"/>
                </a:solidFill>
                <a:latin typeface="Meiryo UI" panose="020B0604030504040204" pitchFamily="50" charset="-128"/>
                <a:ea typeface="Meiryo UI" panose="020B0604030504040204" pitchFamily="50" charset="-128"/>
              </a:rPr>
              <a:t>SWOT</a:t>
            </a:r>
            <a:r>
              <a:rPr kumimoji="1" lang="ja-JP" altLang="en-US" sz="1200" dirty="0">
                <a:solidFill>
                  <a:srgbClr val="FF0000"/>
                </a:solidFill>
                <a:latin typeface="Meiryo UI" panose="020B0604030504040204" pitchFamily="50" charset="-128"/>
                <a:ea typeface="Meiryo UI" panose="020B0604030504040204" pitchFamily="50" charset="-128"/>
              </a:rPr>
              <a:t>分析、クロス</a:t>
            </a:r>
            <a:r>
              <a:rPr kumimoji="1" lang="en-US" altLang="ja-JP" sz="1200" dirty="0">
                <a:solidFill>
                  <a:srgbClr val="FF0000"/>
                </a:solidFill>
                <a:latin typeface="Meiryo UI" panose="020B0604030504040204" pitchFamily="50" charset="-128"/>
                <a:ea typeface="Meiryo UI" panose="020B0604030504040204" pitchFamily="50" charset="-128"/>
              </a:rPr>
              <a:t>SWOT</a:t>
            </a:r>
            <a:r>
              <a:rPr kumimoji="1" lang="ja-JP" altLang="en-US" sz="1200" dirty="0">
                <a:solidFill>
                  <a:srgbClr val="FF0000"/>
                </a:solidFill>
                <a:latin typeface="Meiryo UI" panose="020B0604030504040204" pitchFamily="50" charset="-128"/>
                <a:ea typeface="Meiryo UI" panose="020B0604030504040204" pitchFamily="50" charset="-128"/>
              </a:rPr>
              <a:t>分析を踏まえて、売上高</a:t>
            </a:r>
            <a:r>
              <a:rPr kumimoji="1" lang="en-US" altLang="ja-JP" sz="1200" dirty="0">
                <a:solidFill>
                  <a:srgbClr val="FF0000"/>
                </a:solidFill>
                <a:latin typeface="Meiryo UI" panose="020B0604030504040204" pitchFamily="50" charset="-128"/>
                <a:ea typeface="Meiryo UI" panose="020B0604030504040204" pitchFamily="50" charset="-128"/>
              </a:rPr>
              <a:t>100</a:t>
            </a:r>
            <a:r>
              <a:rPr kumimoji="1" lang="ja-JP" altLang="en-US" sz="1200" dirty="0">
                <a:solidFill>
                  <a:srgbClr val="FF0000"/>
                </a:solidFill>
                <a:latin typeface="Meiryo UI" panose="020B0604030504040204" pitchFamily="50" charset="-128"/>
                <a:ea typeface="Meiryo UI" panose="020B0604030504040204" pitchFamily="50" charset="-128"/>
              </a:rPr>
              <a:t>億円を達成するための事業の成長の方向性を整理ください。なお、手段に</a:t>
            </a:r>
            <a:r>
              <a:rPr kumimoji="1" lang="en-US" altLang="ja-JP" sz="1200" dirty="0">
                <a:solidFill>
                  <a:srgbClr val="FF0000"/>
                </a:solidFill>
                <a:latin typeface="Meiryo UI" panose="020B0604030504040204" pitchFamily="50" charset="-128"/>
                <a:ea typeface="Meiryo UI" panose="020B0604030504040204" pitchFamily="50" charset="-128"/>
              </a:rPr>
              <a:t>M&amp;A</a:t>
            </a:r>
            <a:r>
              <a:rPr kumimoji="1" lang="ja-JP" altLang="en-US" sz="1200" dirty="0">
                <a:solidFill>
                  <a:srgbClr val="FF0000"/>
                </a:solidFill>
                <a:latin typeface="Meiryo UI" panose="020B0604030504040204" pitchFamily="50" charset="-128"/>
                <a:ea typeface="Meiryo UI" panose="020B0604030504040204" pitchFamily="50" charset="-128"/>
              </a:rPr>
              <a:t>を選択している重点施策のいずれかは本補助事業で実施予定の施策としてください。</a:t>
            </a:r>
            <a:endParaRPr kumimoji="1" lang="en-US" altLang="ja-JP" sz="1200" dirty="0">
              <a:solidFill>
                <a:srgbClr val="FF0000"/>
              </a:solidFill>
              <a:latin typeface="Meiryo UI" panose="020B0604030504040204" pitchFamily="50" charset="-128"/>
              <a:ea typeface="Meiryo UI" panose="020B0604030504040204" pitchFamily="50" charset="-128"/>
            </a:endParaRPr>
          </a:p>
          <a:p>
            <a:pPr>
              <a:spcAft>
                <a:spcPts val="650"/>
              </a:spcAft>
            </a:pPr>
            <a:r>
              <a:rPr kumimoji="1" lang="en-US" altLang="ja-JP" sz="1200" dirty="0">
                <a:solidFill>
                  <a:srgbClr val="FF0000"/>
                </a:solidFill>
                <a:latin typeface="Meiryo UI" panose="020B0604030504040204" pitchFamily="50" charset="-128"/>
                <a:ea typeface="Meiryo UI" panose="020B0604030504040204" pitchFamily="50" charset="-128"/>
              </a:rPr>
              <a:t>※BOX</a:t>
            </a:r>
            <a:r>
              <a:rPr kumimoji="1" lang="ja-JP" altLang="en-US" sz="1200" dirty="0">
                <a:solidFill>
                  <a:srgbClr val="FF0000"/>
                </a:solidFill>
                <a:latin typeface="Meiryo UI" panose="020B0604030504040204" pitchFamily="50" charset="-128"/>
                <a:ea typeface="Meiryo UI" panose="020B0604030504040204" pitchFamily="50" charset="-128"/>
              </a:rPr>
              <a:t>は書きやすいように自由に追加・変更いただいて構いません</a:t>
            </a:r>
            <a:endParaRPr kumimoji="1" lang="en-US" altLang="ja-JP" sz="1400" dirty="0">
              <a:solidFill>
                <a:srgbClr val="FF0000"/>
              </a:solidFill>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A03AB354-B6A4-E17B-B254-41498A8BC2B3}"/>
              </a:ext>
            </a:extLst>
          </p:cNvPr>
          <p:cNvSpPr txBox="1">
            <a:spLocks/>
          </p:cNvSpPr>
          <p:nvPr/>
        </p:nvSpPr>
        <p:spPr>
          <a:xfrm>
            <a:off x="554531" y="-22973"/>
            <a:ext cx="2879549" cy="361884"/>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1. </a:t>
            </a:r>
            <a:r>
              <a:rPr lang="ja-JP" altLang="en-US" sz="1300" dirty="0">
                <a:solidFill>
                  <a:schemeClr val="tx2"/>
                </a:solidFill>
                <a:latin typeface="Meiryo UI" panose="020B0604030504040204" pitchFamily="50" charset="-128"/>
                <a:ea typeface="Meiryo UI" panose="020B0604030504040204" pitchFamily="50" charset="-128"/>
                <a:cs typeface="+mn-cs"/>
              </a:rPr>
              <a:t>経営力／</a:t>
            </a:r>
            <a:r>
              <a:rPr lang="en-US" altLang="ja-JP" sz="1300" dirty="0">
                <a:solidFill>
                  <a:schemeClr val="tx2"/>
                </a:solidFill>
                <a:latin typeface="Meiryo UI" panose="020B0604030504040204" pitchFamily="50" charset="-128"/>
                <a:ea typeface="Meiryo UI" panose="020B0604030504040204" pitchFamily="50" charset="-128"/>
                <a:cs typeface="+mn-cs"/>
              </a:rPr>
              <a:t>3. </a:t>
            </a:r>
            <a:r>
              <a:rPr lang="ja-JP" altLang="en-US" sz="1300" dirty="0">
                <a:solidFill>
                  <a:schemeClr val="tx2"/>
                </a:solidFill>
                <a:latin typeface="Meiryo UI" panose="020B0604030504040204" pitchFamily="50" charset="-128"/>
                <a:ea typeface="Meiryo UI" panose="020B0604030504040204" pitchFamily="50" charset="-128"/>
                <a:cs typeface="+mn-cs"/>
              </a:rPr>
              <a:t>売上高</a:t>
            </a:r>
            <a:r>
              <a:rPr lang="en-US" altLang="ja-JP" sz="1300" dirty="0">
                <a:solidFill>
                  <a:schemeClr val="tx2"/>
                </a:solidFill>
                <a:latin typeface="Meiryo UI" panose="020B0604030504040204" pitchFamily="50" charset="-128"/>
                <a:ea typeface="Meiryo UI" panose="020B0604030504040204" pitchFamily="50" charset="-128"/>
                <a:cs typeface="+mn-cs"/>
              </a:rPr>
              <a:t>100</a:t>
            </a:r>
            <a:r>
              <a:rPr lang="ja-JP" altLang="en-US" sz="1300" dirty="0">
                <a:solidFill>
                  <a:schemeClr val="tx2"/>
                </a:solidFill>
                <a:latin typeface="Meiryo UI" panose="020B0604030504040204" pitchFamily="50" charset="-128"/>
                <a:ea typeface="Meiryo UI" panose="020B0604030504040204" pitchFamily="50" charset="-128"/>
                <a:cs typeface="+mn-cs"/>
              </a:rPr>
              <a:t>億円ビジョン</a:t>
            </a:r>
          </a:p>
        </p:txBody>
      </p:sp>
      <p:sp>
        <p:nvSpPr>
          <p:cNvPr id="15" name="タイトル 3">
            <a:extLst>
              <a:ext uri="{FF2B5EF4-FFF2-40B4-BE49-F238E27FC236}">
                <a16:creationId xmlns:a16="http://schemas.microsoft.com/office/drawing/2014/main" id="{9D12A233-739B-3196-7D2D-694657480BC3}"/>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sp>
        <p:nvSpPr>
          <p:cNvPr id="3" name="正方形/長方形 2">
            <a:extLst>
              <a:ext uri="{FF2B5EF4-FFF2-40B4-BE49-F238E27FC236}">
                <a16:creationId xmlns:a16="http://schemas.microsoft.com/office/drawing/2014/main" id="{F13FAC09-0794-DCF8-7597-B120EA851015}"/>
              </a:ext>
            </a:extLst>
          </p:cNvPr>
          <p:cNvSpPr/>
          <p:nvPr/>
        </p:nvSpPr>
        <p:spPr>
          <a:xfrm>
            <a:off x="927100" y="2565400"/>
            <a:ext cx="2032000" cy="900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endParaRPr kumimoji="1" lang="ja-JP" altLang="en-US" sz="1050" dirty="0">
              <a:solidFill>
                <a:schemeClr val="tx1"/>
              </a:solidFill>
            </a:endParaRPr>
          </a:p>
        </p:txBody>
      </p:sp>
      <p:cxnSp>
        <p:nvCxnSpPr>
          <p:cNvPr id="7" name="直線コネクタ 6">
            <a:extLst>
              <a:ext uri="{FF2B5EF4-FFF2-40B4-BE49-F238E27FC236}">
                <a16:creationId xmlns:a16="http://schemas.microsoft.com/office/drawing/2014/main" id="{3F2B3138-AEB4-C522-5E8B-07A16842805C}"/>
              </a:ext>
            </a:extLst>
          </p:cNvPr>
          <p:cNvCxnSpPr>
            <a:cxnSpLocks/>
          </p:cNvCxnSpPr>
          <p:nvPr/>
        </p:nvCxnSpPr>
        <p:spPr>
          <a:xfrm>
            <a:off x="927100" y="2444750"/>
            <a:ext cx="203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0990AA12-5621-D01B-A770-1C1CB515D360}"/>
              </a:ext>
            </a:extLst>
          </p:cNvPr>
          <p:cNvSpPr txBox="1"/>
          <p:nvPr/>
        </p:nvSpPr>
        <p:spPr>
          <a:xfrm>
            <a:off x="927100" y="2131011"/>
            <a:ext cx="2032000" cy="261610"/>
          </a:xfrm>
          <a:prstGeom prst="rect">
            <a:avLst/>
          </a:prstGeom>
          <a:noFill/>
        </p:spPr>
        <p:txBody>
          <a:bodyPr wrap="square" rtlCol="0">
            <a:spAutoFit/>
          </a:bodyPr>
          <a:lstStyle/>
          <a:p>
            <a:pPr algn="ctr"/>
            <a:r>
              <a:rPr kumimoji="1" lang="ja-JP" altLang="en-US" sz="1050" dirty="0"/>
              <a:t>事業の方向性</a:t>
            </a:r>
          </a:p>
        </p:txBody>
      </p:sp>
      <p:sp>
        <p:nvSpPr>
          <p:cNvPr id="10" name="正方形/長方形 9">
            <a:extLst>
              <a:ext uri="{FF2B5EF4-FFF2-40B4-BE49-F238E27FC236}">
                <a16:creationId xmlns:a16="http://schemas.microsoft.com/office/drawing/2014/main" id="{A0788F07-0C0D-9693-1BB1-C7DC31A2EEF5}"/>
              </a:ext>
            </a:extLst>
          </p:cNvPr>
          <p:cNvSpPr/>
          <p:nvPr/>
        </p:nvSpPr>
        <p:spPr>
          <a:xfrm>
            <a:off x="382392" y="2565400"/>
            <a:ext cx="398658" cy="900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rPr>
              <a:t>1</a:t>
            </a:r>
            <a:endParaRPr kumimoji="1" lang="ja-JP" altLang="en-US" sz="1050" dirty="0">
              <a:solidFill>
                <a:schemeClr val="tx1"/>
              </a:solidFill>
            </a:endParaRPr>
          </a:p>
        </p:txBody>
      </p:sp>
      <p:sp>
        <p:nvSpPr>
          <p:cNvPr id="11" name="正方形/長方形 10">
            <a:extLst>
              <a:ext uri="{FF2B5EF4-FFF2-40B4-BE49-F238E27FC236}">
                <a16:creationId xmlns:a16="http://schemas.microsoft.com/office/drawing/2014/main" id="{8105F65C-9F39-0172-1315-781C09155F01}"/>
              </a:ext>
            </a:extLst>
          </p:cNvPr>
          <p:cNvSpPr/>
          <p:nvPr/>
        </p:nvSpPr>
        <p:spPr>
          <a:xfrm>
            <a:off x="927100" y="3591981"/>
            <a:ext cx="2032000" cy="900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12" name="正方形/長方形 11">
            <a:extLst>
              <a:ext uri="{FF2B5EF4-FFF2-40B4-BE49-F238E27FC236}">
                <a16:creationId xmlns:a16="http://schemas.microsoft.com/office/drawing/2014/main" id="{62E8E9E1-B226-C924-0F0D-C8D5B7D6A655}"/>
              </a:ext>
            </a:extLst>
          </p:cNvPr>
          <p:cNvSpPr/>
          <p:nvPr/>
        </p:nvSpPr>
        <p:spPr>
          <a:xfrm>
            <a:off x="382392" y="3591981"/>
            <a:ext cx="398658" cy="900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rPr>
              <a:t>2</a:t>
            </a:r>
            <a:endParaRPr kumimoji="1" lang="ja-JP" altLang="en-US" sz="1050" dirty="0">
              <a:solidFill>
                <a:schemeClr val="tx1"/>
              </a:solidFill>
            </a:endParaRPr>
          </a:p>
        </p:txBody>
      </p:sp>
      <p:sp>
        <p:nvSpPr>
          <p:cNvPr id="18" name="正方形/長方形 17">
            <a:extLst>
              <a:ext uri="{FF2B5EF4-FFF2-40B4-BE49-F238E27FC236}">
                <a16:creationId xmlns:a16="http://schemas.microsoft.com/office/drawing/2014/main" id="{08445A82-BC15-05B8-72C5-78D8DF3F8ABA}"/>
              </a:ext>
            </a:extLst>
          </p:cNvPr>
          <p:cNvSpPr/>
          <p:nvPr/>
        </p:nvSpPr>
        <p:spPr>
          <a:xfrm>
            <a:off x="927100" y="4618562"/>
            <a:ext cx="2032000" cy="900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19" name="正方形/長方形 18">
            <a:extLst>
              <a:ext uri="{FF2B5EF4-FFF2-40B4-BE49-F238E27FC236}">
                <a16:creationId xmlns:a16="http://schemas.microsoft.com/office/drawing/2014/main" id="{BC7A76DA-4FF5-AEBF-21DB-357A9F77C558}"/>
              </a:ext>
            </a:extLst>
          </p:cNvPr>
          <p:cNvSpPr/>
          <p:nvPr/>
        </p:nvSpPr>
        <p:spPr>
          <a:xfrm>
            <a:off x="382392" y="4618562"/>
            <a:ext cx="398658" cy="900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a:solidFill>
                  <a:schemeClr val="tx1"/>
                </a:solidFill>
              </a:rPr>
              <a:t>3</a:t>
            </a:r>
            <a:endParaRPr kumimoji="1" lang="ja-JP" altLang="en-US" sz="1050" dirty="0">
              <a:solidFill>
                <a:schemeClr val="tx1"/>
              </a:solidFill>
            </a:endParaRPr>
          </a:p>
        </p:txBody>
      </p:sp>
      <p:cxnSp>
        <p:nvCxnSpPr>
          <p:cNvPr id="22" name="直線コネクタ 21">
            <a:extLst>
              <a:ext uri="{FF2B5EF4-FFF2-40B4-BE49-F238E27FC236}">
                <a16:creationId xmlns:a16="http://schemas.microsoft.com/office/drawing/2014/main" id="{1969FAB9-D9D5-98B8-76F7-D509A06145F0}"/>
              </a:ext>
            </a:extLst>
          </p:cNvPr>
          <p:cNvCxnSpPr>
            <a:cxnSpLocks/>
          </p:cNvCxnSpPr>
          <p:nvPr/>
        </p:nvCxnSpPr>
        <p:spPr>
          <a:xfrm>
            <a:off x="3105150" y="2444750"/>
            <a:ext cx="10287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テキスト ボックス 22">
            <a:extLst>
              <a:ext uri="{FF2B5EF4-FFF2-40B4-BE49-F238E27FC236}">
                <a16:creationId xmlns:a16="http://schemas.microsoft.com/office/drawing/2014/main" id="{D6B5D02A-FEA3-EDB1-9FD5-9C721F00C9E7}"/>
              </a:ext>
            </a:extLst>
          </p:cNvPr>
          <p:cNvSpPr txBox="1"/>
          <p:nvPr/>
        </p:nvSpPr>
        <p:spPr>
          <a:xfrm>
            <a:off x="3105150" y="2131011"/>
            <a:ext cx="1028700" cy="253916"/>
          </a:xfrm>
          <a:prstGeom prst="rect">
            <a:avLst/>
          </a:prstGeom>
          <a:noFill/>
        </p:spPr>
        <p:txBody>
          <a:bodyPr wrap="square" rtlCol="0">
            <a:spAutoFit/>
          </a:bodyPr>
          <a:lstStyle/>
          <a:p>
            <a:pPr algn="ctr"/>
            <a:r>
              <a:rPr kumimoji="1" lang="ja-JP" altLang="en-US" sz="1050" dirty="0"/>
              <a:t>手段</a:t>
            </a:r>
          </a:p>
        </p:txBody>
      </p:sp>
      <p:sp>
        <p:nvSpPr>
          <p:cNvPr id="25" name="正方形/長方形 24">
            <a:extLst>
              <a:ext uri="{FF2B5EF4-FFF2-40B4-BE49-F238E27FC236}">
                <a16:creationId xmlns:a16="http://schemas.microsoft.com/office/drawing/2014/main" id="{F6DD4F81-FA13-52A0-A6AC-46B19BB95442}"/>
              </a:ext>
            </a:extLst>
          </p:cNvPr>
          <p:cNvSpPr/>
          <p:nvPr/>
        </p:nvSpPr>
        <p:spPr>
          <a:xfrm>
            <a:off x="3105150" y="2565400"/>
            <a:ext cx="1028700" cy="900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dirty="0">
              <a:solidFill>
                <a:schemeClr val="tx1"/>
              </a:solidFill>
            </a:endParaRPr>
          </a:p>
        </p:txBody>
      </p:sp>
      <p:sp>
        <p:nvSpPr>
          <p:cNvPr id="26" name="正方形/長方形 25">
            <a:extLst>
              <a:ext uri="{FF2B5EF4-FFF2-40B4-BE49-F238E27FC236}">
                <a16:creationId xmlns:a16="http://schemas.microsoft.com/office/drawing/2014/main" id="{8A2ED13B-1B76-3442-51FA-10B021F11D68}"/>
              </a:ext>
            </a:extLst>
          </p:cNvPr>
          <p:cNvSpPr/>
          <p:nvPr/>
        </p:nvSpPr>
        <p:spPr>
          <a:xfrm>
            <a:off x="3105150" y="3591981"/>
            <a:ext cx="1028700" cy="900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dirty="0">
              <a:solidFill>
                <a:schemeClr val="tx1"/>
              </a:solidFill>
            </a:endParaRPr>
          </a:p>
        </p:txBody>
      </p:sp>
      <p:sp>
        <p:nvSpPr>
          <p:cNvPr id="27" name="正方形/長方形 26">
            <a:extLst>
              <a:ext uri="{FF2B5EF4-FFF2-40B4-BE49-F238E27FC236}">
                <a16:creationId xmlns:a16="http://schemas.microsoft.com/office/drawing/2014/main" id="{2E42F6A9-BB3A-F398-AF94-C8EF0A8B8E44}"/>
              </a:ext>
            </a:extLst>
          </p:cNvPr>
          <p:cNvSpPr/>
          <p:nvPr/>
        </p:nvSpPr>
        <p:spPr>
          <a:xfrm>
            <a:off x="3105150" y="4618562"/>
            <a:ext cx="1028700" cy="900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dirty="0">
              <a:solidFill>
                <a:schemeClr val="tx1"/>
              </a:solidFill>
            </a:endParaRPr>
          </a:p>
        </p:txBody>
      </p:sp>
      <p:cxnSp>
        <p:nvCxnSpPr>
          <p:cNvPr id="35" name="直線コネクタ 34">
            <a:extLst>
              <a:ext uri="{FF2B5EF4-FFF2-40B4-BE49-F238E27FC236}">
                <a16:creationId xmlns:a16="http://schemas.microsoft.com/office/drawing/2014/main" id="{94ECC250-36FD-C2D6-9F4C-CA32ACC3DDC6}"/>
              </a:ext>
            </a:extLst>
          </p:cNvPr>
          <p:cNvCxnSpPr>
            <a:cxnSpLocks/>
          </p:cNvCxnSpPr>
          <p:nvPr/>
        </p:nvCxnSpPr>
        <p:spPr>
          <a:xfrm>
            <a:off x="4279900" y="2444750"/>
            <a:ext cx="52514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正方形/長方形 36">
            <a:extLst>
              <a:ext uri="{FF2B5EF4-FFF2-40B4-BE49-F238E27FC236}">
                <a16:creationId xmlns:a16="http://schemas.microsoft.com/office/drawing/2014/main" id="{43B294E6-D5E0-C869-4BE0-268681CE4B66}"/>
              </a:ext>
            </a:extLst>
          </p:cNvPr>
          <p:cNvSpPr/>
          <p:nvPr/>
        </p:nvSpPr>
        <p:spPr>
          <a:xfrm>
            <a:off x="4279900" y="2565400"/>
            <a:ext cx="5251450" cy="900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38" name="正方形/長方形 37">
            <a:extLst>
              <a:ext uri="{FF2B5EF4-FFF2-40B4-BE49-F238E27FC236}">
                <a16:creationId xmlns:a16="http://schemas.microsoft.com/office/drawing/2014/main" id="{652E9FEF-AE63-143D-5FF5-6598DA2A3366}"/>
              </a:ext>
            </a:extLst>
          </p:cNvPr>
          <p:cNvSpPr/>
          <p:nvPr/>
        </p:nvSpPr>
        <p:spPr>
          <a:xfrm>
            <a:off x="4279900" y="3591981"/>
            <a:ext cx="5251450" cy="900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39" name="正方形/長方形 38">
            <a:extLst>
              <a:ext uri="{FF2B5EF4-FFF2-40B4-BE49-F238E27FC236}">
                <a16:creationId xmlns:a16="http://schemas.microsoft.com/office/drawing/2014/main" id="{C26D23DA-5914-C90B-232A-C59F69BAD919}"/>
              </a:ext>
            </a:extLst>
          </p:cNvPr>
          <p:cNvSpPr/>
          <p:nvPr/>
        </p:nvSpPr>
        <p:spPr>
          <a:xfrm>
            <a:off x="4279900" y="4618562"/>
            <a:ext cx="5251450" cy="9000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cxnSp>
        <p:nvCxnSpPr>
          <p:cNvPr id="44" name="直線コネクタ 43">
            <a:extLst>
              <a:ext uri="{FF2B5EF4-FFF2-40B4-BE49-F238E27FC236}">
                <a16:creationId xmlns:a16="http://schemas.microsoft.com/office/drawing/2014/main" id="{40AAC4DF-0DA8-06E4-BC14-F0D4ACA8AA2C}"/>
              </a:ext>
            </a:extLst>
          </p:cNvPr>
          <p:cNvCxnSpPr>
            <a:cxnSpLocks/>
          </p:cNvCxnSpPr>
          <p:nvPr/>
        </p:nvCxnSpPr>
        <p:spPr>
          <a:xfrm>
            <a:off x="382392" y="2444750"/>
            <a:ext cx="39865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テキスト ボックス 44">
            <a:extLst>
              <a:ext uri="{FF2B5EF4-FFF2-40B4-BE49-F238E27FC236}">
                <a16:creationId xmlns:a16="http://schemas.microsoft.com/office/drawing/2014/main" id="{3D5DA1A3-A9AB-EE97-6FAF-D69BFFDF37D6}"/>
              </a:ext>
            </a:extLst>
          </p:cNvPr>
          <p:cNvSpPr txBox="1"/>
          <p:nvPr/>
        </p:nvSpPr>
        <p:spPr>
          <a:xfrm>
            <a:off x="382392" y="2131011"/>
            <a:ext cx="398658" cy="253916"/>
          </a:xfrm>
          <a:prstGeom prst="rect">
            <a:avLst/>
          </a:prstGeom>
          <a:noFill/>
        </p:spPr>
        <p:txBody>
          <a:bodyPr wrap="square" rtlCol="0">
            <a:spAutoFit/>
          </a:bodyPr>
          <a:lstStyle/>
          <a:p>
            <a:pPr algn="ctr"/>
            <a:r>
              <a:rPr kumimoji="1" lang="en-US" altLang="ja-JP" sz="1050" dirty="0"/>
              <a:t>No.</a:t>
            </a:r>
            <a:endParaRPr kumimoji="1" lang="ja-JP" altLang="en-US" sz="1050" dirty="0"/>
          </a:p>
        </p:txBody>
      </p:sp>
      <p:sp>
        <p:nvSpPr>
          <p:cNvPr id="47" name="テキスト ボックス 46">
            <a:extLst>
              <a:ext uri="{FF2B5EF4-FFF2-40B4-BE49-F238E27FC236}">
                <a16:creationId xmlns:a16="http://schemas.microsoft.com/office/drawing/2014/main" id="{38446828-E639-963A-8EFB-61865740AC00}"/>
              </a:ext>
            </a:extLst>
          </p:cNvPr>
          <p:cNvSpPr txBox="1"/>
          <p:nvPr/>
        </p:nvSpPr>
        <p:spPr>
          <a:xfrm>
            <a:off x="4279900" y="2131011"/>
            <a:ext cx="5251450" cy="253916"/>
          </a:xfrm>
          <a:prstGeom prst="rect">
            <a:avLst/>
          </a:prstGeom>
          <a:noFill/>
        </p:spPr>
        <p:txBody>
          <a:bodyPr wrap="square" rtlCol="0">
            <a:spAutoFit/>
          </a:bodyPr>
          <a:lstStyle/>
          <a:p>
            <a:pPr algn="ctr"/>
            <a:r>
              <a:rPr kumimoji="1" lang="ja-JP" altLang="en-US" sz="1050" dirty="0"/>
              <a:t>重点施策</a:t>
            </a:r>
          </a:p>
        </p:txBody>
      </p:sp>
      <p:sp>
        <p:nvSpPr>
          <p:cNvPr id="48" name="四角形: 1 つの角を切り取る 47">
            <a:extLst>
              <a:ext uri="{FF2B5EF4-FFF2-40B4-BE49-F238E27FC236}">
                <a16:creationId xmlns:a16="http://schemas.microsoft.com/office/drawing/2014/main" id="{BBC8C094-403D-44ED-0EF5-C63D770013C7}"/>
              </a:ext>
            </a:extLst>
          </p:cNvPr>
          <p:cNvSpPr/>
          <p:nvPr/>
        </p:nvSpPr>
        <p:spPr>
          <a:xfrm>
            <a:off x="5603596"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経営力</a:t>
            </a:r>
            <a:endParaRPr kumimoji="1" lang="ja-JP" altLang="en-US" sz="867">
              <a:solidFill>
                <a:schemeClr val="bg1"/>
              </a:solidFill>
            </a:endParaRPr>
          </a:p>
        </p:txBody>
      </p:sp>
      <p:sp>
        <p:nvSpPr>
          <p:cNvPr id="49" name="四角形: 1 つの角を切り取る 48">
            <a:extLst>
              <a:ext uri="{FF2B5EF4-FFF2-40B4-BE49-F238E27FC236}">
                <a16:creationId xmlns:a16="http://schemas.microsoft.com/office/drawing/2014/main" id="{84C6057C-8636-4EC6-D406-2B0771B60C92}"/>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波及効果</a:t>
            </a:r>
            <a:endParaRPr kumimoji="1" lang="ja-JP" altLang="en-US" sz="867"/>
          </a:p>
        </p:txBody>
      </p:sp>
      <p:sp>
        <p:nvSpPr>
          <p:cNvPr id="50" name="四角形: 1 つの角を切り取る 49">
            <a:extLst>
              <a:ext uri="{FF2B5EF4-FFF2-40B4-BE49-F238E27FC236}">
                <a16:creationId xmlns:a16="http://schemas.microsoft.com/office/drawing/2014/main" id="{58A6674C-4DAB-E5BF-3F1E-3291FE28C101}"/>
              </a:ext>
            </a:extLst>
          </p:cNvPr>
          <p:cNvSpPr/>
          <p:nvPr/>
        </p:nvSpPr>
        <p:spPr>
          <a:xfrm>
            <a:off x="8443560"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a:solidFill>
                  <a:schemeClr val="bg1"/>
                </a:solidFill>
                <a:latin typeface="Meiryo UI" panose="020B0604030504040204" pitchFamily="50" charset="-128"/>
                <a:ea typeface="Meiryo UI" panose="020B0604030504040204" pitchFamily="50" charset="-128"/>
              </a:rPr>
              <a:t>M&amp;A</a:t>
            </a:r>
            <a:r>
              <a:rPr kumimoji="1" lang="ja-JP" altLang="en-US" sz="867" b="1">
                <a:solidFill>
                  <a:schemeClr val="bg1"/>
                </a:solidFill>
                <a:latin typeface="Meiryo UI" panose="020B0604030504040204" pitchFamily="50" charset="-128"/>
                <a:ea typeface="Meiryo UI" panose="020B0604030504040204" pitchFamily="50" charset="-128"/>
              </a:rPr>
              <a:t>実施の諸条件</a:t>
            </a:r>
            <a:endParaRPr kumimoji="1" lang="ja-JP" altLang="en-US" sz="867">
              <a:solidFill>
                <a:schemeClr val="bg1"/>
              </a:solidFill>
            </a:endParaRPr>
          </a:p>
        </p:txBody>
      </p:sp>
      <p:sp>
        <p:nvSpPr>
          <p:cNvPr id="5" name="テキスト ボックス 4">
            <a:extLst>
              <a:ext uri="{FF2B5EF4-FFF2-40B4-BE49-F238E27FC236}">
                <a16:creationId xmlns:a16="http://schemas.microsoft.com/office/drawing/2014/main" id="{DFCC2346-15BA-6C91-2637-3C964E915B10}"/>
              </a:ext>
            </a:extLst>
          </p:cNvPr>
          <p:cNvSpPr txBox="1"/>
          <p:nvPr/>
        </p:nvSpPr>
        <p:spPr>
          <a:xfrm>
            <a:off x="70352" y="1509780"/>
            <a:ext cx="5206498" cy="28694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ctr" anchorCtr="0" forceAA="0" compatLnSpc="1">
            <a:prstTxWarp prst="textNoShape">
              <a:avLst/>
            </a:prstTxWarp>
            <a:noAutofit/>
          </a:bodyPr>
          <a:lstStyle/>
          <a:p>
            <a:r>
              <a:rPr kumimoji="1" lang="ja-JP" altLang="en-US" sz="1517" dirty="0">
                <a:solidFill>
                  <a:schemeClr val="tx1"/>
                </a:solidFill>
                <a:latin typeface="Meiryo UI" panose="020B0604030504040204" pitchFamily="50" charset="-128"/>
                <a:ea typeface="Meiryo UI" panose="020B0604030504040204" pitchFamily="50" charset="-128"/>
              </a:rPr>
              <a:t>売上高</a:t>
            </a:r>
            <a:r>
              <a:rPr kumimoji="1" lang="en-US" altLang="ja-JP" sz="1517" dirty="0">
                <a:solidFill>
                  <a:schemeClr val="tx1"/>
                </a:solidFill>
                <a:latin typeface="Meiryo UI" panose="020B0604030504040204" pitchFamily="50" charset="-128"/>
                <a:ea typeface="Meiryo UI" panose="020B0604030504040204" pitchFamily="50" charset="-128"/>
              </a:rPr>
              <a:t>100</a:t>
            </a:r>
            <a:r>
              <a:rPr kumimoji="1" lang="ja-JP" altLang="en-US" sz="1517" dirty="0">
                <a:solidFill>
                  <a:schemeClr val="tx1"/>
                </a:solidFill>
                <a:latin typeface="Meiryo UI" panose="020B0604030504040204" pitchFamily="50" charset="-128"/>
                <a:ea typeface="Meiryo UI" panose="020B0604030504040204" pitchFamily="50" charset="-128"/>
              </a:rPr>
              <a:t>億円を達成するための事業方向性と重点施策</a:t>
            </a:r>
          </a:p>
        </p:txBody>
      </p:sp>
      <p:sp>
        <p:nvSpPr>
          <p:cNvPr id="17" name="スライド番号プレースホルダー 2">
            <a:extLst>
              <a:ext uri="{FF2B5EF4-FFF2-40B4-BE49-F238E27FC236}">
                <a16:creationId xmlns:a16="http://schemas.microsoft.com/office/drawing/2014/main" id="{5B15525C-1710-FD2D-F65F-115492D06B0B}"/>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ja-JP" dirty="0">
                <a:solidFill>
                  <a:schemeClr val="tx1"/>
                </a:solidFill>
                <a:latin typeface="Yu Gothic UI" panose="020B0500000000000000" pitchFamily="50" charset="-128"/>
                <a:ea typeface="Yu Gothic UI" panose="020B0500000000000000" pitchFamily="50" charset="-128"/>
              </a:rPr>
              <a:t>7</a:t>
            </a:r>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15256009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77A6206D-E68F-4828-50E6-52B9FA24E8B8}"/>
              </a:ext>
            </a:extLst>
          </p:cNvPr>
          <p:cNvSpPr/>
          <p:nvPr/>
        </p:nvSpPr>
        <p:spPr>
          <a:xfrm>
            <a:off x="5206999" y="1061979"/>
            <a:ext cx="4528081" cy="684308"/>
          </a:xfrm>
          <a:prstGeom prst="rect">
            <a:avLst/>
          </a:prstGeom>
          <a:solidFill>
            <a:srgbClr val="FFFF00"/>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t" anchorCtr="0" forceAA="0" compatLnSpc="1">
            <a:prstTxWarp prst="textNoShape">
              <a:avLst/>
            </a:prstTxWarp>
            <a:noAutofit/>
          </a:bodyPr>
          <a:lstStyle/>
          <a:p>
            <a:pPr>
              <a:spcAft>
                <a:spcPts val="650"/>
              </a:spcAft>
            </a:pPr>
            <a:r>
              <a:rPr kumimoji="1" lang="en-US" altLang="ja-JP" sz="1200" dirty="0">
                <a:solidFill>
                  <a:srgbClr val="FF0000"/>
                </a:solidFill>
                <a:latin typeface="Meiryo UI" panose="020B0604030504040204" pitchFamily="50" charset="-128"/>
                <a:ea typeface="Meiryo UI" panose="020B0604030504040204" pitchFamily="50" charset="-128"/>
              </a:rPr>
              <a:t>1-3.</a:t>
            </a:r>
            <a:r>
              <a:rPr kumimoji="1" lang="ja-JP" altLang="en-US" sz="1200" dirty="0">
                <a:solidFill>
                  <a:srgbClr val="FF0000"/>
                </a:solidFill>
                <a:latin typeface="Meiryo UI" panose="020B0604030504040204" pitchFamily="50" charset="-128"/>
                <a:ea typeface="Meiryo UI" panose="020B0604030504040204" pitchFamily="50" charset="-128"/>
              </a:rPr>
              <a:t>売上高</a:t>
            </a:r>
            <a:r>
              <a:rPr kumimoji="1" lang="en-US" altLang="ja-JP" sz="1200" dirty="0">
                <a:solidFill>
                  <a:srgbClr val="FF0000"/>
                </a:solidFill>
                <a:latin typeface="Meiryo UI" panose="020B0604030504040204" pitchFamily="50" charset="-128"/>
                <a:ea typeface="Meiryo UI" panose="020B0604030504040204" pitchFamily="50" charset="-128"/>
              </a:rPr>
              <a:t>100</a:t>
            </a:r>
            <a:r>
              <a:rPr kumimoji="1" lang="ja-JP" altLang="en-US" sz="1200" dirty="0">
                <a:solidFill>
                  <a:srgbClr val="FF0000"/>
                </a:solidFill>
                <a:latin typeface="Meiryo UI" panose="020B0604030504040204" pitchFamily="50" charset="-128"/>
                <a:ea typeface="Meiryo UI" panose="020B0604030504040204" pitchFamily="50" charset="-128"/>
              </a:rPr>
              <a:t>億円ビジョンのページにて記載した本補助事業に申請予定の</a:t>
            </a:r>
            <a:r>
              <a:rPr kumimoji="1" lang="en-US" altLang="ja-JP" sz="1200" dirty="0">
                <a:solidFill>
                  <a:srgbClr val="FF0000"/>
                </a:solidFill>
                <a:latin typeface="Meiryo UI" panose="020B0604030504040204" pitchFamily="50" charset="-128"/>
                <a:ea typeface="Meiryo UI" panose="020B0604030504040204" pitchFamily="50" charset="-128"/>
              </a:rPr>
              <a:t>M&amp;A</a:t>
            </a:r>
            <a:r>
              <a:rPr kumimoji="1" lang="ja-JP" altLang="en-US" sz="1200" dirty="0">
                <a:solidFill>
                  <a:srgbClr val="FF0000"/>
                </a:solidFill>
                <a:latin typeface="Meiryo UI" panose="020B0604030504040204" pitchFamily="50" charset="-128"/>
                <a:ea typeface="Meiryo UI" panose="020B0604030504040204" pitchFamily="50" charset="-128"/>
              </a:rPr>
              <a:t>施策について、アンゾフの成長マトリクスというフレームワークを用いて該当領域を選択する蓋然性を示してください。</a:t>
            </a:r>
            <a:endParaRPr kumimoji="1" lang="en-US" altLang="ja-JP" sz="1400" dirty="0">
              <a:solidFill>
                <a:srgbClr val="FF0000"/>
              </a:solidFill>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A03AB354-B6A4-E17B-B254-41498A8BC2B3}"/>
              </a:ext>
            </a:extLst>
          </p:cNvPr>
          <p:cNvSpPr txBox="1">
            <a:spLocks/>
          </p:cNvSpPr>
          <p:nvPr/>
        </p:nvSpPr>
        <p:spPr>
          <a:xfrm>
            <a:off x="554531" y="-22973"/>
            <a:ext cx="2879549" cy="361884"/>
          </a:xfrm>
          <a:prstGeom prst="rect">
            <a:avLst/>
          </a:prstGeom>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300" dirty="0">
                <a:solidFill>
                  <a:schemeClr val="tx2"/>
                </a:solidFill>
                <a:latin typeface="Meiryo UI" panose="020B0604030504040204" pitchFamily="50" charset="-128"/>
                <a:ea typeface="Meiryo UI" panose="020B0604030504040204" pitchFamily="50" charset="-128"/>
                <a:cs typeface="+mn-cs"/>
              </a:rPr>
              <a:t>1. </a:t>
            </a:r>
            <a:r>
              <a:rPr lang="ja-JP" altLang="en-US" sz="1300" dirty="0">
                <a:solidFill>
                  <a:schemeClr val="tx2"/>
                </a:solidFill>
                <a:latin typeface="Meiryo UI" panose="020B0604030504040204" pitchFamily="50" charset="-128"/>
                <a:ea typeface="Meiryo UI" panose="020B0604030504040204" pitchFamily="50" charset="-128"/>
                <a:cs typeface="+mn-cs"/>
              </a:rPr>
              <a:t>経営力／</a:t>
            </a:r>
            <a:r>
              <a:rPr lang="en-US" altLang="ja-JP" sz="1300" dirty="0">
                <a:solidFill>
                  <a:schemeClr val="tx2"/>
                </a:solidFill>
                <a:latin typeface="Meiryo UI" panose="020B0604030504040204" pitchFamily="50" charset="-128"/>
                <a:ea typeface="Meiryo UI" panose="020B0604030504040204" pitchFamily="50" charset="-128"/>
                <a:cs typeface="+mn-cs"/>
              </a:rPr>
              <a:t>4. </a:t>
            </a:r>
            <a:r>
              <a:rPr lang="ja-JP" altLang="en-US" sz="1300" dirty="0">
                <a:solidFill>
                  <a:schemeClr val="tx2"/>
                </a:solidFill>
                <a:latin typeface="Meiryo UI" panose="020B0604030504040204" pitchFamily="50" charset="-128"/>
                <a:ea typeface="Meiryo UI" panose="020B0604030504040204" pitchFamily="50" charset="-128"/>
                <a:cs typeface="+mn-cs"/>
              </a:rPr>
              <a:t>成長マトリクス分析</a:t>
            </a:r>
          </a:p>
        </p:txBody>
      </p:sp>
      <p:sp>
        <p:nvSpPr>
          <p:cNvPr id="15" name="タイトル 3">
            <a:extLst>
              <a:ext uri="{FF2B5EF4-FFF2-40B4-BE49-F238E27FC236}">
                <a16:creationId xmlns:a16="http://schemas.microsoft.com/office/drawing/2014/main" id="{9D12A233-739B-3196-7D2D-694657480BC3}"/>
              </a:ext>
            </a:extLst>
          </p:cNvPr>
          <p:cNvSpPr txBox="1">
            <a:spLocks/>
          </p:cNvSpPr>
          <p:nvPr/>
        </p:nvSpPr>
        <p:spPr>
          <a:xfrm>
            <a:off x="554532" y="247555"/>
            <a:ext cx="9186369" cy="684308"/>
          </a:xfrm>
          <a:prstGeom prst="rect">
            <a:avLst/>
          </a:prstGeom>
          <a:ln>
            <a:solidFill>
              <a:schemeClr val="tx1"/>
            </a:solidFill>
            <a:prstDash val="sysDash"/>
          </a:ln>
        </p:spPr>
        <p:txBody>
          <a:bodyPr vert="horz"/>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517">
                <a:solidFill>
                  <a:schemeClr val="tx2"/>
                </a:solidFill>
                <a:latin typeface="Meiryo UI" panose="020B0604030504040204" pitchFamily="50" charset="-128"/>
                <a:ea typeface="Meiryo UI" panose="020B0604030504040204" pitchFamily="50" charset="-128"/>
                <a:cs typeface="+mn-cs"/>
              </a:rPr>
              <a:t>（スライドの内容を簡潔に記載してください）</a:t>
            </a:r>
          </a:p>
        </p:txBody>
      </p:sp>
      <p:sp>
        <p:nvSpPr>
          <p:cNvPr id="48" name="四角形: 1 つの角を切り取る 47">
            <a:extLst>
              <a:ext uri="{FF2B5EF4-FFF2-40B4-BE49-F238E27FC236}">
                <a16:creationId xmlns:a16="http://schemas.microsoft.com/office/drawing/2014/main" id="{BBC8C094-403D-44ED-0EF5-C63D770013C7}"/>
              </a:ext>
            </a:extLst>
          </p:cNvPr>
          <p:cNvSpPr/>
          <p:nvPr/>
        </p:nvSpPr>
        <p:spPr>
          <a:xfrm>
            <a:off x="5603596" y="27929"/>
            <a:ext cx="1296000" cy="207048"/>
          </a:xfrm>
          <a:prstGeom prst="snip1Rect">
            <a:avLst>
              <a:gd name="adj" fmla="val 50000"/>
            </a:avLst>
          </a:prstGeom>
          <a:solidFill>
            <a:schemeClr val="accent5"/>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経営力</a:t>
            </a:r>
            <a:endParaRPr kumimoji="1" lang="ja-JP" altLang="en-US" sz="867">
              <a:solidFill>
                <a:schemeClr val="bg1"/>
              </a:solidFill>
            </a:endParaRPr>
          </a:p>
        </p:txBody>
      </p:sp>
      <p:sp>
        <p:nvSpPr>
          <p:cNvPr id="49" name="四角形: 1 つの角を切り取る 48">
            <a:extLst>
              <a:ext uri="{FF2B5EF4-FFF2-40B4-BE49-F238E27FC236}">
                <a16:creationId xmlns:a16="http://schemas.microsoft.com/office/drawing/2014/main" id="{84C6057C-8636-4EC6-D406-2B0771B60C92}"/>
              </a:ext>
            </a:extLst>
          </p:cNvPr>
          <p:cNvSpPr/>
          <p:nvPr/>
        </p:nvSpPr>
        <p:spPr>
          <a:xfrm>
            <a:off x="7023578"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67" b="1">
                <a:solidFill>
                  <a:schemeClr val="bg1"/>
                </a:solidFill>
                <a:latin typeface="Meiryo UI" panose="020B0604030504040204" pitchFamily="50" charset="-128"/>
                <a:ea typeface="Meiryo UI" panose="020B0604030504040204" pitchFamily="50" charset="-128"/>
              </a:rPr>
              <a:t>波及効果</a:t>
            </a:r>
            <a:endParaRPr kumimoji="1" lang="ja-JP" altLang="en-US" sz="867"/>
          </a:p>
        </p:txBody>
      </p:sp>
      <p:sp>
        <p:nvSpPr>
          <p:cNvPr id="50" name="四角形: 1 つの角を切り取る 49">
            <a:extLst>
              <a:ext uri="{FF2B5EF4-FFF2-40B4-BE49-F238E27FC236}">
                <a16:creationId xmlns:a16="http://schemas.microsoft.com/office/drawing/2014/main" id="{58A6674C-4DAB-E5BF-3F1E-3291FE28C101}"/>
              </a:ext>
            </a:extLst>
          </p:cNvPr>
          <p:cNvSpPr/>
          <p:nvPr/>
        </p:nvSpPr>
        <p:spPr>
          <a:xfrm>
            <a:off x="8443560" y="27929"/>
            <a:ext cx="1296000" cy="207048"/>
          </a:xfrm>
          <a:prstGeom prst="snip1Rect">
            <a:avLst>
              <a:gd name="adj" fmla="val 50000"/>
            </a:avLst>
          </a:prstGeom>
          <a:solidFill>
            <a:schemeClr val="bg2">
              <a:lumMod val="90000"/>
            </a:schemeClr>
          </a:solidFill>
          <a:ln>
            <a:noFill/>
            <a:roun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67" b="1">
                <a:solidFill>
                  <a:schemeClr val="bg1"/>
                </a:solidFill>
                <a:latin typeface="Meiryo UI" panose="020B0604030504040204" pitchFamily="50" charset="-128"/>
                <a:ea typeface="Meiryo UI" panose="020B0604030504040204" pitchFamily="50" charset="-128"/>
              </a:rPr>
              <a:t>M&amp;A</a:t>
            </a:r>
            <a:r>
              <a:rPr kumimoji="1" lang="ja-JP" altLang="en-US" sz="867" b="1">
                <a:solidFill>
                  <a:schemeClr val="bg1"/>
                </a:solidFill>
                <a:latin typeface="Meiryo UI" panose="020B0604030504040204" pitchFamily="50" charset="-128"/>
                <a:ea typeface="Meiryo UI" panose="020B0604030504040204" pitchFamily="50" charset="-128"/>
              </a:rPr>
              <a:t>実施の諸条件</a:t>
            </a:r>
            <a:endParaRPr kumimoji="1" lang="ja-JP" altLang="en-US" sz="867">
              <a:solidFill>
                <a:schemeClr val="bg1"/>
              </a:solidFill>
            </a:endParaRPr>
          </a:p>
        </p:txBody>
      </p:sp>
      <p:sp>
        <p:nvSpPr>
          <p:cNvPr id="5" name="テキスト ボックス 4">
            <a:extLst>
              <a:ext uri="{FF2B5EF4-FFF2-40B4-BE49-F238E27FC236}">
                <a16:creationId xmlns:a16="http://schemas.microsoft.com/office/drawing/2014/main" id="{DFCC2346-15BA-6C91-2637-3C964E915B10}"/>
              </a:ext>
            </a:extLst>
          </p:cNvPr>
          <p:cNvSpPr txBox="1"/>
          <p:nvPr/>
        </p:nvSpPr>
        <p:spPr>
          <a:xfrm>
            <a:off x="70352" y="1509780"/>
            <a:ext cx="5206498" cy="28694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9060" tIns="49530" rIns="99060" bIns="49530" numCol="1" spcCol="0" rtlCol="0" fromWordArt="0" anchor="ctr" anchorCtr="0" forceAA="0" compatLnSpc="1">
            <a:prstTxWarp prst="textNoShape">
              <a:avLst/>
            </a:prstTxWarp>
            <a:noAutofit/>
          </a:bodyPr>
          <a:lstStyle/>
          <a:p>
            <a:r>
              <a:rPr lang="ja-JP" altLang="en-US" sz="1600" dirty="0">
                <a:solidFill>
                  <a:srgbClr val="000000"/>
                </a:solidFill>
                <a:latin typeface="Yu Gothic UI" panose="020B0500000000000000" pitchFamily="50" charset="-128"/>
                <a:ea typeface="Yu Gothic UI" panose="020B0500000000000000" pitchFamily="50" charset="-128"/>
                <a:sym typeface="Arial" panose="020B0604020202020204" pitchFamily="34" charset="0"/>
              </a:rPr>
              <a:t>成長マトリクス分析</a:t>
            </a:r>
            <a:endParaRPr kumimoji="1" lang="ja-JP" altLang="en-US" sz="1517" dirty="0">
              <a:solidFill>
                <a:schemeClr val="tx1"/>
              </a:solidFill>
              <a:latin typeface="Meiryo UI" panose="020B0604030504040204" pitchFamily="50" charset="-128"/>
              <a:ea typeface="Meiryo UI" panose="020B0604030504040204" pitchFamily="50" charset="-128"/>
            </a:endParaRPr>
          </a:p>
        </p:txBody>
      </p:sp>
      <p:graphicFrame>
        <p:nvGraphicFramePr>
          <p:cNvPr id="9" name="コンテンツ プレースホルダー 1">
            <a:extLst>
              <a:ext uri="{FF2B5EF4-FFF2-40B4-BE49-F238E27FC236}">
                <a16:creationId xmlns:a16="http://schemas.microsoft.com/office/drawing/2014/main" id="{EB99E50F-983C-046D-779B-58A4A86C45FF}"/>
              </a:ext>
            </a:extLst>
          </p:cNvPr>
          <p:cNvGraphicFramePr>
            <a:graphicFrameLocks/>
          </p:cNvGraphicFramePr>
          <p:nvPr>
            <p:extLst>
              <p:ext uri="{D42A27DB-BD31-4B8C-83A1-F6EECF244321}">
                <p14:modId xmlns:p14="http://schemas.microsoft.com/office/powerpoint/2010/main" val="258122408"/>
              </p:ext>
            </p:extLst>
          </p:nvPr>
        </p:nvGraphicFramePr>
        <p:xfrm>
          <a:off x="415925" y="1816100"/>
          <a:ext cx="8729604" cy="3625615"/>
        </p:xfrm>
        <a:graphic>
          <a:graphicData uri="http://schemas.openxmlformats.org/drawingml/2006/table">
            <a:tbl>
              <a:tblPr>
                <a:tableStyleId>{5C22544A-7EE6-4342-B048-85BDC9FD1C3A}</a:tableStyleId>
              </a:tblPr>
              <a:tblGrid>
                <a:gridCol w="459191">
                  <a:extLst>
                    <a:ext uri="{9D8B030D-6E8A-4147-A177-3AD203B41FA5}">
                      <a16:colId xmlns:a16="http://schemas.microsoft.com/office/drawing/2014/main" val="2598237998"/>
                    </a:ext>
                  </a:extLst>
                </a:gridCol>
                <a:gridCol w="459191">
                  <a:extLst>
                    <a:ext uri="{9D8B030D-6E8A-4147-A177-3AD203B41FA5}">
                      <a16:colId xmlns:a16="http://schemas.microsoft.com/office/drawing/2014/main" val="792757825"/>
                    </a:ext>
                  </a:extLst>
                </a:gridCol>
                <a:gridCol w="3905611">
                  <a:extLst>
                    <a:ext uri="{9D8B030D-6E8A-4147-A177-3AD203B41FA5}">
                      <a16:colId xmlns:a16="http://schemas.microsoft.com/office/drawing/2014/main" val="3171552551"/>
                    </a:ext>
                  </a:extLst>
                </a:gridCol>
                <a:gridCol w="3905611">
                  <a:extLst>
                    <a:ext uri="{9D8B030D-6E8A-4147-A177-3AD203B41FA5}">
                      <a16:colId xmlns:a16="http://schemas.microsoft.com/office/drawing/2014/main" val="469801512"/>
                    </a:ext>
                  </a:extLst>
                </a:gridCol>
              </a:tblGrid>
              <a:tr h="335495">
                <a:tc>
                  <a:txBody>
                    <a:bodyPr/>
                    <a:lstStyle/>
                    <a:p>
                      <a:pPr marL="0" lvl="1" indent="0" algn="ctr" eaLnBrk="1" hangingPunct="1">
                        <a:buFont typeface="Arial" panose="020B0604020202020204" pitchFamily="34" charset="0"/>
                        <a:buNone/>
                      </a:pPr>
                      <a:endParaRPr lang="en-US" altLang="ja-JP" sz="1200">
                        <a:solidFill>
                          <a:schemeClr val="tx1"/>
                        </a:solidFill>
                        <a:latin typeface="Yu Gothic UI" panose="020B0500000000000000" pitchFamily="50" charset="-128"/>
                        <a:ea typeface="Yu Gothic UI" panose="020B0500000000000000" pitchFamily="50" charset="-128"/>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bg1"/>
                    </a:solidFill>
                  </a:tcPr>
                </a:tc>
                <a:tc>
                  <a:txBody>
                    <a:bodyPr/>
                    <a:lstStyle/>
                    <a:p>
                      <a:pPr marL="0" lvl="1" indent="0" algn="ctr" eaLnBrk="1" hangingPunct="1">
                        <a:buFont typeface="Arial" panose="020B0604020202020204" pitchFamily="34" charset="0"/>
                        <a:buNone/>
                      </a:pPr>
                      <a:endParaRPr lang="en-US" altLang="ja-JP" sz="1200">
                        <a:solidFill>
                          <a:schemeClr val="tx1"/>
                        </a:solidFill>
                        <a:latin typeface="Yu Gothic UI" panose="020B0500000000000000" pitchFamily="50" charset="-128"/>
                        <a:ea typeface="Yu Gothic UI" panose="020B0500000000000000" pitchFamily="50" charset="-128"/>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bg1"/>
                    </a:solidFill>
                  </a:tcPr>
                </a:tc>
                <a:tc gridSpan="2">
                  <a:txBody>
                    <a:bodyPr/>
                    <a:lstStyle/>
                    <a:p>
                      <a:pPr marL="0" lvl="1" indent="0" algn="ctr" eaLnBrk="1" hangingPunct="1">
                        <a:buFont typeface="Arial" panose="020B0604020202020204" pitchFamily="34" charset="0"/>
                        <a:buNone/>
                      </a:pPr>
                      <a:r>
                        <a:rPr lang="ja-JP" altLang="en-US" sz="1200" b="1">
                          <a:solidFill>
                            <a:schemeClr val="tx1"/>
                          </a:solidFill>
                          <a:latin typeface="Yu Gothic UI" panose="020B0500000000000000" pitchFamily="50" charset="-128"/>
                          <a:ea typeface="Yu Gothic UI" panose="020B0500000000000000" pitchFamily="50" charset="-128"/>
                        </a:rPr>
                        <a:t>製品・サービス</a:t>
                      </a:r>
                      <a:endParaRPr lang="en-US" altLang="ja-JP" sz="1200" b="1">
                        <a:solidFill>
                          <a:schemeClr val="tx1"/>
                        </a:solidFill>
                        <a:latin typeface="Yu Gothic UI" panose="020B0500000000000000" pitchFamily="50" charset="-128"/>
                        <a:ea typeface="Yu Gothic UI" panose="020B0500000000000000" pitchFamily="50" charset="-128"/>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rgbClr val="92D050"/>
                    </a:solidFill>
                  </a:tcPr>
                </a:tc>
                <a:tc hMerge="1">
                  <a:txBody>
                    <a:bodyPr/>
                    <a:lstStyle/>
                    <a:p>
                      <a:endParaRPr kumimoji="1" lang="ja-JP" altLang="en-US"/>
                    </a:p>
                  </a:txBody>
                  <a:tcPr>
                    <a:lnL w="7620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646471497"/>
                  </a:ext>
                </a:extLst>
              </a:tr>
              <a:tr h="335495">
                <a:tc>
                  <a:txBody>
                    <a:bodyPr/>
                    <a:lstStyle/>
                    <a:p>
                      <a:pPr marL="0" lvl="1" indent="0" algn="ctr" eaLnBrk="1" hangingPunct="1">
                        <a:buFont typeface="Arial" panose="020B0604020202020204" pitchFamily="34" charset="0"/>
                        <a:buNone/>
                        <a:tabLst>
                          <a:tab pos="533400" algn="l"/>
                        </a:tabLst>
                      </a:pPr>
                      <a:endParaRPr lang="en-US" altLang="ja-JP" sz="1200">
                        <a:solidFill>
                          <a:schemeClr val="tx1"/>
                        </a:solidFill>
                        <a:latin typeface="Yu Gothic UI" panose="020B0500000000000000" pitchFamily="50" charset="-128"/>
                        <a:ea typeface="Yu Gothic UI" panose="020B0500000000000000" pitchFamily="50" charset="-128"/>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bg1"/>
                    </a:solidFill>
                  </a:tcPr>
                </a:tc>
                <a:tc>
                  <a:txBody>
                    <a:bodyPr/>
                    <a:lstStyle/>
                    <a:p>
                      <a:pPr marL="0" lvl="1" indent="0" algn="ctr" eaLnBrk="1" hangingPunct="1">
                        <a:buFont typeface="Arial" panose="020B0604020202020204" pitchFamily="34" charset="0"/>
                        <a:buNone/>
                        <a:tabLst>
                          <a:tab pos="533400" algn="l"/>
                        </a:tabLst>
                      </a:pPr>
                      <a:endParaRPr lang="en-US" altLang="ja-JP" sz="1200">
                        <a:solidFill>
                          <a:schemeClr val="tx1"/>
                        </a:solidFill>
                        <a:latin typeface="Yu Gothic UI" panose="020B0500000000000000" pitchFamily="50" charset="-128"/>
                        <a:ea typeface="Yu Gothic UI" panose="020B0500000000000000" pitchFamily="50" charset="-128"/>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bg1"/>
                    </a:solidFill>
                  </a:tcPr>
                </a:tc>
                <a:tc>
                  <a:txBody>
                    <a:bodyPr/>
                    <a:lstStyle/>
                    <a:p>
                      <a:pPr marL="0" lvl="1" indent="0" algn="ctr" eaLnBrk="1" hangingPunct="1">
                        <a:buFont typeface="Arial" panose="020B0604020202020204" pitchFamily="34" charset="0"/>
                        <a:buNone/>
                        <a:tabLst>
                          <a:tab pos="533400" algn="l"/>
                        </a:tabLst>
                      </a:pPr>
                      <a:r>
                        <a:rPr lang="ja-JP" altLang="en-US" sz="1200" b="1">
                          <a:solidFill>
                            <a:schemeClr val="tx1"/>
                          </a:solidFill>
                          <a:latin typeface="Yu Gothic UI" panose="020B0500000000000000" pitchFamily="50" charset="-128"/>
                          <a:ea typeface="Yu Gothic UI" panose="020B0500000000000000" pitchFamily="50" charset="-128"/>
                        </a:rPr>
                        <a:t>既存製品・サービス</a:t>
                      </a:r>
                      <a:endParaRPr lang="en-US" altLang="ja-JP" sz="1200" b="1">
                        <a:solidFill>
                          <a:schemeClr val="tx1"/>
                        </a:solidFill>
                        <a:latin typeface="Yu Gothic UI" panose="020B0500000000000000" pitchFamily="50" charset="-128"/>
                        <a:ea typeface="Yu Gothic UI" panose="020B0500000000000000" pitchFamily="50" charset="-128"/>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rgbClr val="92D050"/>
                    </a:solidFill>
                  </a:tcPr>
                </a:tc>
                <a:tc>
                  <a:txBody>
                    <a:bodyPr/>
                    <a:lstStyle/>
                    <a:p>
                      <a:pPr algn="ctr"/>
                      <a:r>
                        <a:rPr kumimoji="1" lang="ja-JP" altLang="en-US" sz="1200" b="1">
                          <a:solidFill>
                            <a:schemeClr val="tx1"/>
                          </a:solidFill>
                          <a:latin typeface="Yu Gothic UI" panose="020B0500000000000000" pitchFamily="50" charset="-128"/>
                          <a:ea typeface="Yu Gothic UI" panose="020B0500000000000000" pitchFamily="50" charset="-128"/>
                        </a:rPr>
                        <a:t>新規</a:t>
                      </a:r>
                      <a:r>
                        <a:rPr lang="ja-JP" altLang="en-US" sz="1200" b="1">
                          <a:solidFill>
                            <a:schemeClr val="tx1"/>
                          </a:solidFill>
                          <a:latin typeface="Yu Gothic UI" panose="020B0500000000000000" pitchFamily="50" charset="-128"/>
                          <a:ea typeface="Yu Gothic UI" panose="020B0500000000000000" pitchFamily="50" charset="-128"/>
                        </a:rPr>
                        <a:t>製品・サービス</a:t>
                      </a:r>
                      <a:endParaRPr kumimoji="1" lang="ja-JP" altLang="en-US" sz="1200" b="1">
                        <a:solidFill>
                          <a:schemeClr val="tx1"/>
                        </a:solidFill>
                        <a:latin typeface="Yu Gothic UI" panose="020B0500000000000000" pitchFamily="50" charset="-128"/>
                        <a:ea typeface="Yu Gothic UI" panose="020B0500000000000000" pitchFamily="50" charset="-128"/>
                      </a:endParaRPr>
                    </a:p>
                  </a:txBody>
                  <a:tcPr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rgbClr val="92D050"/>
                    </a:solidFill>
                  </a:tcPr>
                </a:tc>
                <a:extLst>
                  <a:ext uri="{0D108BD9-81ED-4DB2-BD59-A6C34878D82A}">
                    <a16:rowId xmlns:a16="http://schemas.microsoft.com/office/drawing/2014/main" val="1317193380"/>
                  </a:ext>
                </a:extLst>
              </a:tr>
              <a:tr h="1582835">
                <a:tc rowSpan="2">
                  <a:txBody>
                    <a:bodyPr/>
                    <a:lstStyle/>
                    <a:p>
                      <a:pPr marL="0" lvl="1" indent="0" algn="ctr" eaLnBrk="1" hangingPunct="1">
                        <a:buFont typeface="Arial" panose="020B0604020202020204" pitchFamily="34" charset="0"/>
                        <a:buNone/>
                      </a:pPr>
                      <a:r>
                        <a:rPr lang="ja-JP" altLang="en-US" sz="1200" b="1">
                          <a:solidFill>
                            <a:schemeClr val="bg1"/>
                          </a:solidFill>
                          <a:latin typeface="Yu Gothic UI" panose="020B0500000000000000" pitchFamily="50" charset="-128"/>
                          <a:ea typeface="Yu Gothic UI" panose="020B0500000000000000" pitchFamily="50" charset="-128"/>
                        </a:rPr>
                        <a:t>市場・顧客</a:t>
                      </a:r>
                      <a:endParaRPr lang="en-US" altLang="ja-JP" sz="1200" b="1">
                        <a:solidFill>
                          <a:schemeClr val="bg1"/>
                        </a:solidFill>
                        <a:latin typeface="Yu Gothic UI" panose="020B0500000000000000" pitchFamily="50" charset="-128"/>
                        <a:ea typeface="Yu Gothic UI" panose="020B0500000000000000" pitchFamily="50" charset="-128"/>
                      </a:endParaRPr>
                    </a:p>
                  </a:txBody>
                  <a:tcPr vert="eaVert"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6"/>
                    </a:solidFill>
                  </a:tcPr>
                </a:tc>
                <a:tc>
                  <a:txBody>
                    <a:bodyPr/>
                    <a:lstStyle/>
                    <a:p>
                      <a:pPr marL="0" lvl="1" indent="0" algn="ctr" eaLnBrk="1" hangingPunct="1">
                        <a:buFont typeface="Arial" panose="020B0604020202020204" pitchFamily="34" charset="0"/>
                        <a:buNone/>
                      </a:pPr>
                      <a:r>
                        <a:rPr lang="ja-JP" altLang="en-US" sz="1200" b="1">
                          <a:solidFill>
                            <a:schemeClr val="bg1"/>
                          </a:solidFill>
                          <a:latin typeface="Yu Gothic UI" panose="020B0500000000000000" pitchFamily="50" charset="-128"/>
                          <a:ea typeface="Yu Gothic UI" panose="020B0500000000000000" pitchFamily="50" charset="-128"/>
                        </a:rPr>
                        <a:t>既存顧客</a:t>
                      </a:r>
                      <a:endParaRPr lang="en-US" altLang="ja-JP" sz="1200" b="1">
                        <a:solidFill>
                          <a:schemeClr val="bg1"/>
                        </a:solidFill>
                        <a:latin typeface="Yu Gothic UI" panose="020B0500000000000000" pitchFamily="50" charset="-128"/>
                        <a:ea typeface="Yu Gothic UI" panose="020B0500000000000000" pitchFamily="50" charset="-128"/>
                      </a:endParaRPr>
                    </a:p>
                  </a:txBody>
                  <a:tcPr vert="eaVert"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6"/>
                    </a:solidFill>
                  </a:tcPr>
                </a:tc>
                <a:tc>
                  <a:txBody>
                    <a:bodyPr/>
                    <a:lstStyle/>
                    <a:p>
                      <a:pPr marL="0" marR="0" indent="0" algn="l" defTabSz="914400" rtl="0" eaLnBrk="1" fontAlgn="base" latinLnBrk="0" hangingPunct="1">
                        <a:lnSpc>
                          <a:spcPct val="100000"/>
                        </a:lnSpc>
                        <a:spcBef>
                          <a:spcPct val="0"/>
                        </a:spcBef>
                        <a:spcAft>
                          <a:spcPct val="0"/>
                        </a:spcAft>
                        <a:buClrTx/>
                        <a:buSzTx/>
                        <a:buFontTx/>
                        <a:buNone/>
                        <a:tabLst/>
                      </a:pPr>
                      <a:r>
                        <a:rPr lang="ja-JP" altLang="en-US" sz="1200" b="1" dirty="0">
                          <a:solidFill>
                            <a:schemeClr val="tx1"/>
                          </a:solidFill>
                          <a:latin typeface="Yu Gothic UI" panose="020B0500000000000000" pitchFamily="50" charset="-128"/>
                          <a:ea typeface="Yu Gothic UI" panose="020B0500000000000000" pitchFamily="50" charset="-128"/>
                        </a:rPr>
                        <a:t>①</a:t>
                      </a:r>
                      <a:r>
                        <a:rPr lang="ja-JP" altLang="en-US" sz="1200" b="1" u="sng" dirty="0">
                          <a:solidFill>
                            <a:schemeClr val="tx1"/>
                          </a:solidFill>
                          <a:latin typeface="Yu Gothic UI" panose="020B0500000000000000" pitchFamily="50" charset="-128"/>
                          <a:ea typeface="Yu Gothic UI" panose="020B0500000000000000" pitchFamily="50" charset="-128"/>
                        </a:rPr>
                        <a:t>市場浸透</a:t>
                      </a:r>
                      <a:endParaRPr lang="en-US" altLang="ja-JP" sz="1200" b="1" u="sng" dirty="0">
                        <a:solidFill>
                          <a:schemeClr val="tx1"/>
                        </a:solidFill>
                        <a:latin typeface="Yu Gothic UI" panose="020B0500000000000000" pitchFamily="50" charset="-128"/>
                        <a:ea typeface="Yu Gothic UI" panose="020B0500000000000000" pitchFamily="50" charset="-128"/>
                      </a:endParaRPr>
                    </a:p>
                  </a:txBody>
                  <a:tcP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tcPr>
                </a:tc>
                <a:tc>
                  <a:txBody>
                    <a:bodyPr/>
                    <a:lstStyle/>
                    <a:p>
                      <a:pPr marL="0" marR="0" indent="0" algn="l" defTabSz="914400" rtl="0" eaLnBrk="1" fontAlgn="base" latinLnBrk="0" hangingPunct="1">
                        <a:lnSpc>
                          <a:spcPct val="100000"/>
                        </a:lnSpc>
                        <a:spcBef>
                          <a:spcPct val="0"/>
                        </a:spcBef>
                        <a:spcAft>
                          <a:spcPct val="0"/>
                        </a:spcAft>
                        <a:buClrTx/>
                        <a:buSzTx/>
                        <a:buFontTx/>
                        <a:buNone/>
                        <a:tabLst/>
                      </a:pPr>
                      <a:r>
                        <a:rPr lang="ja-JP" altLang="en-US" sz="1200" b="1" dirty="0">
                          <a:solidFill>
                            <a:schemeClr val="tx1"/>
                          </a:solidFill>
                          <a:latin typeface="Yu Gothic UI" panose="020B0500000000000000" pitchFamily="50" charset="-128"/>
                          <a:ea typeface="Yu Gothic UI" panose="020B0500000000000000" pitchFamily="50" charset="-128"/>
                        </a:rPr>
                        <a:t>② </a:t>
                      </a:r>
                      <a:r>
                        <a:rPr lang="ja-JP" altLang="en-US" sz="1200" b="1" u="sng" dirty="0">
                          <a:solidFill>
                            <a:schemeClr val="tx1"/>
                          </a:solidFill>
                          <a:latin typeface="Yu Gothic UI" panose="020B0500000000000000" pitchFamily="50" charset="-128"/>
                          <a:ea typeface="Yu Gothic UI" panose="020B0500000000000000" pitchFamily="50" charset="-128"/>
                        </a:rPr>
                        <a:t>新事業展開・開発</a:t>
                      </a:r>
                      <a:endParaRPr lang="en-US" altLang="ja-JP" sz="1200" b="1" u="sng" dirty="0">
                        <a:solidFill>
                          <a:schemeClr val="tx1"/>
                        </a:solidFill>
                        <a:latin typeface="Yu Gothic UI" panose="020B0500000000000000" pitchFamily="50" charset="-128"/>
                        <a:ea typeface="Yu Gothic UI" panose="020B0500000000000000" pitchFamily="50" charset="-128"/>
                      </a:endParaRPr>
                    </a:p>
                  </a:txBody>
                  <a:tcP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617803792"/>
                  </a:ext>
                </a:extLst>
              </a:tr>
              <a:tr h="1371790">
                <a:tc vMerge="1">
                  <a:txBody>
                    <a:bodyPr/>
                    <a:lstStyle/>
                    <a:p>
                      <a:pPr marL="627063" marR="0" indent="-171450" eaLnBrk="1" fontAlgn="base" hangingPunct="1">
                        <a:lnSpc>
                          <a:spcPct val="100000"/>
                        </a:lnSpc>
                        <a:spcBef>
                          <a:spcPct val="0"/>
                        </a:spcBef>
                        <a:spcAft>
                          <a:spcPct val="0"/>
                        </a:spcAft>
                        <a:buClrTx/>
                        <a:buSzTx/>
                        <a:buFont typeface="Arial" panose="020B0604020202020204" pitchFamily="34" charset="0"/>
                        <a:buChar char="•"/>
                        <a:tabLst/>
                      </a:pPr>
                      <a:endParaRPr lang="ja-JP" altLang="en-US" sz="1400">
                        <a:solidFill>
                          <a:schemeClr val="tx1"/>
                        </a:solidFill>
                        <a:latin typeface="+mn-ea"/>
                      </a:endParaRPr>
                    </a:p>
                  </a:txBody>
                  <a:tcPr vert="eaVert">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6"/>
                    </a:solidFill>
                  </a:tcPr>
                </a:tc>
                <a:tc>
                  <a:txBody>
                    <a:bodyPr/>
                    <a:lstStyle/>
                    <a:p>
                      <a:pPr marL="0" marR="0" indent="0" algn="ctr" eaLnBrk="1" fontAlgn="base" hangingPunct="1">
                        <a:lnSpc>
                          <a:spcPct val="100000"/>
                        </a:lnSpc>
                        <a:spcBef>
                          <a:spcPct val="0"/>
                        </a:spcBef>
                        <a:spcAft>
                          <a:spcPct val="0"/>
                        </a:spcAft>
                        <a:buClrTx/>
                        <a:buSzTx/>
                        <a:buFont typeface="Arial" panose="020B0604020202020204" pitchFamily="34" charset="0"/>
                        <a:buNone/>
                        <a:tabLst/>
                      </a:pPr>
                      <a:r>
                        <a:rPr lang="ja-JP" altLang="en-US" sz="1200" b="1">
                          <a:solidFill>
                            <a:schemeClr val="bg1"/>
                          </a:solidFill>
                          <a:latin typeface="Yu Gothic UI" panose="020B0500000000000000" pitchFamily="50" charset="-128"/>
                          <a:ea typeface="Yu Gothic UI" panose="020B0500000000000000" pitchFamily="50" charset="-128"/>
                        </a:rPr>
                        <a:t>新規顧客</a:t>
                      </a:r>
                    </a:p>
                  </a:txBody>
                  <a:tcPr vert="eaVert"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6"/>
                    </a:solidFill>
                  </a:tcPr>
                </a:tc>
                <a:tc>
                  <a:txBody>
                    <a:bodyPr/>
                    <a:lstStyle/>
                    <a:p>
                      <a:pPr marL="0" marR="0" indent="0" algn="l" defTabSz="914400" rtl="0" eaLnBrk="1" fontAlgn="base" latinLnBrk="0" hangingPunct="1">
                        <a:lnSpc>
                          <a:spcPct val="100000"/>
                        </a:lnSpc>
                        <a:spcBef>
                          <a:spcPct val="0"/>
                        </a:spcBef>
                        <a:spcAft>
                          <a:spcPct val="0"/>
                        </a:spcAft>
                        <a:buClrTx/>
                        <a:buSzTx/>
                        <a:buFontTx/>
                        <a:buNone/>
                        <a:tabLst/>
                      </a:pPr>
                      <a:r>
                        <a:rPr lang="ja-JP" altLang="en-US" sz="1200" b="1" dirty="0">
                          <a:solidFill>
                            <a:schemeClr val="tx1"/>
                          </a:solidFill>
                          <a:latin typeface="Yu Gothic UI" panose="020B0500000000000000" pitchFamily="50" charset="-128"/>
                          <a:ea typeface="Yu Gothic UI" panose="020B0500000000000000" pitchFamily="50" charset="-128"/>
                        </a:rPr>
                        <a:t>③ </a:t>
                      </a:r>
                      <a:r>
                        <a:rPr lang="ja-JP" altLang="en-US" sz="1200" b="1" u="sng" dirty="0">
                          <a:solidFill>
                            <a:schemeClr val="tx1"/>
                          </a:solidFill>
                          <a:latin typeface="Yu Gothic UI" panose="020B0500000000000000" pitchFamily="50" charset="-128"/>
                          <a:ea typeface="Yu Gothic UI" panose="020B0500000000000000" pitchFamily="50" charset="-128"/>
                        </a:rPr>
                        <a:t>新市場開拓</a:t>
                      </a:r>
                      <a:endParaRPr lang="en-US" altLang="ja-JP" sz="1200" dirty="0">
                        <a:solidFill>
                          <a:schemeClr val="tx1"/>
                        </a:solidFill>
                        <a:latin typeface="Yu Gothic UI" panose="020B0500000000000000" pitchFamily="50" charset="-128"/>
                        <a:ea typeface="Yu Gothic UI" panose="020B0500000000000000" pitchFamily="50" charset="-128"/>
                      </a:endParaRPr>
                    </a:p>
                  </a:txBody>
                  <a:tcP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tcPr>
                </a:tc>
                <a:tc>
                  <a:txBody>
                    <a:bodyPr/>
                    <a:lstStyle/>
                    <a:p>
                      <a:pPr marL="0" marR="0" indent="0" algn="l" defTabSz="914400" rtl="0" eaLnBrk="1" fontAlgn="base" latinLnBrk="0" hangingPunct="1">
                        <a:lnSpc>
                          <a:spcPct val="100000"/>
                        </a:lnSpc>
                        <a:spcBef>
                          <a:spcPct val="0"/>
                        </a:spcBef>
                        <a:spcAft>
                          <a:spcPct val="0"/>
                        </a:spcAft>
                        <a:buClrTx/>
                        <a:buSzTx/>
                        <a:buFontTx/>
                        <a:buNone/>
                        <a:tabLst/>
                      </a:pPr>
                      <a:r>
                        <a:rPr lang="ja-JP" altLang="en-US" sz="1200" b="1" dirty="0">
                          <a:solidFill>
                            <a:schemeClr val="tx1"/>
                          </a:solidFill>
                          <a:latin typeface="Yu Gothic UI" panose="020B0500000000000000" pitchFamily="50" charset="-128"/>
                          <a:ea typeface="Yu Gothic UI" panose="020B0500000000000000" pitchFamily="50" charset="-128"/>
                        </a:rPr>
                        <a:t>④ </a:t>
                      </a:r>
                      <a:r>
                        <a:rPr lang="ja-JP" altLang="en-US" sz="1200" b="1" u="sng" dirty="0">
                          <a:solidFill>
                            <a:schemeClr val="tx1"/>
                          </a:solidFill>
                          <a:latin typeface="Yu Gothic UI" panose="020B0500000000000000" pitchFamily="50" charset="-128"/>
                          <a:ea typeface="Yu Gothic UI" panose="020B0500000000000000" pitchFamily="50" charset="-128"/>
                        </a:rPr>
                        <a:t>多角化</a:t>
                      </a:r>
                      <a:endParaRPr lang="en-US" altLang="ja-JP" sz="1200" dirty="0">
                        <a:solidFill>
                          <a:schemeClr val="tx1"/>
                        </a:solidFill>
                        <a:latin typeface="Yu Gothic UI" panose="020B0500000000000000" pitchFamily="50" charset="-128"/>
                        <a:ea typeface="Yu Gothic UI" panose="020B0500000000000000" pitchFamily="50" charset="-128"/>
                      </a:endParaRPr>
                    </a:p>
                  </a:txBody>
                  <a:tcP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689673665"/>
                  </a:ext>
                </a:extLst>
              </a:tr>
            </a:tbl>
          </a:graphicData>
        </a:graphic>
      </p:graphicFrame>
      <p:graphicFrame>
        <p:nvGraphicFramePr>
          <p:cNvPr id="13" name="表 12">
            <a:extLst>
              <a:ext uri="{FF2B5EF4-FFF2-40B4-BE49-F238E27FC236}">
                <a16:creationId xmlns:a16="http://schemas.microsoft.com/office/drawing/2014/main" id="{5B394728-D829-30D9-3DE2-5DBF3CB5066B}"/>
              </a:ext>
            </a:extLst>
          </p:cNvPr>
          <p:cNvGraphicFramePr>
            <a:graphicFrameLocks noGrp="1"/>
          </p:cNvGraphicFramePr>
          <p:nvPr>
            <p:extLst>
              <p:ext uri="{D42A27DB-BD31-4B8C-83A1-F6EECF244321}">
                <p14:modId xmlns:p14="http://schemas.microsoft.com/office/powerpoint/2010/main" val="3875503222"/>
              </p:ext>
            </p:extLst>
          </p:nvPr>
        </p:nvGraphicFramePr>
        <p:xfrm>
          <a:off x="415925" y="5608267"/>
          <a:ext cx="8729604" cy="852857"/>
        </p:xfrm>
        <a:graphic>
          <a:graphicData uri="http://schemas.openxmlformats.org/drawingml/2006/table">
            <a:tbl>
              <a:tblPr>
                <a:tableStyleId>{5C22544A-7EE6-4342-B048-85BDC9FD1C3A}</a:tableStyleId>
              </a:tblPr>
              <a:tblGrid>
                <a:gridCol w="1322340">
                  <a:extLst>
                    <a:ext uri="{9D8B030D-6E8A-4147-A177-3AD203B41FA5}">
                      <a16:colId xmlns:a16="http://schemas.microsoft.com/office/drawing/2014/main" val="340145159"/>
                    </a:ext>
                  </a:extLst>
                </a:gridCol>
                <a:gridCol w="7407264">
                  <a:extLst>
                    <a:ext uri="{9D8B030D-6E8A-4147-A177-3AD203B41FA5}">
                      <a16:colId xmlns:a16="http://schemas.microsoft.com/office/drawing/2014/main" val="3326854958"/>
                    </a:ext>
                  </a:extLst>
                </a:gridCol>
              </a:tblGrid>
              <a:tr h="852857">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ja-JP" altLang="en-US" sz="1200" dirty="0">
                          <a:solidFill>
                            <a:schemeClr val="bg1"/>
                          </a:solidFill>
                          <a:latin typeface="Yu Gothic UI" panose="020B0500000000000000" pitchFamily="50" charset="-128"/>
                          <a:ea typeface="Yu Gothic UI" panose="020B0500000000000000" pitchFamily="50" charset="-128"/>
                        </a:rPr>
                        <a:t>当該領域における</a:t>
                      </a:r>
                      <a:r>
                        <a:rPr kumimoji="1" lang="en-US" altLang="ja-JP" sz="1200" dirty="0">
                          <a:solidFill>
                            <a:schemeClr val="bg1"/>
                          </a:solidFill>
                          <a:latin typeface="Yu Gothic UI" panose="020B0500000000000000" pitchFamily="50" charset="-128"/>
                          <a:ea typeface="Yu Gothic UI" panose="020B0500000000000000" pitchFamily="50" charset="-128"/>
                        </a:rPr>
                        <a:t>M&amp;A</a:t>
                      </a:r>
                      <a:r>
                        <a:rPr kumimoji="1" lang="ja-JP" altLang="en-US" sz="1200" dirty="0">
                          <a:solidFill>
                            <a:schemeClr val="bg1"/>
                          </a:solidFill>
                          <a:latin typeface="Yu Gothic UI" panose="020B0500000000000000" pitchFamily="50" charset="-128"/>
                          <a:ea typeface="Yu Gothic UI" panose="020B0500000000000000" pitchFamily="50" charset="-128"/>
                        </a:rPr>
                        <a:t>を用いた</a:t>
                      </a:r>
                      <a:br>
                        <a:rPr kumimoji="1" lang="en-US" altLang="ja-JP" sz="1200" dirty="0">
                          <a:solidFill>
                            <a:schemeClr val="bg1"/>
                          </a:solidFill>
                          <a:latin typeface="Yu Gothic UI" panose="020B0500000000000000" pitchFamily="50" charset="-128"/>
                          <a:ea typeface="Yu Gothic UI" panose="020B0500000000000000" pitchFamily="50" charset="-128"/>
                        </a:rPr>
                      </a:br>
                      <a:r>
                        <a:rPr kumimoji="1" lang="ja-JP" altLang="en-US" sz="1200" dirty="0">
                          <a:solidFill>
                            <a:schemeClr val="bg1"/>
                          </a:solidFill>
                          <a:latin typeface="Yu Gothic UI" panose="020B0500000000000000" pitchFamily="50" charset="-128"/>
                          <a:ea typeface="Yu Gothic UI" panose="020B0500000000000000" pitchFamily="50" charset="-128"/>
                        </a:rPr>
                        <a:t>事業拡大の理由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solidFill>
                  </a:tcPr>
                </a:tc>
                <a:tc>
                  <a:txBody>
                    <a:bodyPr/>
                    <a:lstStyle/>
                    <a:p>
                      <a:pPr algn="ct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11747412"/>
                  </a:ext>
                </a:extLst>
              </a:tr>
            </a:tbl>
          </a:graphicData>
        </a:graphic>
      </p:graphicFrame>
      <p:sp>
        <p:nvSpPr>
          <p:cNvPr id="14" name="スライド番号プレースホルダー 2">
            <a:extLst>
              <a:ext uri="{FF2B5EF4-FFF2-40B4-BE49-F238E27FC236}">
                <a16:creationId xmlns:a16="http://schemas.microsoft.com/office/drawing/2014/main" id="{705DC02A-FF77-2978-2FF4-42F280E43AD3}"/>
              </a:ext>
            </a:extLst>
          </p:cNvPr>
          <p:cNvSpPr txBox="1">
            <a:spLocks/>
          </p:cNvSpPr>
          <p:nvPr/>
        </p:nvSpPr>
        <p:spPr>
          <a:xfrm>
            <a:off x="6996113" y="6356352"/>
            <a:ext cx="2228850"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543A0986-838B-4D2A-A95C-8CB1738263FE}" type="slidenum">
              <a:rPr lang="ja-JP" altLang="en-US" smtClean="0">
                <a:solidFill>
                  <a:schemeClr val="tx1"/>
                </a:solidFill>
                <a:latin typeface="Yu Gothic UI" panose="020B0500000000000000" pitchFamily="50" charset="-128"/>
                <a:ea typeface="Yu Gothic UI" panose="020B0500000000000000" pitchFamily="50" charset="-128"/>
              </a:rPr>
              <a:pPr algn="r"/>
              <a:t>8</a:t>
            </a:fld>
            <a:endParaRPr lang="ja-JP" altLang="en-US" dirty="0">
              <a:solidFill>
                <a:schemeClr val="tx1"/>
              </a:solidFill>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287746408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kGJgzYvv3ezcW4oX3RodRQ"/>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J.YTDmhyjpUD.Ieigr5wOw"/>
</p:tagLst>
</file>

<file path=ppt/theme/theme1.xml><?xml version="1.0" encoding="utf-8"?>
<a:theme xmlns:a="http://schemas.openxmlformats.org/drawingml/2006/main" name="Office 2013 - 2022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ユーザー定義 5">
      <a:majorFont>
        <a:latin typeface="Yu Gothic UI"/>
        <a:ea typeface="Yu Gothic UI"/>
        <a:cs typeface=""/>
      </a:majorFont>
      <a:minorFont>
        <a:latin typeface="Yu Gothic UI"/>
        <a:ea typeface="Yu Gothic UI"/>
        <a:cs typeface=""/>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Office 2013 - 2022 Theme</Template>
  <TotalTime>0</TotalTime>
  <Words>2133</Words>
  <Application>Microsoft Office PowerPoint</Application>
  <PresentationFormat>A4 210 x 297 mm</PresentationFormat>
  <Paragraphs>435</Paragraphs>
  <Slides>21</Slides>
  <Notes>4</Notes>
  <HiddenSlides>0</HiddenSlides>
  <MMClips>0</MMClips>
  <ScaleCrop>false</ScaleCrop>
  <HeadingPairs>
    <vt:vector size="8" baseType="variant">
      <vt:variant>
        <vt:lpstr>使用されているフォント</vt:lpstr>
      </vt:variant>
      <vt:variant>
        <vt:i4>7</vt:i4>
      </vt:variant>
      <vt:variant>
        <vt:lpstr>テーマ</vt:lpstr>
      </vt:variant>
      <vt:variant>
        <vt:i4>1</vt:i4>
      </vt:variant>
      <vt:variant>
        <vt:lpstr>埋め込まれた OLE サーバー</vt:lpstr>
      </vt:variant>
      <vt:variant>
        <vt:i4>1</vt:i4>
      </vt:variant>
      <vt:variant>
        <vt:lpstr>スライド タイトル</vt:lpstr>
      </vt:variant>
      <vt:variant>
        <vt:i4>21</vt:i4>
      </vt:variant>
    </vt:vector>
  </HeadingPairs>
  <TitlesOfParts>
    <vt:vector size="30" baseType="lpstr">
      <vt:lpstr>Meiryo UI</vt:lpstr>
      <vt:lpstr>Yu Gothic UI</vt:lpstr>
      <vt:lpstr>游ゴシック</vt:lpstr>
      <vt:lpstr>Arial</vt:lpstr>
      <vt:lpstr>Trebuchet MS</vt:lpstr>
      <vt:lpstr>Wingdings</vt:lpstr>
      <vt:lpstr>Wingdings 2</vt:lpstr>
      <vt:lpstr>Office 2013 - 2022 テーマ</vt:lpstr>
      <vt:lpstr>think-cell スライド</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
  <cp:revision>1</cp:revision>
  <dcterms:created xsi:type="dcterms:W3CDTF">2026-02-20T07:48:39Z</dcterms:created>
  <dcterms:modified xsi:type="dcterms:W3CDTF">2026-05-08T06:39:47Z</dcterms:modified>
</cp:coreProperties>
</file>